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1617" r:id="rId2"/>
    <p:sldId id="1618" r:id="rId3"/>
    <p:sldId id="262" r:id="rId4"/>
    <p:sldId id="263" r:id="rId5"/>
    <p:sldId id="266" r:id="rId6"/>
    <p:sldId id="422" r:id="rId7"/>
    <p:sldId id="267" r:id="rId8"/>
    <p:sldId id="269" r:id="rId9"/>
    <p:sldId id="1629" r:id="rId10"/>
    <p:sldId id="287" r:id="rId11"/>
    <p:sldId id="288" r:id="rId12"/>
    <p:sldId id="1619" r:id="rId13"/>
    <p:sldId id="1622" r:id="rId14"/>
    <p:sldId id="1623" r:id="rId15"/>
    <p:sldId id="1620" r:id="rId16"/>
    <p:sldId id="1624" r:id="rId17"/>
    <p:sldId id="1626" r:id="rId18"/>
    <p:sldId id="280" r:id="rId19"/>
    <p:sldId id="1627" r:id="rId20"/>
    <p:sldId id="1628" r:id="rId21"/>
    <p:sldId id="283" r:id="rId22"/>
  </p:sldIdLst>
  <p:sldSz cx="9906000" cy="6858000" type="A4"/>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0">
          <p15:clr>
            <a:srgbClr val="A4A3A4"/>
          </p15:clr>
        </p15:guide>
        <p15:guide id="2" pos="534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9900"/>
    <a:srgbClr val="FFCC00"/>
    <a:srgbClr val="FFFF99"/>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248" y="114"/>
      </p:cViewPr>
      <p:guideLst>
        <p:guide orient="horz" pos="890"/>
        <p:guide pos="534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oleObject" Target="file:///C:\Users\70D9814\Desktop\Bamboo_Char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23161787176822929"/>
          <c:y val="0.13153053373030016"/>
          <c:w val="0.52964310406992687"/>
          <c:h val="0.69051647723015119"/>
        </c:manualLayout>
      </c:layout>
      <c:radarChart>
        <c:radarStyle val="marker"/>
        <c:varyColors val="0"/>
        <c:ser>
          <c:idx val="0"/>
          <c:order val="0"/>
          <c:dLbls>
            <c:dLbl>
              <c:idx val="0"/>
              <c:layout>
                <c:manualLayout>
                  <c:x val="3.8790512687093867E-2"/>
                  <c:y val="6.0504891514472983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F033-4F3F-813D-FEA1D4BB8005}"/>
                </c:ext>
              </c:extLst>
            </c:dLbl>
            <c:dLbl>
              <c:idx val="1"/>
              <c:layout>
                <c:manualLayout>
                  <c:x val="-2.7707509062209904E-3"/>
                  <c:y val="6.5158747464456587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F033-4F3F-813D-FEA1D4BB8005}"/>
                </c:ext>
              </c:extLst>
            </c:dLbl>
            <c:dLbl>
              <c:idx val="2"/>
              <c:layout>
                <c:manualLayout>
                  <c:x val="-4.9873516311977825E-2"/>
                  <c:y val="9.3084448483804587E-3"/>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F033-4F3F-813D-FEA1D4BB8005}"/>
                </c:ext>
              </c:extLst>
            </c:dLbl>
            <c:dLbl>
              <c:idx val="4"/>
              <c:layout>
                <c:manualLayout>
                  <c:x val="1.3853754531104951E-2"/>
                  <c:y val="-8.8430226059614356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F033-4F3F-813D-FEA1D4BB8005}"/>
                </c:ext>
              </c:extLst>
            </c:dLbl>
            <c:dLbl>
              <c:idx val="5"/>
              <c:layout>
                <c:manualLayout>
                  <c:x val="1.9395256343546934E-2"/>
                  <c:y val="-2.7925334545141334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F033-4F3F-813D-FEA1D4BB8005}"/>
                </c:ext>
              </c:extLst>
            </c:dLbl>
            <c:spPr>
              <a:noFill/>
              <a:ln>
                <a:noFill/>
              </a:ln>
              <a:effectLst/>
            </c:spPr>
            <c:txPr>
              <a:bodyPr/>
              <a:lstStyle/>
              <a:p>
                <a:pPr>
                  <a:defRPr sz="1050" b="1">
                    <a:solidFill>
                      <a:srgbClr val="0000FF"/>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Skill!$E$10:$J$10</c:f>
              <c:strCache>
                <c:ptCount val="6"/>
                <c:pt idx="0">
                  <c:v>Report</c:v>
                </c:pt>
                <c:pt idx="1">
                  <c:v>Analysis</c:v>
                </c:pt>
                <c:pt idx="2">
                  <c:v>7 QC 
tools</c:v>
                </c:pt>
                <c:pt idx="3">
                  <c:v>Team
work</c:v>
                </c:pt>
                <c:pt idx="4">
                  <c:v>Solving</c:v>
                </c:pt>
                <c:pt idx="5">
                  <c:v>Knowledge</c:v>
                </c:pt>
              </c:strCache>
            </c:strRef>
          </c:cat>
          <c:val>
            <c:numRef>
              <c:f>Skill!$E$19:$J$19</c:f>
              <c:numCache>
                <c:formatCode>0.0</c:formatCode>
                <c:ptCount val="6"/>
                <c:pt idx="0">
                  <c:v>2.875</c:v>
                </c:pt>
                <c:pt idx="1">
                  <c:v>2.625</c:v>
                </c:pt>
                <c:pt idx="2">
                  <c:v>2.875</c:v>
                </c:pt>
                <c:pt idx="3">
                  <c:v>2.75</c:v>
                </c:pt>
                <c:pt idx="4">
                  <c:v>2.75</c:v>
                </c:pt>
                <c:pt idx="5">
                  <c:v>2.875</c:v>
                </c:pt>
              </c:numCache>
            </c:numRef>
          </c:val>
          <c:extLst>
            <c:ext xmlns:c16="http://schemas.microsoft.com/office/drawing/2014/chart" uri="{C3380CC4-5D6E-409C-BE32-E72D297353CC}">
              <c16:uniqueId val="{00000005-F033-4F3F-813D-FEA1D4BB8005}"/>
            </c:ext>
          </c:extLst>
        </c:ser>
        <c:dLbls>
          <c:showLegendKey val="0"/>
          <c:showVal val="0"/>
          <c:showCatName val="0"/>
          <c:showSerName val="0"/>
          <c:showPercent val="0"/>
          <c:showBubbleSize val="0"/>
        </c:dLbls>
        <c:axId val="183801712"/>
        <c:axId val="183807592"/>
      </c:radarChart>
      <c:catAx>
        <c:axId val="183801712"/>
        <c:scaling>
          <c:orientation val="minMax"/>
        </c:scaling>
        <c:delete val="0"/>
        <c:axPos val="b"/>
        <c:majorGridlines/>
        <c:numFmt formatCode="General" sourceLinked="0"/>
        <c:majorTickMark val="none"/>
        <c:minorTickMark val="none"/>
        <c:tickLblPos val="nextTo"/>
        <c:txPr>
          <a:bodyPr/>
          <a:lstStyle/>
          <a:p>
            <a:pPr>
              <a:defRPr sz="1200" b="1">
                <a:solidFill>
                  <a:srgbClr val="6600FF"/>
                </a:solidFill>
              </a:defRPr>
            </a:pPr>
            <a:endParaRPr lang="en-US"/>
          </a:p>
        </c:txPr>
        <c:crossAx val="183807592"/>
        <c:crosses val="autoZero"/>
        <c:auto val="1"/>
        <c:lblAlgn val="ctr"/>
        <c:lblOffset val="100"/>
        <c:noMultiLvlLbl val="0"/>
      </c:catAx>
      <c:valAx>
        <c:axId val="183807592"/>
        <c:scaling>
          <c:logBase val="5"/>
          <c:orientation val="minMax"/>
          <c:max val="5"/>
          <c:min val="1"/>
        </c:scaling>
        <c:delete val="0"/>
        <c:axPos val="l"/>
        <c:majorGridlines/>
        <c:minorGridlines/>
        <c:numFmt formatCode="0" sourceLinked="0"/>
        <c:majorTickMark val="out"/>
        <c:minorTickMark val="in"/>
        <c:tickLblPos val="high"/>
        <c:txPr>
          <a:bodyPr/>
          <a:lstStyle/>
          <a:p>
            <a:pPr>
              <a:defRPr b="1">
                <a:solidFill>
                  <a:srgbClr val="0000FF"/>
                </a:solidFill>
              </a:defRPr>
            </a:pPr>
            <a:endParaRPr lang="en-US"/>
          </a:p>
        </c:txPr>
        <c:crossAx val="183801712"/>
        <c:crosses val="autoZero"/>
        <c:crossBetween val="between"/>
      </c:valAx>
    </c:plotArea>
    <c:plotVisOnly val="1"/>
    <c:dispBlanksAs val="gap"/>
    <c:showDLblsOverMax val="0"/>
  </c:chart>
  <c:spPr>
    <a:ln w="12700">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23161787176822929"/>
          <c:y val="0.13153053373030016"/>
          <c:w val="0.52964310406992687"/>
          <c:h val="0.69051647723015119"/>
        </c:manualLayout>
      </c:layout>
      <c:radarChart>
        <c:radarStyle val="marker"/>
        <c:varyColors val="0"/>
        <c:ser>
          <c:idx val="0"/>
          <c:order val="0"/>
          <c:spPr>
            <a:ln>
              <a:solidFill>
                <a:srgbClr val="0000FF"/>
              </a:solidFill>
            </a:ln>
          </c:spPr>
          <c:marker>
            <c:spPr>
              <a:solidFill>
                <a:srgbClr val="0000FF"/>
              </a:solidFill>
              <a:ln>
                <a:solidFill>
                  <a:srgbClr val="0000FF"/>
                </a:solidFill>
              </a:ln>
            </c:spPr>
          </c:marker>
          <c:dLbls>
            <c:dLbl>
              <c:idx val="0"/>
              <c:layout>
                <c:manualLayout>
                  <c:x val="3.8790512687093867E-2"/>
                  <c:y val="6.0504891514472983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E1E1-43D5-A79E-39D010330119}"/>
                </c:ext>
              </c:extLst>
            </c:dLbl>
            <c:dLbl>
              <c:idx val="1"/>
              <c:layout>
                <c:manualLayout>
                  <c:x val="-2.7707509062209904E-3"/>
                  <c:y val="6.5158747464456587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E1E1-43D5-A79E-39D010330119}"/>
                </c:ext>
              </c:extLst>
            </c:dLbl>
            <c:dLbl>
              <c:idx val="2"/>
              <c:layout>
                <c:manualLayout>
                  <c:x val="-4.9873516311977825E-2"/>
                  <c:y val="9.3084448483804587E-3"/>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E1E1-43D5-A79E-39D010330119}"/>
                </c:ext>
              </c:extLst>
            </c:dLbl>
            <c:dLbl>
              <c:idx val="4"/>
              <c:layout>
                <c:manualLayout>
                  <c:x val="1.3853754531104951E-2"/>
                  <c:y val="-8.8430226059614356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E1E1-43D5-A79E-39D010330119}"/>
                </c:ext>
              </c:extLst>
            </c:dLbl>
            <c:dLbl>
              <c:idx val="5"/>
              <c:layout>
                <c:manualLayout>
                  <c:x val="1.9395256343546934E-2"/>
                  <c:y val="-2.7925334545141334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E1E1-43D5-A79E-39D010330119}"/>
                </c:ext>
              </c:extLst>
            </c:dLbl>
            <c:spPr>
              <a:noFill/>
              <a:ln>
                <a:noFill/>
              </a:ln>
              <a:effectLst/>
            </c:spPr>
            <c:txPr>
              <a:bodyPr/>
              <a:lstStyle/>
              <a:p>
                <a:pPr>
                  <a:defRPr sz="1050" b="1">
                    <a:solidFill>
                      <a:srgbClr val="0000FF"/>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Skill!$E$10:$J$10</c:f>
              <c:strCache>
                <c:ptCount val="6"/>
                <c:pt idx="0">
                  <c:v>Report</c:v>
                </c:pt>
                <c:pt idx="1">
                  <c:v>Analysis</c:v>
                </c:pt>
                <c:pt idx="2">
                  <c:v>7 QC 
tools</c:v>
                </c:pt>
                <c:pt idx="3">
                  <c:v>Team
work</c:v>
                </c:pt>
                <c:pt idx="4">
                  <c:v>Solving</c:v>
                </c:pt>
                <c:pt idx="5">
                  <c:v>Knowledge</c:v>
                </c:pt>
              </c:strCache>
            </c:strRef>
          </c:cat>
          <c:val>
            <c:numRef>
              <c:f>Skill!$E$19:$J$19</c:f>
              <c:numCache>
                <c:formatCode>0.0</c:formatCode>
                <c:ptCount val="6"/>
                <c:pt idx="0">
                  <c:v>3.875</c:v>
                </c:pt>
                <c:pt idx="1">
                  <c:v>4</c:v>
                </c:pt>
                <c:pt idx="2">
                  <c:v>3.75</c:v>
                </c:pt>
                <c:pt idx="3">
                  <c:v>4</c:v>
                </c:pt>
                <c:pt idx="4">
                  <c:v>3.625</c:v>
                </c:pt>
                <c:pt idx="5">
                  <c:v>3.75</c:v>
                </c:pt>
              </c:numCache>
            </c:numRef>
          </c:val>
          <c:extLst>
            <c:ext xmlns:c16="http://schemas.microsoft.com/office/drawing/2014/chart" uri="{C3380CC4-5D6E-409C-BE32-E72D297353CC}">
              <c16:uniqueId val="{00000005-E1E1-43D5-A79E-39D010330119}"/>
            </c:ext>
          </c:extLst>
        </c:ser>
        <c:dLbls>
          <c:showLegendKey val="0"/>
          <c:showVal val="0"/>
          <c:showCatName val="0"/>
          <c:showSerName val="0"/>
          <c:showPercent val="0"/>
          <c:showBubbleSize val="0"/>
        </c:dLbls>
        <c:axId val="176980256"/>
        <c:axId val="176981040"/>
      </c:radarChart>
      <c:catAx>
        <c:axId val="176980256"/>
        <c:scaling>
          <c:orientation val="minMax"/>
        </c:scaling>
        <c:delete val="0"/>
        <c:axPos val="b"/>
        <c:majorGridlines/>
        <c:numFmt formatCode="General" sourceLinked="0"/>
        <c:majorTickMark val="none"/>
        <c:minorTickMark val="none"/>
        <c:tickLblPos val="nextTo"/>
        <c:txPr>
          <a:bodyPr/>
          <a:lstStyle/>
          <a:p>
            <a:pPr>
              <a:defRPr b="1">
                <a:solidFill>
                  <a:srgbClr val="6600FF"/>
                </a:solidFill>
              </a:defRPr>
            </a:pPr>
            <a:endParaRPr lang="en-US"/>
          </a:p>
        </c:txPr>
        <c:crossAx val="176981040"/>
        <c:crosses val="autoZero"/>
        <c:auto val="1"/>
        <c:lblAlgn val="ctr"/>
        <c:lblOffset val="100"/>
        <c:noMultiLvlLbl val="0"/>
      </c:catAx>
      <c:valAx>
        <c:axId val="176981040"/>
        <c:scaling>
          <c:logBase val="5"/>
          <c:orientation val="minMax"/>
          <c:max val="5"/>
          <c:min val="1"/>
        </c:scaling>
        <c:delete val="0"/>
        <c:axPos val="l"/>
        <c:majorGridlines/>
        <c:minorGridlines/>
        <c:numFmt formatCode="0" sourceLinked="0"/>
        <c:majorTickMark val="out"/>
        <c:minorTickMark val="in"/>
        <c:tickLblPos val="high"/>
        <c:txPr>
          <a:bodyPr/>
          <a:lstStyle/>
          <a:p>
            <a:pPr>
              <a:defRPr b="1">
                <a:solidFill>
                  <a:srgbClr val="0000FF"/>
                </a:solidFill>
              </a:defRPr>
            </a:pPr>
            <a:endParaRPr lang="en-US"/>
          </a:p>
        </c:txPr>
        <c:crossAx val="176980256"/>
        <c:crosses val="autoZero"/>
        <c:crossBetween val="between"/>
      </c:valAx>
    </c:plotArea>
    <c:plotVisOnly val="1"/>
    <c:dispBlanksAs val="gap"/>
    <c:showDLblsOverMax val="0"/>
  </c:chart>
  <c:spPr>
    <a:noFill/>
    <a:ln w="12700">
      <a:noFill/>
    </a:ln>
  </c:spPr>
  <c:externalData r:id="rId1">
    <c:autoUpdate val="0"/>
  </c:externalData>
</c:chartSpace>
</file>

<file path=ppt/diagrams/_rels/data2.xml.rels><?xml version="1.0" encoding="UTF-8" standalone="yes"?>
<Relationships xmlns="http://schemas.openxmlformats.org/package/2006/relationships"><Relationship Id="rId1"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067CAD-02A4-42E3-A780-E11C8CEE91D5}" type="doc">
      <dgm:prSet loTypeId="urn:microsoft.com/office/officeart/2005/8/layout/cycle5" loCatId="cycle" qsTypeId="urn:microsoft.com/office/officeart/2005/8/quickstyle/simple1" qsCatId="simple" csTypeId="urn:microsoft.com/office/officeart/2005/8/colors/colorful1" csCatId="colorful" phldr="1"/>
      <dgm:spPr/>
      <dgm:t>
        <a:bodyPr/>
        <a:lstStyle/>
        <a:p>
          <a:endParaRPr lang="en-US"/>
        </a:p>
      </dgm:t>
    </dgm:pt>
    <dgm:pt modelId="{7E1E0EB9-C896-42CB-AF4A-1DFDE0635D7C}">
      <dgm:prSet phldrT="[Text]"/>
      <dgm:spPr/>
      <dgm:t>
        <a:bodyPr/>
        <a:lstStyle/>
        <a:p>
          <a:r>
            <a:rPr lang="en-US" dirty="0"/>
            <a:t>Good receipt</a:t>
          </a:r>
        </a:p>
      </dgm:t>
    </dgm:pt>
    <dgm:pt modelId="{640A9CB1-69EB-430C-8EEA-68A073A1B20A}" type="parTrans" cxnId="{97B2E64D-3BF1-4A2C-8A41-5A42B4FCC69E}">
      <dgm:prSet/>
      <dgm:spPr/>
      <dgm:t>
        <a:bodyPr/>
        <a:lstStyle/>
        <a:p>
          <a:endParaRPr lang="en-US"/>
        </a:p>
      </dgm:t>
    </dgm:pt>
    <dgm:pt modelId="{3D8569AB-5FCF-436B-BF29-165CC7D7C195}" type="sibTrans" cxnId="{97B2E64D-3BF1-4A2C-8A41-5A42B4FCC69E}">
      <dgm:prSet/>
      <dgm:spPr/>
      <dgm:t>
        <a:bodyPr/>
        <a:lstStyle/>
        <a:p>
          <a:endParaRPr lang="en-US"/>
        </a:p>
      </dgm:t>
    </dgm:pt>
    <dgm:pt modelId="{E5AEDC51-BBF4-4857-A00B-EDB516D16141}">
      <dgm:prSet phldrT="[Text]"/>
      <dgm:spPr/>
      <dgm:t>
        <a:bodyPr/>
        <a:lstStyle/>
        <a:p>
          <a:r>
            <a:rPr lang="en-US" dirty="0"/>
            <a:t>Transfer</a:t>
          </a:r>
        </a:p>
      </dgm:t>
    </dgm:pt>
    <dgm:pt modelId="{151A5047-9FDD-4975-BFC3-FD9FC430AA60}" type="parTrans" cxnId="{E9B389DD-A9AD-4903-9C5A-E85F1FB2E898}">
      <dgm:prSet/>
      <dgm:spPr/>
      <dgm:t>
        <a:bodyPr/>
        <a:lstStyle/>
        <a:p>
          <a:endParaRPr lang="en-US"/>
        </a:p>
      </dgm:t>
    </dgm:pt>
    <dgm:pt modelId="{E69FCF42-7731-4583-AB7F-EC1CB3DA0AC5}" type="sibTrans" cxnId="{E9B389DD-A9AD-4903-9C5A-E85F1FB2E898}">
      <dgm:prSet/>
      <dgm:spPr/>
      <dgm:t>
        <a:bodyPr/>
        <a:lstStyle/>
        <a:p>
          <a:endParaRPr lang="en-US"/>
        </a:p>
      </dgm:t>
    </dgm:pt>
    <dgm:pt modelId="{5F3E77BD-11FA-449C-AD78-35B6FF5A4E34}">
      <dgm:prSet phldrT="[Text]"/>
      <dgm:spPr/>
      <dgm:t>
        <a:bodyPr/>
        <a:lstStyle/>
        <a:p>
          <a:r>
            <a:rPr lang="en-US" dirty="0"/>
            <a:t>Maintenance</a:t>
          </a:r>
        </a:p>
      </dgm:t>
    </dgm:pt>
    <dgm:pt modelId="{0BDA630E-1043-405B-90CC-0CDE042C6BB0}" type="parTrans" cxnId="{0990466F-07C0-45E2-9FEE-0F72F302CC65}">
      <dgm:prSet/>
      <dgm:spPr/>
      <dgm:t>
        <a:bodyPr/>
        <a:lstStyle/>
        <a:p>
          <a:endParaRPr lang="en-US"/>
        </a:p>
      </dgm:t>
    </dgm:pt>
    <dgm:pt modelId="{15278E28-0887-472D-AFF9-F0F91A62A401}" type="sibTrans" cxnId="{0990466F-07C0-45E2-9FEE-0F72F302CC65}">
      <dgm:prSet/>
      <dgm:spPr/>
      <dgm:t>
        <a:bodyPr/>
        <a:lstStyle/>
        <a:p>
          <a:endParaRPr lang="en-US"/>
        </a:p>
      </dgm:t>
    </dgm:pt>
    <dgm:pt modelId="{9102663B-6859-403C-883B-3CBD37FD4A97}">
      <dgm:prSet phldrT="[Text]"/>
      <dgm:spPr/>
      <dgm:t>
        <a:bodyPr/>
        <a:lstStyle/>
        <a:p>
          <a:r>
            <a:rPr lang="en-US" dirty="0"/>
            <a:t>Inventory</a:t>
          </a:r>
        </a:p>
      </dgm:t>
    </dgm:pt>
    <dgm:pt modelId="{6A0680AC-E132-463D-97E6-97E7F1AEFE03}" type="parTrans" cxnId="{642F2DFF-E590-4907-84E3-C9267E30BA35}">
      <dgm:prSet/>
      <dgm:spPr/>
      <dgm:t>
        <a:bodyPr/>
        <a:lstStyle/>
        <a:p>
          <a:endParaRPr lang="en-US"/>
        </a:p>
      </dgm:t>
    </dgm:pt>
    <dgm:pt modelId="{7F9BD73D-BDBB-4BF9-B13F-17B83D119838}" type="sibTrans" cxnId="{642F2DFF-E590-4907-84E3-C9267E30BA35}">
      <dgm:prSet/>
      <dgm:spPr/>
      <dgm:t>
        <a:bodyPr/>
        <a:lstStyle/>
        <a:p>
          <a:endParaRPr lang="en-US"/>
        </a:p>
      </dgm:t>
    </dgm:pt>
    <dgm:pt modelId="{62897FBB-1D37-4129-9E06-28F991E2D40E}">
      <dgm:prSet phldrT="[Text]"/>
      <dgm:spPr/>
      <dgm:t>
        <a:bodyPr/>
        <a:lstStyle/>
        <a:p>
          <a:r>
            <a:rPr lang="en-US" dirty="0"/>
            <a:t>Scrap</a:t>
          </a:r>
        </a:p>
      </dgm:t>
    </dgm:pt>
    <dgm:pt modelId="{72FEDBF8-C43F-4359-93DA-9566266D980C}" type="parTrans" cxnId="{AF3A4491-110C-4911-A4CE-6C7A8B6277DE}">
      <dgm:prSet/>
      <dgm:spPr/>
      <dgm:t>
        <a:bodyPr/>
        <a:lstStyle/>
        <a:p>
          <a:endParaRPr lang="en-US"/>
        </a:p>
      </dgm:t>
    </dgm:pt>
    <dgm:pt modelId="{C5922E16-7F6C-4DC1-877F-A4079F641413}" type="sibTrans" cxnId="{AF3A4491-110C-4911-A4CE-6C7A8B6277DE}">
      <dgm:prSet/>
      <dgm:spPr/>
      <dgm:t>
        <a:bodyPr/>
        <a:lstStyle/>
        <a:p>
          <a:endParaRPr lang="en-US"/>
        </a:p>
      </dgm:t>
    </dgm:pt>
    <dgm:pt modelId="{90115291-4E76-4917-AFFD-158426D5713F}" type="pres">
      <dgm:prSet presAssocID="{6B067CAD-02A4-42E3-A780-E11C8CEE91D5}" presName="cycle" presStyleCnt="0">
        <dgm:presLayoutVars>
          <dgm:dir/>
          <dgm:resizeHandles val="exact"/>
        </dgm:presLayoutVars>
      </dgm:prSet>
      <dgm:spPr/>
      <dgm:t>
        <a:bodyPr/>
        <a:lstStyle/>
        <a:p>
          <a:endParaRPr lang="en-US"/>
        </a:p>
      </dgm:t>
    </dgm:pt>
    <dgm:pt modelId="{D3DF880B-7EB3-4036-B33B-2232C11C02D7}" type="pres">
      <dgm:prSet presAssocID="{7E1E0EB9-C896-42CB-AF4A-1DFDE0635D7C}" presName="node" presStyleLbl="node1" presStyleIdx="0" presStyleCnt="5">
        <dgm:presLayoutVars>
          <dgm:bulletEnabled val="1"/>
        </dgm:presLayoutVars>
      </dgm:prSet>
      <dgm:spPr/>
      <dgm:t>
        <a:bodyPr/>
        <a:lstStyle/>
        <a:p>
          <a:endParaRPr lang="en-US"/>
        </a:p>
      </dgm:t>
    </dgm:pt>
    <dgm:pt modelId="{208D6945-0991-4CCC-A5D0-A8792A362A84}" type="pres">
      <dgm:prSet presAssocID="{7E1E0EB9-C896-42CB-AF4A-1DFDE0635D7C}" presName="spNode" presStyleCnt="0"/>
      <dgm:spPr/>
    </dgm:pt>
    <dgm:pt modelId="{2E3F9CE1-1FE2-4769-B413-EB1ECE631065}" type="pres">
      <dgm:prSet presAssocID="{3D8569AB-5FCF-436B-BF29-165CC7D7C195}" presName="sibTrans" presStyleLbl="sibTrans1D1" presStyleIdx="0" presStyleCnt="5"/>
      <dgm:spPr/>
      <dgm:t>
        <a:bodyPr/>
        <a:lstStyle/>
        <a:p>
          <a:endParaRPr lang="en-US"/>
        </a:p>
      </dgm:t>
    </dgm:pt>
    <dgm:pt modelId="{E5BAB459-9ACB-42EB-B9D0-FA2BB99D27C2}" type="pres">
      <dgm:prSet presAssocID="{E5AEDC51-BBF4-4857-A00B-EDB516D16141}" presName="node" presStyleLbl="node1" presStyleIdx="1" presStyleCnt="5">
        <dgm:presLayoutVars>
          <dgm:bulletEnabled val="1"/>
        </dgm:presLayoutVars>
      </dgm:prSet>
      <dgm:spPr/>
      <dgm:t>
        <a:bodyPr/>
        <a:lstStyle/>
        <a:p>
          <a:endParaRPr lang="en-US"/>
        </a:p>
      </dgm:t>
    </dgm:pt>
    <dgm:pt modelId="{8ABA6B0F-DF48-4AB3-B075-B7E0407E4D36}" type="pres">
      <dgm:prSet presAssocID="{E5AEDC51-BBF4-4857-A00B-EDB516D16141}" presName="spNode" presStyleCnt="0"/>
      <dgm:spPr/>
    </dgm:pt>
    <dgm:pt modelId="{60D5C307-BFB6-4195-B19F-E0E352005E38}" type="pres">
      <dgm:prSet presAssocID="{E69FCF42-7731-4583-AB7F-EC1CB3DA0AC5}" presName="sibTrans" presStyleLbl="sibTrans1D1" presStyleIdx="1" presStyleCnt="5"/>
      <dgm:spPr/>
      <dgm:t>
        <a:bodyPr/>
        <a:lstStyle/>
        <a:p>
          <a:endParaRPr lang="en-US"/>
        </a:p>
      </dgm:t>
    </dgm:pt>
    <dgm:pt modelId="{31F28BCE-CF8A-443C-904A-CDA32E1F244A}" type="pres">
      <dgm:prSet presAssocID="{5F3E77BD-11FA-449C-AD78-35B6FF5A4E34}" presName="node" presStyleLbl="node1" presStyleIdx="2" presStyleCnt="5">
        <dgm:presLayoutVars>
          <dgm:bulletEnabled val="1"/>
        </dgm:presLayoutVars>
      </dgm:prSet>
      <dgm:spPr/>
      <dgm:t>
        <a:bodyPr/>
        <a:lstStyle/>
        <a:p>
          <a:endParaRPr lang="en-US"/>
        </a:p>
      </dgm:t>
    </dgm:pt>
    <dgm:pt modelId="{5761C1A1-5CF1-443D-94D2-FA6CF66A107E}" type="pres">
      <dgm:prSet presAssocID="{5F3E77BD-11FA-449C-AD78-35B6FF5A4E34}" presName="spNode" presStyleCnt="0"/>
      <dgm:spPr/>
    </dgm:pt>
    <dgm:pt modelId="{652E6641-06D1-418F-8EFD-0C8E635EB8D8}" type="pres">
      <dgm:prSet presAssocID="{15278E28-0887-472D-AFF9-F0F91A62A401}" presName="sibTrans" presStyleLbl="sibTrans1D1" presStyleIdx="2" presStyleCnt="5"/>
      <dgm:spPr/>
      <dgm:t>
        <a:bodyPr/>
        <a:lstStyle/>
        <a:p>
          <a:endParaRPr lang="en-US"/>
        </a:p>
      </dgm:t>
    </dgm:pt>
    <dgm:pt modelId="{8D19A375-D044-44D6-986B-E6B7B4B2226F}" type="pres">
      <dgm:prSet presAssocID="{9102663B-6859-403C-883B-3CBD37FD4A97}" presName="node" presStyleLbl="node1" presStyleIdx="3" presStyleCnt="5">
        <dgm:presLayoutVars>
          <dgm:bulletEnabled val="1"/>
        </dgm:presLayoutVars>
      </dgm:prSet>
      <dgm:spPr/>
      <dgm:t>
        <a:bodyPr/>
        <a:lstStyle/>
        <a:p>
          <a:endParaRPr lang="en-US"/>
        </a:p>
      </dgm:t>
    </dgm:pt>
    <dgm:pt modelId="{48FC8AA9-9144-4359-9FF7-A3A2CCF5273C}" type="pres">
      <dgm:prSet presAssocID="{9102663B-6859-403C-883B-3CBD37FD4A97}" presName="spNode" presStyleCnt="0"/>
      <dgm:spPr/>
    </dgm:pt>
    <dgm:pt modelId="{5FFA5AA1-4D5A-475A-9372-C12245480A77}" type="pres">
      <dgm:prSet presAssocID="{7F9BD73D-BDBB-4BF9-B13F-17B83D119838}" presName="sibTrans" presStyleLbl="sibTrans1D1" presStyleIdx="3" presStyleCnt="5"/>
      <dgm:spPr/>
      <dgm:t>
        <a:bodyPr/>
        <a:lstStyle/>
        <a:p>
          <a:endParaRPr lang="en-US"/>
        </a:p>
      </dgm:t>
    </dgm:pt>
    <dgm:pt modelId="{67FC5609-173F-444C-8DDF-CCB2EAFC1AE9}" type="pres">
      <dgm:prSet presAssocID="{62897FBB-1D37-4129-9E06-28F991E2D40E}" presName="node" presStyleLbl="node1" presStyleIdx="4" presStyleCnt="5">
        <dgm:presLayoutVars>
          <dgm:bulletEnabled val="1"/>
        </dgm:presLayoutVars>
      </dgm:prSet>
      <dgm:spPr/>
      <dgm:t>
        <a:bodyPr/>
        <a:lstStyle/>
        <a:p>
          <a:endParaRPr lang="en-US"/>
        </a:p>
      </dgm:t>
    </dgm:pt>
    <dgm:pt modelId="{BCF5AE0B-6B97-4698-BCF8-BCB2BFDC3AE1}" type="pres">
      <dgm:prSet presAssocID="{62897FBB-1D37-4129-9E06-28F991E2D40E}" presName="spNode" presStyleCnt="0"/>
      <dgm:spPr/>
    </dgm:pt>
    <dgm:pt modelId="{AB08A9F0-B0F7-4A19-AB6A-1746FBF8D92E}" type="pres">
      <dgm:prSet presAssocID="{C5922E16-7F6C-4DC1-877F-A4079F641413}" presName="sibTrans" presStyleLbl="sibTrans1D1" presStyleIdx="4" presStyleCnt="5"/>
      <dgm:spPr/>
      <dgm:t>
        <a:bodyPr/>
        <a:lstStyle/>
        <a:p>
          <a:endParaRPr lang="en-US"/>
        </a:p>
      </dgm:t>
    </dgm:pt>
  </dgm:ptLst>
  <dgm:cxnLst>
    <dgm:cxn modelId="{0990466F-07C0-45E2-9FEE-0F72F302CC65}" srcId="{6B067CAD-02A4-42E3-A780-E11C8CEE91D5}" destId="{5F3E77BD-11FA-449C-AD78-35B6FF5A4E34}" srcOrd="2" destOrd="0" parTransId="{0BDA630E-1043-405B-90CC-0CDE042C6BB0}" sibTransId="{15278E28-0887-472D-AFF9-F0F91A62A401}"/>
    <dgm:cxn modelId="{AF3A4491-110C-4911-A4CE-6C7A8B6277DE}" srcId="{6B067CAD-02A4-42E3-A780-E11C8CEE91D5}" destId="{62897FBB-1D37-4129-9E06-28F991E2D40E}" srcOrd="4" destOrd="0" parTransId="{72FEDBF8-C43F-4359-93DA-9566266D980C}" sibTransId="{C5922E16-7F6C-4DC1-877F-A4079F641413}"/>
    <dgm:cxn modelId="{E9B389DD-A9AD-4903-9C5A-E85F1FB2E898}" srcId="{6B067CAD-02A4-42E3-A780-E11C8CEE91D5}" destId="{E5AEDC51-BBF4-4857-A00B-EDB516D16141}" srcOrd="1" destOrd="0" parTransId="{151A5047-9FDD-4975-BFC3-FD9FC430AA60}" sibTransId="{E69FCF42-7731-4583-AB7F-EC1CB3DA0AC5}"/>
    <dgm:cxn modelId="{58552132-CC3A-4CEC-B88E-C00139BD7F7B}" type="presOf" srcId="{E5AEDC51-BBF4-4857-A00B-EDB516D16141}" destId="{E5BAB459-9ACB-42EB-B9D0-FA2BB99D27C2}" srcOrd="0" destOrd="0" presId="urn:microsoft.com/office/officeart/2005/8/layout/cycle5"/>
    <dgm:cxn modelId="{8E846A0A-FCD7-4A9E-9BD4-C8F072D96BC7}" type="presOf" srcId="{5F3E77BD-11FA-449C-AD78-35B6FF5A4E34}" destId="{31F28BCE-CF8A-443C-904A-CDA32E1F244A}" srcOrd="0" destOrd="0" presId="urn:microsoft.com/office/officeart/2005/8/layout/cycle5"/>
    <dgm:cxn modelId="{FFE7DF6B-906E-4447-81F9-4CE71ADFBEC4}" type="presOf" srcId="{E69FCF42-7731-4583-AB7F-EC1CB3DA0AC5}" destId="{60D5C307-BFB6-4195-B19F-E0E352005E38}" srcOrd="0" destOrd="0" presId="urn:microsoft.com/office/officeart/2005/8/layout/cycle5"/>
    <dgm:cxn modelId="{45CD9703-DB9E-4502-8B37-237B414111AD}" type="presOf" srcId="{9102663B-6859-403C-883B-3CBD37FD4A97}" destId="{8D19A375-D044-44D6-986B-E6B7B4B2226F}" srcOrd="0" destOrd="0" presId="urn:microsoft.com/office/officeart/2005/8/layout/cycle5"/>
    <dgm:cxn modelId="{66760091-F86C-4E1E-BC81-18A82ABBB87B}" type="presOf" srcId="{6B067CAD-02A4-42E3-A780-E11C8CEE91D5}" destId="{90115291-4E76-4917-AFFD-158426D5713F}" srcOrd="0" destOrd="0" presId="urn:microsoft.com/office/officeart/2005/8/layout/cycle5"/>
    <dgm:cxn modelId="{752F4558-FA01-490E-BB1A-7573A0C4CB50}" type="presOf" srcId="{3D8569AB-5FCF-436B-BF29-165CC7D7C195}" destId="{2E3F9CE1-1FE2-4769-B413-EB1ECE631065}" srcOrd="0" destOrd="0" presId="urn:microsoft.com/office/officeart/2005/8/layout/cycle5"/>
    <dgm:cxn modelId="{4ACCEEBA-BEEE-4CB6-80F6-C68ED2F08CE2}" type="presOf" srcId="{7F9BD73D-BDBB-4BF9-B13F-17B83D119838}" destId="{5FFA5AA1-4D5A-475A-9372-C12245480A77}" srcOrd="0" destOrd="0" presId="urn:microsoft.com/office/officeart/2005/8/layout/cycle5"/>
    <dgm:cxn modelId="{F3E777CF-7FB1-431A-B680-FE1F1D1B4498}" type="presOf" srcId="{62897FBB-1D37-4129-9E06-28F991E2D40E}" destId="{67FC5609-173F-444C-8DDF-CCB2EAFC1AE9}" srcOrd="0" destOrd="0" presId="urn:microsoft.com/office/officeart/2005/8/layout/cycle5"/>
    <dgm:cxn modelId="{FA3B5C7B-77A8-4EE5-A552-90C10A796E44}" type="presOf" srcId="{7E1E0EB9-C896-42CB-AF4A-1DFDE0635D7C}" destId="{D3DF880B-7EB3-4036-B33B-2232C11C02D7}" srcOrd="0" destOrd="0" presId="urn:microsoft.com/office/officeart/2005/8/layout/cycle5"/>
    <dgm:cxn modelId="{97B2E64D-3BF1-4A2C-8A41-5A42B4FCC69E}" srcId="{6B067CAD-02A4-42E3-A780-E11C8CEE91D5}" destId="{7E1E0EB9-C896-42CB-AF4A-1DFDE0635D7C}" srcOrd="0" destOrd="0" parTransId="{640A9CB1-69EB-430C-8EEA-68A073A1B20A}" sibTransId="{3D8569AB-5FCF-436B-BF29-165CC7D7C195}"/>
    <dgm:cxn modelId="{642F2DFF-E590-4907-84E3-C9267E30BA35}" srcId="{6B067CAD-02A4-42E3-A780-E11C8CEE91D5}" destId="{9102663B-6859-403C-883B-3CBD37FD4A97}" srcOrd="3" destOrd="0" parTransId="{6A0680AC-E132-463D-97E6-97E7F1AEFE03}" sibTransId="{7F9BD73D-BDBB-4BF9-B13F-17B83D119838}"/>
    <dgm:cxn modelId="{F15F3E97-37B6-4B81-8CA3-243304459FEA}" type="presOf" srcId="{C5922E16-7F6C-4DC1-877F-A4079F641413}" destId="{AB08A9F0-B0F7-4A19-AB6A-1746FBF8D92E}" srcOrd="0" destOrd="0" presId="urn:microsoft.com/office/officeart/2005/8/layout/cycle5"/>
    <dgm:cxn modelId="{3E238C48-7A1B-4DBF-894C-3D7DF2313652}" type="presOf" srcId="{15278E28-0887-472D-AFF9-F0F91A62A401}" destId="{652E6641-06D1-418F-8EFD-0C8E635EB8D8}" srcOrd="0" destOrd="0" presId="urn:microsoft.com/office/officeart/2005/8/layout/cycle5"/>
    <dgm:cxn modelId="{BB5DBA5A-1640-4132-B856-BF15FBE707B8}" type="presParOf" srcId="{90115291-4E76-4917-AFFD-158426D5713F}" destId="{D3DF880B-7EB3-4036-B33B-2232C11C02D7}" srcOrd="0" destOrd="0" presId="urn:microsoft.com/office/officeart/2005/8/layout/cycle5"/>
    <dgm:cxn modelId="{C0474881-C8F0-4EE0-B62B-066BB356FBE9}" type="presParOf" srcId="{90115291-4E76-4917-AFFD-158426D5713F}" destId="{208D6945-0991-4CCC-A5D0-A8792A362A84}" srcOrd="1" destOrd="0" presId="urn:microsoft.com/office/officeart/2005/8/layout/cycle5"/>
    <dgm:cxn modelId="{D9D4ABDA-D849-4B45-8DCF-1F270FD61CE3}" type="presParOf" srcId="{90115291-4E76-4917-AFFD-158426D5713F}" destId="{2E3F9CE1-1FE2-4769-B413-EB1ECE631065}" srcOrd="2" destOrd="0" presId="urn:microsoft.com/office/officeart/2005/8/layout/cycle5"/>
    <dgm:cxn modelId="{6A38CCA9-E24B-4AC8-961D-9A21831973BE}" type="presParOf" srcId="{90115291-4E76-4917-AFFD-158426D5713F}" destId="{E5BAB459-9ACB-42EB-B9D0-FA2BB99D27C2}" srcOrd="3" destOrd="0" presId="urn:microsoft.com/office/officeart/2005/8/layout/cycle5"/>
    <dgm:cxn modelId="{7CB67910-47E7-40BD-ADDD-5D4C2E5C954A}" type="presParOf" srcId="{90115291-4E76-4917-AFFD-158426D5713F}" destId="{8ABA6B0F-DF48-4AB3-B075-B7E0407E4D36}" srcOrd="4" destOrd="0" presId="urn:microsoft.com/office/officeart/2005/8/layout/cycle5"/>
    <dgm:cxn modelId="{66B924CA-0565-4569-9CD9-E88BE6660911}" type="presParOf" srcId="{90115291-4E76-4917-AFFD-158426D5713F}" destId="{60D5C307-BFB6-4195-B19F-E0E352005E38}" srcOrd="5" destOrd="0" presId="urn:microsoft.com/office/officeart/2005/8/layout/cycle5"/>
    <dgm:cxn modelId="{32DDA418-1919-4509-BBA4-7C6E3CE84DE0}" type="presParOf" srcId="{90115291-4E76-4917-AFFD-158426D5713F}" destId="{31F28BCE-CF8A-443C-904A-CDA32E1F244A}" srcOrd="6" destOrd="0" presId="urn:microsoft.com/office/officeart/2005/8/layout/cycle5"/>
    <dgm:cxn modelId="{8782FA94-4AB6-4E82-8BB6-51BEF0B05EFF}" type="presParOf" srcId="{90115291-4E76-4917-AFFD-158426D5713F}" destId="{5761C1A1-5CF1-443D-94D2-FA6CF66A107E}" srcOrd="7" destOrd="0" presId="urn:microsoft.com/office/officeart/2005/8/layout/cycle5"/>
    <dgm:cxn modelId="{452EA89D-4843-4F7A-859C-84CA247C6A79}" type="presParOf" srcId="{90115291-4E76-4917-AFFD-158426D5713F}" destId="{652E6641-06D1-418F-8EFD-0C8E635EB8D8}" srcOrd="8" destOrd="0" presId="urn:microsoft.com/office/officeart/2005/8/layout/cycle5"/>
    <dgm:cxn modelId="{E8EA3273-02DA-45FE-9539-932D711C5CF0}" type="presParOf" srcId="{90115291-4E76-4917-AFFD-158426D5713F}" destId="{8D19A375-D044-44D6-986B-E6B7B4B2226F}" srcOrd="9" destOrd="0" presId="urn:microsoft.com/office/officeart/2005/8/layout/cycle5"/>
    <dgm:cxn modelId="{F64E8034-9A11-4CFE-862E-16A40634BEFC}" type="presParOf" srcId="{90115291-4E76-4917-AFFD-158426D5713F}" destId="{48FC8AA9-9144-4359-9FF7-A3A2CCF5273C}" srcOrd="10" destOrd="0" presId="urn:microsoft.com/office/officeart/2005/8/layout/cycle5"/>
    <dgm:cxn modelId="{948C0712-03CE-4E92-BD15-41356E6E55F1}" type="presParOf" srcId="{90115291-4E76-4917-AFFD-158426D5713F}" destId="{5FFA5AA1-4D5A-475A-9372-C12245480A77}" srcOrd="11" destOrd="0" presId="urn:microsoft.com/office/officeart/2005/8/layout/cycle5"/>
    <dgm:cxn modelId="{4EE47F35-707B-4B97-8CAE-C3BE52C18136}" type="presParOf" srcId="{90115291-4E76-4917-AFFD-158426D5713F}" destId="{67FC5609-173F-444C-8DDF-CCB2EAFC1AE9}" srcOrd="12" destOrd="0" presId="urn:microsoft.com/office/officeart/2005/8/layout/cycle5"/>
    <dgm:cxn modelId="{60EBAA19-D545-4F13-8E24-5A2A8F0E5E25}" type="presParOf" srcId="{90115291-4E76-4917-AFFD-158426D5713F}" destId="{BCF5AE0B-6B97-4698-BCF8-BCB2BFDC3AE1}" srcOrd="13" destOrd="0" presId="urn:microsoft.com/office/officeart/2005/8/layout/cycle5"/>
    <dgm:cxn modelId="{405877A7-9E4B-4E66-A1A3-915CA2F230C3}" type="presParOf" srcId="{90115291-4E76-4917-AFFD-158426D5713F}" destId="{AB08A9F0-B0F7-4A19-AB6A-1746FBF8D92E}" srcOrd="14" destOrd="0" presId="urn:microsoft.com/office/officeart/2005/8/layout/cycle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599A12-6A98-4752-A2A5-084FAF224A1F}" type="doc">
      <dgm:prSet loTypeId="urn:microsoft.com/office/officeart/2005/8/layout/hList2" loCatId="relationship" qsTypeId="urn:microsoft.com/office/officeart/2005/8/quickstyle/simple3" qsCatId="simple" csTypeId="urn:microsoft.com/office/officeart/2005/8/colors/accent1_2" csCatId="accent1" phldr="1"/>
      <dgm:spPr/>
      <dgm:t>
        <a:bodyPr/>
        <a:lstStyle/>
        <a:p>
          <a:endParaRPr lang="en-US"/>
        </a:p>
      </dgm:t>
    </dgm:pt>
    <dgm:pt modelId="{E6E2CEF5-6F17-45B3-A800-E0F392720245}" type="pres">
      <dgm:prSet presAssocID="{33599A12-6A98-4752-A2A5-084FAF224A1F}" presName="linearFlow" presStyleCnt="0">
        <dgm:presLayoutVars>
          <dgm:dir/>
          <dgm:animLvl val="lvl"/>
          <dgm:resizeHandles/>
        </dgm:presLayoutVars>
      </dgm:prSet>
      <dgm:spPr/>
      <dgm:t>
        <a:bodyPr/>
        <a:lstStyle/>
        <a:p>
          <a:endParaRPr lang="en-US"/>
        </a:p>
      </dgm:t>
    </dgm:pt>
  </dgm:ptLst>
  <dgm:cxnLst>
    <dgm:cxn modelId="{D789E91E-5B9A-4EC3-ACC2-6E6A86A052C6}" type="presOf" srcId="{33599A12-6A98-4752-A2A5-084FAF224A1F}" destId="{E6E2CEF5-6F17-45B3-A800-E0F392720245}" srcOrd="0" destOrd="0" presId="urn:microsoft.com/office/officeart/2005/8/layout/hList2"/>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F880B-7EB3-4036-B33B-2232C11C02D7}">
      <dsp:nvSpPr>
        <dsp:cNvPr id="0" name=""/>
        <dsp:cNvSpPr/>
      </dsp:nvSpPr>
      <dsp:spPr>
        <a:xfrm>
          <a:off x="2217477" y="1100"/>
          <a:ext cx="1365037" cy="88727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Good receipt</a:t>
          </a:r>
        </a:p>
      </dsp:txBody>
      <dsp:txXfrm>
        <a:off x="2260790" y="44413"/>
        <a:ext cx="1278411" cy="800648"/>
      </dsp:txXfrm>
    </dsp:sp>
    <dsp:sp modelId="{2E3F9CE1-1FE2-4769-B413-EB1ECE631065}">
      <dsp:nvSpPr>
        <dsp:cNvPr id="0" name=""/>
        <dsp:cNvSpPr/>
      </dsp:nvSpPr>
      <dsp:spPr>
        <a:xfrm>
          <a:off x="1128115" y="444737"/>
          <a:ext cx="3543761" cy="3543761"/>
        </a:xfrm>
        <a:custGeom>
          <a:avLst/>
          <a:gdLst/>
          <a:ahLst/>
          <a:cxnLst/>
          <a:rect l="0" t="0" r="0" b="0"/>
          <a:pathLst>
            <a:path>
              <a:moveTo>
                <a:pt x="2637073" y="225593"/>
              </a:moveTo>
              <a:arcTo wR="1771880" hR="1771880" stAng="17953697" swAng="1211123"/>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5BAB459-9ACB-42EB-B9D0-FA2BB99D27C2}">
      <dsp:nvSpPr>
        <dsp:cNvPr id="0" name=""/>
        <dsp:cNvSpPr/>
      </dsp:nvSpPr>
      <dsp:spPr>
        <a:xfrm>
          <a:off x="3902635" y="1225439"/>
          <a:ext cx="1365037" cy="887274"/>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Transfer</a:t>
          </a:r>
        </a:p>
      </dsp:txBody>
      <dsp:txXfrm>
        <a:off x="3945948" y="1268752"/>
        <a:ext cx="1278411" cy="800648"/>
      </dsp:txXfrm>
    </dsp:sp>
    <dsp:sp modelId="{60D5C307-BFB6-4195-B19F-E0E352005E38}">
      <dsp:nvSpPr>
        <dsp:cNvPr id="0" name=""/>
        <dsp:cNvSpPr/>
      </dsp:nvSpPr>
      <dsp:spPr>
        <a:xfrm>
          <a:off x="1128115" y="444737"/>
          <a:ext cx="3543761" cy="3543761"/>
        </a:xfrm>
        <a:custGeom>
          <a:avLst/>
          <a:gdLst/>
          <a:ahLst/>
          <a:cxnLst/>
          <a:rect l="0" t="0" r="0" b="0"/>
          <a:pathLst>
            <a:path>
              <a:moveTo>
                <a:pt x="3539505" y="1894606"/>
              </a:moveTo>
              <a:arcTo wR="1771880" hR="1771880" stAng="21838299" swAng="1359405"/>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1F28BCE-CF8A-443C-904A-CDA32E1F244A}">
      <dsp:nvSpPr>
        <dsp:cNvPr id="0" name=""/>
        <dsp:cNvSpPr/>
      </dsp:nvSpPr>
      <dsp:spPr>
        <a:xfrm>
          <a:off x="3258962" y="3206462"/>
          <a:ext cx="1365037" cy="887274"/>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Maintenance</a:t>
          </a:r>
        </a:p>
      </dsp:txBody>
      <dsp:txXfrm>
        <a:off x="3302275" y="3249775"/>
        <a:ext cx="1278411" cy="800648"/>
      </dsp:txXfrm>
    </dsp:sp>
    <dsp:sp modelId="{652E6641-06D1-418F-8EFD-0C8E635EB8D8}">
      <dsp:nvSpPr>
        <dsp:cNvPr id="0" name=""/>
        <dsp:cNvSpPr/>
      </dsp:nvSpPr>
      <dsp:spPr>
        <a:xfrm>
          <a:off x="1128115" y="444737"/>
          <a:ext cx="3543761" cy="3543761"/>
        </a:xfrm>
        <a:custGeom>
          <a:avLst/>
          <a:gdLst/>
          <a:ahLst/>
          <a:cxnLst/>
          <a:rect l="0" t="0" r="0" b="0"/>
          <a:pathLst>
            <a:path>
              <a:moveTo>
                <a:pt x="1989213" y="3530381"/>
              </a:moveTo>
              <a:arcTo wR="1771880" hR="1771880" stAng="4977272" swAng="845456"/>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8D19A375-D044-44D6-986B-E6B7B4B2226F}">
      <dsp:nvSpPr>
        <dsp:cNvPr id="0" name=""/>
        <dsp:cNvSpPr/>
      </dsp:nvSpPr>
      <dsp:spPr>
        <a:xfrm>
          <a:off x="1175992" y="3206462"/>
          <a:ext cx="1365037" cy="887274"/>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Inventory</a:t>
          </a:r>
        </a:p>
      </dsp:txBody>
      <dsp:txXfrm>
        <a:off x="1219305" y="3249775"/>
        <a:ext cx="1278411" cy="800648"/>
      </dsp:txXfrm>
    </dsp:sp>
    <dsp:sp modelId="{5FFA5AA1-4D5A-475A-9372-C12245480A77}">
      <dsp:nvSpPr>
        <dsp:cNvPr id="0" name=""/>
        <dsp:cNvSpPr/>
      </dsp:nvSpPr>
      <dsp:spPr>
        <a:xfrm>
          <a:off x="1128115" y="444737"/>
          <a:ext cx="3543761" cy="3543761"/>
        </a:xfrm>
        <a:custGeom>
          <a:avLst/>
          <a:gdLst/>
          <a:ahLst/>
          <a:cxnLst/>
          <a:rect l="0" t="0" r="0" b="0"/>
          <a:pathLst>
            <a:path>
              <a:moveTo>
                <a:pt x="187939" y="2566041"/>
              </a:moveTo>
              <a:arcTo wR="1771880" hR="1771880" stAng="9202296" swAng="1359405"/>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7FC5609-173F-444C-8DDF-CCB2EAFC1AE9}">
      <dsp:nvSpPr>
        <dsp:cNvPr id="0" name=""/>
        <dsp:cNvSpPr/>
      </dsp:nvSpPr>
      <dsp:spPr>
        <a:xfrm>
          <a:off x="532318" y="1225439"/>
          <a:ext cx="1365037" cy="887274"/>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Scrap</a:t>
          </a:r>
        </a:p>
      </dsp:txBody>
      <dsp:txXfrm>
        <a:off x="575631" y="1268752"/>
        <a:ext cx="1278411" cy="800648"/>
      </dsp:txXfrm>
    </dsp:sp>
    <dsp:sp modelId="{AB08A9F0-B0F7-4A19-AB6A-1746FBF8D92E}">
      <dsp:nvSpPr>
        <dsp:cNvPr id="0" name=""/>
        <dsp:cNvSpPr/>
      </dsp:nvSpPr>
      <dsp:spPr>
        <a:xfrm>
          <a:off x="1128115" y="444737"/>
          <a:ext cx="3543761" cy="3543761"/>
        </a:xfrm>
        <a:custGeom>
          <a:avLst/>
          <a:gdLst/>
          <a:ahLst/>
          <a:cxnLst/>
          <a:rect l="0" t="0" r="0" b="0"/>
          <a:pathLst>
            <a:path>
              <a:moveTo>
                <a:pt x="426267" y="619107"/>
              </a:moveTo>
              <a:arcTo wR="1771880" hR="1771880" stAng="13235180" swAng="1211123"/>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SG"/>
          </a:p>
        </p:txBody>
      </p:sp>
      <p:sp>
        <p:nvSpPr>
          <p:cNvPr id="3" name="日付プレースホルダー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446FB07D-283D-42BB-8F2F-8A80CED776E2}" type="datetimeFigureOut">
              <a:rPr lang="en-SG" smtClean="0"/>
              <a:t>27/2/2024</a:t>
            </a:fld>
            <a:endParaRPr lang="en-SG"/>
          </a:p>
        </p:txBody>
      </p:sp>
      <p:sp>
        <p:nvSpPr>
          <p:cNvPr id="4" name="スライド イメージ プレースホルダー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1440" tIns="45720" rIns="91440" bIns="45720" rtlCol="0" anchor="ctr"/>
          <a:lstStyle/>
          <a:p>
            <a:endParaRPr lang="en-SG"/>
          </a:p>
        </p:txBody>
      </p:sp>
      <p:sp>
        <p:nvSpPr>
          <p:cNvPr id="5" name="ノート プレースホルダー 4"/>
          <p:cNvSpPr>
            <a:spLocks noGrp="1"/>
          </p:cNvSpPr>
          <p:nvPr>
            <p:ph type="body" sz="quarter" idx="3"/>
          </p:nvPr>
        </p:nvSpPr>
        <p:spPr>
          <a:xfrm>
            <a:off x="679450" y="4716463"/>
            <a:ext cx="5438775" cy="4467225"/>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SG"/>
          </a:p>
        </p:txBody>
      </p:sp>
      <p:sp>
        <p:nvSpPr>
          <p:cNvPr id="6" name="フッター プレースホルダー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en-SG"/>
          </a:p>
        </p:txBody>
      </p:sp>
      <p:sp>
        <p:nvSpPr>
          <p:cNvPr id="7" name="スライド番号プレースホルダー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39D45A51-BD06-4009-9226-F027BD5027C0}" type="slidenum">
              <a:rPr lang="en-SG" smtClean="0"/>
              <a:t>‹#›</a:t>
            </a:fld>
            <a:endParaRPr lang="en-SG"/>
          </a:p>
        </p:txBody>
      </p:sp>
    </p:spTree>
    <p:extLst>
      <p:ext uri="{BB962C8B-B14F-4D97-AF65-F5344CB8AC3E}">
        <p14:creationId xmlns:p14="http://schemas.microsoft.com/office/powerpoint/2010/main" val="3269448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Thùy:</a:t>
            </a:r>
            <a:r>
              <a:rPr lang="en-US" dirty="0"/>
              <a:t> Xin </a:t>
            </a:r>
            <a:r>
              <a:rPr lang="en-US" dirty="0" err="1"/>
              <a:t>kính</a:t>
            </a:r>
            <a:r>
              <a:rPr lang="en-US" dirty="0"/>
              <a:t> </a:t>
            </a:r>
            <a:r>
              <a:rPr lang="en-US" dirty="0" err="1"/>
              <a:t>chào</a:t>
            </a:r>
            <a:r>
              <a:rPr lang="en-US" dirty="0"/>
              <a:t> ban </a:t>
            </a:r>
            <a:r>
              <a:rPr lang="en-US" dirty="0" err="1"/>
              <a:t>giám</a:t>
            </a:r>
            <a:r>
              <a:rPr lang="en-US" dirty="0"/>
              <a:t> </a:t>
            </a:r>
            <a:r>
              <a:rPr lang="en-US" dirty="0" err="1"/>
              <a:t>khảo</a:t>
            </a:r>
            <a:r>
              <a:rPr lang="en-US" dirty="0"/>
              <a:t> </a:t>
            </a:r>
            <a:r>
              <a:rPr lang="en-US" dirty="0" err="1"/>
              <a:t>cùng</a:t>
            </a:r>
            <a:r>
              <a:rPr lang="en-US" dirty="0"/>
              <a:t> </a:t>
            </a:r>
            <a:r>
              <a:rPr lang="en-US" dirty="0" err="1"/>
              <a:t>toàn</a:t>
            </a:r>
            <a:r>
              <a:rPr lang="en-US" dirty="0"/>
              <a:t> </a:t>
            </a:r>
            <a:r>
              <a:rPr lang="en-US" dirty="0" err="1"/>
              <a:t>thể</a:t>
            </a:r>
            <a:r>
              <a:rPr lang="en-US" dirty="0"/>
              <a:t> </a:t>
            </a:r>
            <a:r>
              <a:rPr lang="en-US" dirty="0" err="1"/>
              <a:t>anh</a:t>
            </a:r>
            <a:r>
              <a:rPr lang="en-US" dirty="0"/>
              <a:t>, </a:t>
            </a:r>
            <a:r>
              <a:rPr lang="en-US" dirty="0" err="1"/>
              <a:t>chị</a:t>
            </a:r>
            <a:r>
              <a:rPr lang="en-US" dirty="0"/>
              <a:t> </a:t>
            </a:r>
            <a:r>
              <a:rPr lang="en-US" dirty="0" err="1"/>
              <a:t>và</a:t>
            </a:r>
            <a:r>
              <a:rPr lang="en-US" dirty="0"/>
              <a:t> </a:t>
            </a:r>
            <a:r>
              <a:rPr lang="en-US" dirty="0" err="1"/>
              <a:t>các</a:t>
            </a:r>
            <a:r>
              <a:rPr lang="en-US" dirty="0"/>
              <a:t> </a:t>
            </a:r>
            <a:r>
              <a:rPr lang="en-US" dirty="0" err="1"/>
              <a:t>bạn</a:t>
            </a:r>
            <a:r>
              <a:rPr lang="en-US" dirty="0"/>
              <a:t> </a:t>
            </a:r>
            <a:r>
              <a:rPr lang="en-US" dirty="0" err="1"/>
              <a:t>đã</a:t>
            </a:r>
            <a:r>
              <a:rPr lang="en-US" dirty="0"/>
              <a:t> </a:t>
            </a:r>
            <a:r>
              <a:rPr lang="en-US" dirty="0" err="1"/>
              <a:t>đến</a:t>
            </a:r>
            <a:r>
              <a:rPr lang="en-US" dirty="0"/>
              <a:t> </a:t>
            </a:r>
            <a:r>
              <a:rPr lang="en-US" dirty="0" err="1"/>
              <a:t>tham</a:t>
            </a:r>
            <a:r>
              <a:rPr lang="en-US" dirty="0"/>
              <a:t> </a:t>
            </a:r>
            <a:r>
              <a:rPr lang="en-US" dirty="0" err="1"/>
              <a:t>dự</a:t>
            </a:r>
            <a:r>
              <a:rPr lang="en-US" dirty="0"/>
              <a:t> </a:t>
            </a:r>
            <a:r>
              <a:rPr lang="en-US" dirty="0" err="1"/>
              <a:t>buổi</a:t>
            </a:r>
            <a:r>
              <a:rPr lang="en-US" dirty="0"/>
              <a:t> </a:t>
            </a:r>
            <a:r>
              <a:rPr lang="en-US" dirty="0" err="1"/>
              <a:t>đại</a:t>
            </a:r>
            <a:r>
              <a:rPr lang="en-US" dirty="0"/>
              <a:t> </a:t>
            </a:r>
            <a:r>
              <a:rPr lang="en-US" dirty="0" err="1"/>
              <a:t>hội</a:t>
            </a:r>
            <a:r>
              <a:rPr lang="en-US" dirty="0"/>
              <a:t> </a:t>
            </a:r>
            <a:r>
              <a:rPr lang="en-US" dirty="0" err="1"/>
              <a:t>ngày</a:t>
            </a:r>
            <a:r>
              <a:rPr lang="en-US" dirty="0"/>
              <a:t> </a:t>
            </a:r>
            <a:r>
              <a:rPr lang="en-US" dirty="0" err="1"/>
              <a:t>hôm</a:t>
            </a:r>
            <a:r>
              <a:rPr lang="en-US" dirty="0"/>
              <a:t> nay.</a:t>
            </a:r>
          </a:p>
          <a:p>
            <a:r>
              <a:rPr lang="en-US" dirty="0" err="1"/>
              <a:t>Tôi</a:t>
            </a:r>
            <a:r>
              <a:rPr lang="en-US" dirty="0"/>
              <a:t> </a:t>
            </a:r>
            <a:r>
              <a:rPr lang="en-US" dirty="0" err="1"/>
              <a:t>là</a:t>
            </a:r>
            <a:r>
              <a:rPr lang="en-US" dirty="0"/>
              <a:t> ….. </a:t>
            </a:r>
          </a:p>
          <a:p>
            <a:r>
              <a:rPr lang="en-US" b="1" dirty="0" err="1"/>
              <a:t>Thúy</a:t>
            </a:r>
            <a:r>
              <a:rPr lang="en-US" b="1" dirty="0"/>
              <a:t> :</a:t>
            </a:r>
            <a:r>
              <a:rPr lang="en-US" dirty="0"/>
              <a:t> </a:t>
            </a:r>
            <a:r>
              <a:rPr lang="en-US" dirty="0" err="1"/>
              <a:t>Còn</a:t>
            </a:r>
            <a:r>
              <a:rPr lang="en-US" dirty="0"/>
              <a:t> </a:t>
            </a:r>
            <a:r>
              <a:rPr lang="en-US" dirty="0" err="1"/>
              <a:t>tôi</a:t>
            </a:r>
            <a:r>
              <a:rPr lang="en-US" dirty="0"/>
              <a:t> </a:t>
            </a:r>
            <a:r>
              <a:rPr lang="en-US" dirty="0" err="1"/>
              <a:t>là</a:t>
            </a:r>
            <a:r>
              <a:rPr lang="en-US" dirty="0"/>
              <a:t>…</a:t>
            </a:r>
          </a:p>
          <a:p>
            <a:r>
              <a:rPr lang="en-US" dirty="0" err="1"/>
              <a:t>Chúng</a:t>
            </a:r>
            <a:r>
              <a:rPr lang="en-US" dirty="0"/>
              <a:t> </a:t>
            </a:r>
            <a:r>
              <a:rPr lang="en-US" dirty="0" err="1"/>
              <a:t>tôi</a:t>
            </a:r>
            <a:r>
              <a:rPr lang="en-US" dirty="0"/>
              <a:t> </a:t>
            </a:r>
            <a:r>
              <a:rPr lang="en-US" dirty="0" err="1"/>
              <a:t>đến</a:t>
            </a:r>
            <a:r>
              <a:rPr lang="en-US" dirty="0"/>
              <a:t> </a:t>
            </a:r>
            <a:r>
              <a:rPr lang="en-US" dirty="0" err="1"/>
              <a:t>từ</a:t>
            </a:r>
            <a:r>
              <a:rPr lang="en-US" dirty="0"/>
              <a:t> </a:t>
            </a:r>
            <a:r>
              <a:rPr lang="en-US" dirty="0" err="1"/>
              <a:t>đội</a:t>
            </a:r>
            <a:r>
              <a:rPr lang="en-US" dirty="0"/>
              <a:t> Small- Elephant.</a:t>
            </a:r>
          </a:p>
          <a:p>
            <a:r>
              <a:rPr lang="en-US" dirty="0" err="1"/>
              <a:t>Sau</a:t>
            </a:r>
            <a:r>
              <a:rPr lang="en-US" dirty="0"/>
              <a:t> </a:t>
            </a:r>
            <a:r>
              <a:rPr lang="en-US" dirty="0" err="1"/>
              <a:t>đây</a:t>
            </a:r>
            <a:r>
              <a:rPr lang="en-US" dirty="0"/>
              <a:t> </a:t>
            </a:r>
            <a:r>
              <a:rPr lang="en-US" dirty="0" err="1"/>
              <a:t>chúng</a:t>
            </a:r>
            <a:r>
              <a:rPr lang="en-US" dirty="0"/>
              <a:t> </a:t>
            </a:r>
            <a:r>
              <a:rPr lang="en-US" dirty="0" err="1"/>
              <a:t>tôi</a:t>
            </a:r>
            <a:r>
              <a:rPr lang="en-US" dirty="0"/>
              <a:t> </a:t>
            </a:r>
            <a:r>
              <a:rPr lang="en-US" dirty="0" err="1"/>
              <a:t>xin</a:t>
            </a:r>
            <a:r>
              <a:rPr lang="en-US" dirty="0"/>
              <a:t> </a:t>
            </a:r>
            <a:r>
              <a:rPr lang="en-US" dirty="0" err="1"/>
              <a:t>kể</a:t>
            </a:r>
            <a:r>
              <a:rPr lang="en-US" dirty="0"/>
              <a:t> </a:t>
            </a:r>
            <a:r>
              <a:rPr lang="en-US" dirty="0" err="1"/>
              <a:t>lại</a:t>
            </a:r>
            <a:r>
              <a:rPr lang="en-US" dirty="0"/>
              <a:t> </a:t>
            </a:r>
            <a:r>
              <a:rPr lang="en-US" dirty="0" err="1"/>
              <a:t>câu</a:t>
            </a:r>
            <a:r>
              <a:rPr lang="en-US" dirty="0"/>
              <a:t> </a:t>
            </a:r>
            <a:r>
              <a:rPr lang="en-US" dirty="0" err="1"/>
              <a:t>chuyện</a:t>
            </a:r>
            <a:r>
              <a:rPr lang="en-US" dirty="0"/>
              <a:t> QCC </a:t>
            </a:r>
            <a:r>
              <a:rPr lang="en-US" dirty="0" err="1"/>
              <a:t>của</a:t>
            </a:r>
            <a:r>
              <a:rPr lang="en-US" dirty="0"/>
              <a:t> </a:t>
            </a:r>
            <a:r>
              <a:rPr lang="en-US" dirty="0" err="1"/>
              <a:t>nhóm</a:t>
            </a:r>
            <a:r>
              <a:rPr lang="en-US" dirty="0"/>
              <a:t> </a:t>
            </a:r>
            <a:r>
              <a:rPr lang="en-US" dirty="0" err="1"/>
              <a:t>chúng</a:t>
            </a:r>
            <a:r>
              <a:rPr lang="en-US" dirty="0"/>
              <a:t> </a:t>
            </a:r>
            <a:r>
              <a:rPr lang="en-US" dirty="0" err="1"/>
              <a:t>tôi</a:t>
            </a:r>
            <a:r>
              <a:rPr lang="en-US" dirty="0"/>
              <a:t>.</a:t>
            </a:r>
            <a:endParaRPr lang="vi-VN" dirty="0"/>
          </a:p>
          <a:p>
            <a:endParaRPr lang="en-US" dirty="0"/>
          </a:p>
        </p:txBody>
      </p:sp>
      <p:sp>
        <p:nvSpPr>
          <p:cNvPr id="4" name="Slide Number Placeholder 3"/>
          <p:cNvSpPr>
            <a:spLocks noGrp="1"/>
          </p:cNvSpPr>
          <p:nvPr>
            <p:ph type="sldNum" sz="quarter" idx="10"/>
          </p:nvPr>
        </p:nvSpPr>
        <p:spPr/>
        <p:txBody>
          <a:bodyPr/>
          <a:lstStyle/>
          <a:p>
            <a:fld id="{14D70252-C0A8-4B52-B470-AE55BE41DC9A}" type="slidenum">
              <a:rPr lang="en-GB" smtClean="0"/>
              <a:t>1</a:t>
            </a:fld>
            <a:endParaRPr lang="en-GB"/>
          </a:p>
        </p:txBody>
      </p:sp>
    </p:spTree>
    <p:extLst>
      <p:ext uri="{BB962C8B-B14F-4D97-AF65-F5344CB8AC3E}">
        <p14:creationId xmlns:p14="http://schemas.microsoft.com/office/powerpoint/2010/main" val="4165226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Thúy</a:t>
            </a:r>
            <a:r>
              <a:rPr lang="en-US" b="1" baseline="0" dirty="0"/>
              <a:t> : </a:t>
            </a:r>
            <a:r>
              <a:rPr lang="en-US" baseline="0" dirty="0" err="1"/>
              <a:t>Hành</a:t>
            </a:r>
            <a:r>
              <a:rPr lang="en-US" baseline="0" dirty="0"/>
              <a:t> </a:t>
            </a:r>
            <a:r>
              <a:rPr lang="en-US" baseline="0" dirty="0" err="1"/>
              <a:t>động</a:t>
            </a:r>
            <a:r>
              <a:rPr lang="en-US" baseline="0" dirty="0"/>
              <a:t> </a:t>
            </a:r>
            <a:r>
              <a:rPr lang="en-US" baseline="0" dirty="0" err="1"/>
              <a:t>cải</a:t>
            </a:r>
            <a:r>
              <a:rPr lang="en-US" baseline="0" dirty="0"/>
              <a:t> </a:t>
            </a:r>
            <a:r>
              <a:rPr lang="en-US" baseline="0" dirty="0" err="1"/>
              <a:t>tiến</a:t>
            </a:r>
            <a:r>
              <a:rPr lang="en-US" baseline="0" dirty="0"/>
              <a:t> </a:t>
            </a:r>
            <a:r>
              <a:rPr lang="en-US" baseline="0" dirty="0" err="1"/>
              <a:t>của</a:t>
            </a:r>
            <a:r>
              <a:rPr lang="en-US" baseline="0" dirty="0"/>
              <a:t> </a:t>
            </a:r>
            <a:r>
              <a:rPr lang="en-US" baseline="0" dirty="0" err="1"/>
              <a:t>chúng</a:t>
            </a:r>
            <a:r>
              <a:rPr lang="en-US" baseline="0" dirty="0"/>
              <a:t> </a:t>
            </a:r>
            <a:r>
              <a:rPr lang="en-US" baseline="0" dirty="0" err="1"/>
              <a:t>tôi</a:t>
            </a:r>
            <a:r>
              <a:rPr lang="en-US" baseline="0" dirty="0"/>
              <a:t> </a:t>
            </a:r>
            <a:r>
              <a:rPr lang="en-US" baseline="0" dirty="0" err="1"/>
              <a:t>là</a:t>
            </a:r>
            <a:r>
              <a:rPr lang="en-US" baseline="0" dirty="0"/>
              <a:t> :</a:t>
            </a:r>
          </a:p>
          <a:p>
            <a:r>
              <a:rPr lang="en-US" baseline="0" dirty="0" err="1"/>
              <a:t>Sắp</a:t>
            </a:r>
            <a:r>
              <a:rPr lang="en-US" baseline="0" dirty="0"/>
              <a:t> </a:t>
            </a:r>
            <a:r>
              <a:rPr lang="en-US" baseline="0" dirty="0" err="1"/>
              <a:t>xếp</a:t>
            </a:r>
            <a:r>
              <a:rPr lang="en-US" baseline="0" dirty="0"/>
              <a:t> </a:t>
            </a:r>
            <a:r>
              <a:rPr lang="en-US" baseline="0" dirty="0" err="1"/>
              <a:t>và</a:t>
            </a:r>
            <a:r>
              <a:rPr lang="en-US" baseline="0" dirty="0"/>
              <a:t> </a:t>
            </a:r>
            <a:r>
              <a:rPr lang="en-US" baseline="0" dirty="0" err="1"/>
              <a:t>hiển</a:t>
            </a:r>
            <a:r>
              <a:rPr lang="en-US" baseline="0" dirty="0"/>
              <a:t> </a:t>
            </a:r>
            <a:r>
              <a:rPr lang="en-US" baseline="0" dirty="0" err="1"/>
              <a:t>thị</a:t>
            </a:r>
            <a:r>
              <a:rPr lang="en-US" baseline="0" dirty="0"/>
              <a:t> </a:t>
            </a:r>
            <a:r>
              <a:rPr lang="en-US" baseline="0" dirty="0" err="1"/>
              <a:t>lại</a:t>
            </a:r>
            <a:r>
              <a:rPr lang="en-US" baseline="0" dirty="0"/>
              <a:t> </a:t>
            </a:r>
            <a:r>
              <a:rPr lang="en-US" baseline="0" dirty="0" err="1"/>
              <a:t>theo</a:t>
            </a:r>
            <a:r>
              <a:rPr lang="en-US" baseline="0" dirty="0"/>
              <a:t> </a:t>
            </a:r>
            <a:r>
              <a:rPr lang="en-US" baseline="0" dirty="0" err="1"/>
              <a:t>từng</a:t>
            </a:r>
            <a:r>
              <a:rPr lang="en-US" baseline="0" dirty="0"/>
              <a:t> </a:t>
            </a:r>
            <a:r>
              <a:rPr lang="en-US" baseline="0" dirty="0" err="1"/>
              <a:t>chủng</a:t>
            </a:r>
            <a:r>
              <a:rPr lang="en-US" baseline="0" dirty="0"/>
              <a:t> </a:t>
            </a:r>
            <a:r>
              <a:rPr lang="en-US" baseline="0" dirty="0" err="1"/>
              <a:t>loại.Chúng</a:t>
            </a:r>
            <a:r>
              <a:rPr lang="en-US" baseline="0" dirty="0"/>
              <a:t> </a:t>
            </a:r>
            <a:r>
              <a:rPr lang="en-US" baseline="0" dirty="0" err="1"/>
              <a:t>tôi</a:t>
            </a:r>
            <a:r>
              <a:rPr lang="en-US" baseline="0" dirty="0"/>
              <a:t> </a:t>
            </a:r>
            <a:r>
              <a:rPr lang="en-US" baseline="0" dirty="0" err="1"/>
              <a:t>đã</a:t>
            </a:r>
            <a:r>
              <a:rPr lang="en-US" baseline="0" dirty="0"/>
              <a:t> </a:t>
            </a:r>
            <a:r>
              <a:rPr lang="en-US" baseline="0" dirty="0" err="1"/>
              <a:t>mua</a:t>
            </a:r>
            <a:r>
              <a:rPr lang="en-US" baseline="0" dirty="0"/>
              <a:t> </a:t>
            </a:r>
            <a:r>
              <a:rPr lang="en-US" baseline="0" dirty="0" err="1"/>
              <a:t>các</a:t>
            </a:r>
            <a:r>
              <a:rPr lang="en-US" baseline="0" dirty="0"/>
              <a:t> </a:t>
            </a:r>
            <a:r>
              <a:rPr lang="en-US" baseline="0" dirty="0" err="1"/>
              <a:t>hộp</a:t>
            </a:r>
            <a:r>
              <a:rPr lang="en-US" baseline="0" dirty="0"/>
              <a:t> </a:t>
            </a:r>
            <a:r>
              <a:rPr lang="en-US" baseline="0" dirty="0" err="1"/>
              <a:t>để</a:t>
            </a:r>
            <a:r>
              <a:rPr lang="en-US" baseline="0" dirty="0"/>
              <a:t> </a:t>
            </a:r>
            <a:r>
              <a:rPr lang="en-US" baseline="0" dirty="0" err="1"/>
              <a:t>phân</a:t>
            </a:r>
            <a:r>
              <a:rPr lang="en-US" baseline="0" dirty="0"/>
              <a:t> </a:t>
            </a:r>
            <a:r>
              <a:rPr lang="en-US" baseline="0" dirty="0" err="1"/>
              <a:t>loại</a:t>
            </a:r>
            <a:r>
              <a:rPr lang="en-US" baseline="0" dirty="0"/>
              <a:t> insert </a:t>
            </a:r>
            <a:r>
              <a:rPr lang="en-US" baseline="0" dirty="0" err="1"/>
              <a:t>nhưng</a:t>
            </a:r>
            <a:r>
              <a:rPr lang="en-US" baseline="0" dirty="0"/>
              <a:t> </a:t>
            </a:r>
            <a:r>
              <a:rPr lang="en-US" baseline="0" dirty="0" err="1"/>
              <a:t>không</a:t>
            </a:r>
            <a:r>
              <a:rPr lang="en-US" baseline="0" dirty="0"/>
              <a:t> </a:t>
            </a:r>
            <a:r>
              <a:rPr lang="en-US" baseline="0" dirty="0" err="1"/>
              <a:t>đủ</a:t>
            </a:r>
            <a:r>
              <a:rPr lang="en-US" baseline="0" dirty="0"/>
              <a:t> </a:t>
            </a:r>
            <a:r>
              <a:rPr lang="en-US" baseline="0" dirty="0" err="1"/>
              <a:t>và</a:t>
            </a:r>
            <a:r>
              <a:rPr lang="en-US" baseline="0" dirty="0"/>
              <a:t> chi </a:t>
            </a:r>
            <a:r>
              <a:rPr lang="en-US" baseline="0" dirty="0" err="1"/>
              <a:t>phí</a:t>
            </a:r>
            <a:r>
              <a:rPr lang="en-US" baseline="0" dirty="0"/>
              <a:t> </a:t>
            </a:r>
            <a:r>
              <a:rPr lang="en-US" baseline="0" dirty="0" err="1"/>
              <a:t>cao</a:t>
            </a:r>
            <a:r>
              <a:rPr lang="en-US" baseline="0" dirty="0"/>
              <a:t> .</a:t>
            </a:r>
          </a:p>
          <a:p>
            <a:r>
              <a:rPr lang="en-US" baseline="0" dirty="0" err="1"/>
              <a:t>Vì</a:t>
            </a:r>
            <a:r>
              <a:rPr lang="en-US" baseline="0" dirty="0"/>
              <a:t> </a:t>
            </a:r>
            <a:r>
              <a:rPr lang="en-US" baseline="0" dirty="0" err="1"/>
              <a:t>vậy</a:t>
            </a:r>
            <a:r>
              <a:rPr lang="en-US" baseline="0" dirty="0"/>
              <a:t> </a:t>
            </a:r>
            <a:r>
              <a:rPr lang="en-US" baseline="0" dirty="0" err="1"/>
              <a:t>chúng</a:t>
            </a:r>
            <a:r>
              <a:rPr lang="en-US" baseline="0" dirty="0"/>
              <a:t> </a:t>
            </a:r>
            <a:r>
              <a:rPr lang="en-US" baseline="0" dirty="0" err="1"/>
              <a:t>tôi</a:t>
            </a:r>
            <a:r>
              <a:rPr lang="en-US" baseline="0" dirty="0"/>
              <a:t> </a:t>
            </a:r>
            <a:r>
              <a:rPr lang="en-US" baseline="0" dirty="0" err="1"/>
              <a:t>nghĩ</a:t>
            </a:r>
            <a:r>
              <a:rPr lang="en-US" baseline="0" dirty="0"/>
              <a:t> </a:t>
            </a:r>
            <a:r>
              <a:rPr lang="en-US" baseline="0" dirty="0" err="1"/>
              <a:t>đến</a:t>
            </a:r>
            <a:r>
              <a:rPr lang="en-US" baseline="0" dirty="0"/>
              <a:t> </a:t>
            </a:r>
            <a:r>
              <a:rPr lang="en-US" baseline="0" dirty="0" err="1"/>
              <a:t>tại</a:t>
            </a:r>
            <a:r>
              <a:rPr lang="en-US" baseline="0" dirty="0"/>
              <a:t> </a:t>
            </a:r>
            <a:r>
              <a:rPr lang="en-US" baseline="0" dirty="0" err="1"/>
              <a:t>sao</a:t>
            </a:r>
            <a:r>
              <a:rPr lang="en-US" baseline="0" dirty="0"/>
              <a:t> </a:t>
            </a:r>
            <a:r>
              <a:rPr lang="en-US" baseline="0" dirty="0" err="1"/>
              <a:t>không</a:t>
            </a:r>
            <a:r>
              <a:rPr lang="en-US" baseline="0" dirty="0"/>
              <a:t> </a:t>
            </a:r>
            <a:r>
              <a:rPr lang="en-US" baseline="0" dirty="0" err="1"/>
              <a:t>dùng</a:t>
            </a:r>
            <a:r>
              <a:rPr lang="en-US" baseline="0" dirty="0"/>
              <a:t> </a:t>
            </a:r>
            <a:r>
              <a:rPr lang="en-US" baseline="0" dirty="0" err="1"/>
              <a:t>các</a:t>
            </a:r>
            <a:r>
              <a:rPr lang="en-US" baseline="0" dirty="0"/>
              <a:t> </a:t>
            </a:r>
            <a:r>
              <a:rPr lang="en-US" baseline="0" dirty="0" err="1"/>
              <a:t>vật</a:t>
            </a:r>
            <a:r>
              <a:rPr lang="en-US" baseline="0" dirty="0"/>
              <a:t> </a:t>
            </a:r>
            <a:r>
              <a:rPr lang="en-US" baseline="0" dirty="0" err="1"/>
              <a:t>liệu</a:t>
            </a:r>
            <a:r>
              <a:rPr lang="en-US" baseline="0" dirty="0"/>
              <a:t> </a:t>
            </a:r>
            <a:r>
              <a:rPr lang="en-US" baseline="0" dirty="0" err="1"/>
              <a:t>tái</a:t>
            </a:r>
            <a:r>
              <a:rPr lang="en-US" baseline="0" dirty="0"/>
              <a:t> </a:t>
            </a:r>
            <a:r>
              <a:rPr lang="en-US" baseline="0" dirty="0" err="1"/>
              <a:t>chế</a:t>
            </a:r>
            <a:r>
              <a:rPr lang="en-US" baseline="0" dirty="0"/>
              <a:t> </a:t>
            </a:r>
            <a:r>
              <a:rPr lang="en-US" baseline="0" dirty="0" err="1"/>
              <a:t>trong</a:t>
            </a:r>
            <a:r>
              <a:rPr lang="en-US" baseline="0" dirty="0"/>
              <a:t> </a:t>
            </a:r>
            <a:r>
              <a:rPr lang="en-US" baseline="0" dirty="0" err="1"/>
              <a:t>quá</a:t>
            </a:r>
            <a:r>
              <a:rPr lang="en-US" baseline="0" dirty="0"/>
              <a:t> </a:t>
            </a:r>
            <a:r>
              <a:rPr lang="en-US" baseline="0" dirty="0" err="1"/>
              <a:t>trình</a:t>
            </a:r>
            <a:r>
              <a:rPr lang="en-US" baseline="0" dirty="0"/>
              <a:t> </a:t>
            </a:r>
            <a:r>
              <a:rPr lang="en-US" baseline="0" dirty="0" err="1"/>
              <a:t>sản</a:t>
            </a:r>
            <a:r>
              <a:rPr lang="en-US" baseline="0" dirty="0"/>
              <a:t> </a:t>
            </a:r>
            <a:r>
              <a:rPr lang="en-US" baseline="0" dirty="0" err="1"/>
              <a:t>xuất</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Vừa</a:t>
            </a:r>
            <a:r>
              <a:rPr lang="en-US" baseline="0" dirty="0"/>
              <a:t> </a:t>
            </a:r>
            <a:r>
              <a:rPr lang="en-US" baseline="0" dirty="0" err="1"/>
              <a:t>có</a:t>
            </a:r>
            <a:r>
              <a:rPr lang="en-US" baseline="0" dirty="0"/>
              <a:t> </a:t>
            </a:r>
            <a:r>
              <a:rPr lang="en-US" baseline="0" dirty="0" err="1"/>
              <a:t>thể</a:t>
            </a:r>
            <a:r>
              <a:rPr lang="en-US" baseline="0" dirty="0"/>
              <a:t> </a:t>
            </a:r>
            <a:r>
              <a:rPr lang="en-US" baseline="0" dirty="0" err="1"/>
              <a:t>giảm</a:t>
            </a:r>
            <a:r>
              <a:rPr lang="en-US" baseline="0" dirty="0"/>
              <a:t> chi </a:t>
            </a:r>
            <a:r>
              <a:rPr lang="en-US" baseline="0" dirty="0" err="1"/>
              <a:t>phí</a:t>
            </a:r>
            <a:r>
              <a:rPr lang="en-US" baseline="0" dirty="0"/>
              <a:t> </a:t>
            </a:r>
            <a:r>
              <a:rPr lang="en-US" baseline="0" dirty="0" err="1"/>
              <a:t>vừa</a:t>
            </a:r>
            <a:r>
              <a:rPr lang="en-US" baseline="0" dirty="0"/>
              <a:t> </a:t>
            </a:r>
            <a:r>
              <a:rPr lang="en-US" baseline="0" dirty="0" err="1"/>
              <a:t>giảm</a:t>
            </a:r>
            <a:r>
              <a:rPr lang="en-US" baseline="0" dirty="0"/>
              <a:t> </a:t>
            </a:r>
            <a:r>
              <a:rPr lang="en-US" baseline="0" dirty="0" err="1"/>
              <a:t>lượng</a:t>
            </a:r>
            <a:r>
              <a:rPr lang="en-US" baseline="0" dirty="0"/>
              <a:t> </a:t>
            </a:r>
            <a:r>
              <a:rPr lang="en-US" baseline="0" dirty="0" err="1"/>
              <a:t>rác</a:t>
            </a:r>
            <a:r>
              <a:rPr lang="en-US" baseline="0" dirty="0"/>
              <a:t> </a:t>
            </a:r>
            <a:r>
              <a:rPr lang="en-US" baseline="0" dirty="0" err="1"/>
              <a:t>thải</a:t>
            </a:r>
            <a:r>
              <a:rPr lang="en-US" baseline="0" dirty="0"/>
              <a:t> </a:t>
            </a:r>
            <a:r>
              <a:rPr lang="en-US" baseline="0" dirty="0" err="1"/>
              <a:t>ra</a:t>
            </a:r>
            <a:r>
              <a:rPr lang="en-US" baseline="0" dirty="0"/>
              <a:t> </a:t>
            </a:r>
            <a:r>
              <a:rPr lang="en-US" baseline="0" dirty="0" err="1"/>
              <a:t>môi</a:t>
            </a:r>
            <a:r>
              <a:rPr lang="en-US" baseline="0" dirty="0"/>
              <a:t> </a:t>
            </a:r>
            <a:r>
              <a:rPr lang="en-US" baseline="0" dirty="0" err="1"/>
              <a:t>trường</a:t>
            </a:r>
            <a:r>
              <a:rPr lang="en-US" baseline="0" dirty="0"/>
              <a:t>.</a:t>
            </a:r>
          </a:p>
          <a:p>
            <a:r>
              <a:rPr lang="en-US" baseline="0" dirty="0" err="1"/>
              <a:t>Hàng</a:t>
            </a:r>
            <a:r>
              <a:rPr lang="en-US" baseline="0" dirty="0"/>
              <a:t> </a:t>
            </a:r>
            <a:r>
              <a:rPr lang="en-US" baseline="0" dirty="0" err="1"/>
              <a:t>ngày</a:t>
            </a:r>
            <a:r>
              <a:rPr lang="en-US" baseline="0" dirty="0"/>
              <a:t> PMG </a:t>
            </a:r>
            <a:r>
              <a:rPr lang="en-US" baseline="0" dirty="0" err="1"/>
              <a:t>bỏ</a:t>
            </a:r>
            <a:r>
              <a:rPr lang="en-US" baseline="0" dirty="0"/>
              <a:t> </a:t>
            </a:r>
            <a:r>
              <a:rPr lang="en-US" baseline="0" dirty="0" err="1"/>
              <a:t>đi</a:t>
            </a:r>
            <a:r>
              <a:rPr lang="en-US" baseline="0" dirty="0"/>
              <a:t> </a:t>
            </a:r>
            <a:r>
              <a:rPr lang="en-US" baseline="0" dirty="0" err="1"/>
              <a:t>gần</a:t>
            </a:r>
            <a:r>
              <a:rPr lang="en-US" baseline="0" dirty="0"/>
              <a:t> 20 </a:t>
            </a:r>
            <a:r>
              <a:rPr lang="en-US" baseline="0" dirty="0" err="1"/>
              <a:t>cái</a:t>
            </a:r>
            <a:r>
              <a:rPr lang="en-US" baseline="0" dirty="0"/>
              <a:t> </a:t>
            </a:r>
            <a:r>
              <a:rPr lang="en-US" baseline="0" dirty="0" err="1"/>
              <a:t>lõi</a:t>
            </a:r>
            <a:r>
              <a:rPr lang="en-US" baseline="0" dirty="0"/>
              <a:t> Protective film, </a:t>
            </a:r>
            <a:r>
              <a:rPr lang="en-US" baseline="0" dirty="0" err="1"/>
              <a:t>vì</a:t>
            </a:r>
            <a:r>
              <a:rPr lang="en-US" baseline="0" dirty="0"/>
              <a:t> </a:t>
            </a:r>
            <a:r>
              <a:rPr lang="en-US" baseline="0" dirty="0" err="1"/>
              <a:t>vậy</a:t>
            </a:r>
            <a:r>
              <a:rPr lang="en-US" baseline="0" dirty="0"/>
              <a:t> </a:t>
            </a:r>
            <a:r>
              <a:rPr lang="en-US" baseline="0" dirty="0" err="1"/>
              <a:t>chúng</a:t>
            </a:r>
            <a:r>
              <a:rPr lang="en-US" baseline="0" dirty="0"/>
              <a:t> </a:t>
            </a:r>
            <a:r>
              <a:rPr lang="en-US" baseline="0" dirty="0" err="1"/>
              <a:t>tôi</a:t>
            </a:r>
            <a:r>
              <a:rPr lang="en-US" baseline="0" dirty="0"/>
              <a:t> </a:t>
            </a:r>
            <a:r>
              <a:rPr lang="en-US" baseline="0" dirty="0" err="1"/>
              <a:t>giữ</a:t>
            </a:r>
            <a:r>
              <a:rPr lang="en-US" baseline="0" dirty="0"/>
              <a:t> </a:t>
            </a:r>
            <a:r>
              <a:rPr lang="en-US" baseline="0" dirty="0" err="1"/>
              <a:t>lại</a:t>
            </a:r>
            <a:r>
              <a:rPr lang="en-US" baseline="0" dirty="0"/>
              <a:t> </a:t>
            </a:r>
            <a:r>
              <a:rPr lang="en-US" baseline="0" dirty="0" err="1"/>
              <a:t>chúng</a:t>
            </a:r>
            <a:r>
              <a:rPr lang="en-US" baseline="0" dirty="0"/>
              <a:t> </a:t>
            </a:r>
            <a:r>
              <a:rPr lang="en-US" baseline="0" dirty="0" err="1"/>
              <a:t>để</a:t>
            </a:r>
            <a:r>
              <a:rPr lang="en-US" baseline="0" dirty="0"/>
              <a:t> </a:t>
            </a:r>
            <a:r>
              <a:rPr lang="en-US" baseline="0" dirty="0" err="1"/>
              <a:t>phân</a:t>
            </a:r>
            <a:r>
              <a:rPr lang="en-US" baseline="0" dirty="0"/>
              <a:t> </a:t>
            </a:r>
            <a:r>
              <a:rPr lang="en-US" baseline="0" dirty="0" err="1"/>
              <a:t>loại</a:t>
            </a:r>
            <a:r>
              <a:rPr lang="en-US" baseline="0" dirty="0"/>
              <a:t> Insert.</a:t>
            </a:r>
          </a:p>
          <a:p>
            <a:endParaRPr lang="en-US" baseline="0" dirty="0"/>
          </a:p>
          <a:p>
            <a:r>
              <a:rPr lang="en-US" b="1" baseline="0" dirty="0"/>
              <a:t>Thùy: </a:t>
            </a:r>
            <a:r>
              <a:rPr lang="en-US" baseline="0" dirty="0" err="1"/>
              <a:t>Chúng</a:t>
            </a:r>
            <a:r>
              <a:rPr lang="en-US" baseline="0" dirty="0"/>
              <a:t> </a:t>
            </a:r>
            <a:r>
              <a:rPr lang="en-US" baseline="0" dirty="0" err="1"/>
              <a:t>tôi</a:t>
            </a:r>
            <a:r>
              <a:rPr lang="en-US" baseline="0" dirty="0"/>
              <a:t> </a:t>
            </a:r>
            <a:r>
              <a:rPr lang="en-US" baseline="0" dirty="0" err="1"/>
              <a:t>tiếp</a:t>
            </a:r>
            <a:r>
              <a:rPr lang="en-US" baseline="0" dirty="0"/>
              <a:t> </a:t>
            </a:r>
            <a:r>
              <a:rPr lang="en-US" baseline="0" dirty="0" err="1"/>
              <a:t>tục</a:t>
            </a:r>
            <a:r>
              <a:rPr lang="en-US" baseline="0" dirty="0"/>
              <a:t> </a:t>
            </a:r>
            <a:r>
              <a:rPr lang="en-US" baseline="0" dirty="0" err="1"/>
              <a:t>đi</a:t>
            </a:r>
            <a:r>
              <a:rPr lang="en-US" baseline="0" dirty="0"/>
              <a:t> </a:t>
            </a:r>
            <a:r>
              <a:rPr lang="en-US" baseline="0" dirty="0" err="1"/>
              <a:t>đến</a:t>
            </a:r>
            <a:r>
              <a:rPr lang="en-US" baseline="0" dirty="0"/>
              <a:t> </a:t>
            </a:r>
            <a:r>
              <a:rPr lang="en-US" baseline="0" dirty="0" err="1"/>
              <a:t>cải</a:t>
            </a:r>
            <a:r>
              <a:rPr lang="en-US" baseline="0" dirty="0"/>
              <a:t> </a:t>
            </a:r>
            <a:r>
              <a:rPr lang="en-US" baseline="0" dirty="0" err="1"/>
              <a:t>tiến</a:t>
            </a:r>
            <a:r>
              <a:rPr lang="en-US" baseline="0" dirty="0"/>
              <a:t> check sheet </a:t>
            </a:r>
            <a:r>
              <a:rPr lang="en-US" baseline="0" dirty="0" err="1"/>
              <a:t>thay</a:t>
            </a:r>
            <a:r>
              <a:rPr lang="en-US" baseline="0" dirty="0"/>
              <a:t> insert.</a:t>
            </a:r>
          </a:p>
          <a:p>
            <a:r>
              <a:rPr lang="en-US" baseline="0" dirty="0" err="1"/>
              <a:t>Hiện</a:t>
            </a:r>
            <a:r>
              <a:rPr lang="en-US" baseline="0" dirty="0"/>
              <a:t> </a:t>
            </a:r>
            <a:r>
              <a:rPr lang="en-US" baseline="0" dirty="0" err="1"/>
              <a:t>tại</a:t>
            </a:r>
            <a:r>
              <a:rPr lang="en-US" baseline="0" dirty="0"/>
              <a:t> </a:t>
            </a:r>
            <a:r>
              <a:rPr lang="en-US" baseline="0" dirty="0" err="1"/>
              <a:t>các</a:t>
            </a:r>
            <a:r>
              <a:rPr lang="en-US" baseline="0" dirty="0"/>
              <a:t> </a:t>
            </a:r>
            <a:r>
              <a:rPr lang="en-US" baseline="0" dirty="0" err="1"/>
              <a:t>bạn</a:t>
            </a:r>
            <a:r>
              <a:rPr lang="en-US" baseline="0" dirty="0"/>
              <a:t> check </a:t>
            </a:r>
            <a:r>
              <a:rPr lang="en-US" baseline="0" dirty="0" err="1"/>
              <a:t>như</a:t>
            </a:r>
            <a:r>
              <a:rPr lang="en-US" baseline="0" dirty="0"/>
              <a:t> </a:t>
            </a:r>
            <a:r>
              <a:rPr lang="en-US" baseline="0" dirty="0" err="1"/>
              <a:t>thế</a:t>
            </a:r>
            <a:r>
              <a:rPr lang="en-US" baseline="0" dirty="0"/>
              <a:t> </a:t>
            </a:r>
            <a:r>
              <a:rPr lang="en-US" baseline="0" dirty="0" err="1"/>
              <a:t>nào</a:t>
            </a:r>
            <a:r>
              <a:rPr lang="en-US" baseline="0" dirty="0"/>
              <a:t>?</a:t>
            </a:r>
          </a:p>
          <a:p>
            <a:endParaRPr lang="en-US" baseline="0" dirty="0"/>
          </a:p>
          <a:p>
            <a:r>
              <a:rPr lang="en-US" b="1" baseline="0" dirty="0" err="1"/>
              <a:t>Thúy</a:t>
            </a:r>
            <a:r>
              <a:rPr lang="en-US" b="1" baseline="0" dirty="0"/>
              <a:t> : </a:t>
            </a:r>
            <a:r>
              <a:rPr lang="en-US" baseline="0" dirty="0" err="1"/>
              <a:t>Chúng</a:t>
            </a:r>
            <a:r>
              <a:rPr lang="en-US" baseline="0" dirty="0"/>
              <a:t> </a:t>
            </a:r>
            <a:r>
              <a:rPr lang="en-US" baseline="0" dirty="0" err="1"/>
              <a:t>tôi</a:t>
            </a:r>
            <a:r>
              <a:rPr lang="en-US" baseline="0" dirty="0"/>
              <a:t> </a:t>
            </a:r>
            <a:r>
              <a:rPr lang="en-US" baseline="0" dirty="0" err="1"/>
              <a:t>lấy</a:t>
            </a:r>
            <a:r>
              <a:rPr lang="en-US" baseline="0" dirty="0"/>
              <a:t> insert </a:t>
            </a:r>
            <a:r>
              <a:rPr lang="en-US" baseline="0" dirty="0" err="1"/>
              <a:t>ra</a:t>
            </a:r>
            <a:r>
              <a:rPr lang="en-US" baseline="0" dirty="0"/>
              <a:t> </a:t>
            </a:r>
            <a:r>
              <a:rPr lang="en-US" baseline="0" dirty="0" err="1"/>
              <a:t>khỏi</a:t>
            </a:r>
            <a:r>
              <a:rPr lang="en-US" baseline="0" dirty="0"/>
              <a:t> </a:t>
            </a:r>
            <a:r>
              <a:rPr lang="en-US" baseline="0" dirty="0" err="1"/>
              <a:t>các</a:t>
            </a:r>
            <a:r>
              <a:rPr lang="en-US" baseline="0" dirty="0"/>
              <a:t> </a:t>
            </a:r>
            <a:r>
              <a:rPr lang="en-US" baseline="0" dirty="0" err="1"/>
              <a:t>hộp</a:t>
            </a:r>
            <a:r>
              <a:rPr lang="en-US" baseline="0" dirty="0"/>
              <a:t> </a:t>
            </a:r>
            <a:r>
              <a:rPr lang="en-US" baseline="0" dirty="0" err="1"/>
              <a:t>đựng</a:t>
            </a:r>
            <a:r>
              <a:rPr lang="en-US" baseline="0" dirty="0"/>
              <a:t> </a:t>
            </a:r>
            <a:r>
              <a:rPr lang="en-US" baseline="0" dirty="0">
                <a:sym typeface="Wingdings" panose="05000000000000000000" pitchFamily="2" charset="2"/>
              </a:rPr>
              <a:t> </a:t>
            </a:r>
            <a:r>
              <a:rPr lang="en-US" baseline="0" dirty="0" err="1">
                <a:sym typeface="Wingdings" panose="05000000000000000000" pitchFamily="2" charset="2"/>
              </a:rPr>
              <a:t>Thay</a:t>
            </a:r>
            <a:r>
              <a:rPr lang="en-US" baseline="0" dirty="0">
                <a:sym typeface="Wingdings" panose="05000000000000000000" pitchFamily="2" charset="2"/>
              </a:rPr>
              <a:t> insert  </a:t>
            </a:r>
            <a:r>
              <a:rPr lang="en-US" baseline="0" dirty="0" err="1">
                <a:sym typeface="Wingdings" panose="05000000000000000000" pitchFamily="2" charset="2"/>
              </a:rPr>
              <a:t>Ghi</a:t>
            </a:r>
            <a:r>
              <a:rPr lang="en-US" baseline="0" dirty="0">
                <a:sym typeface="Wingdings" panose="05000000000000000000" pitchFamily="2" charset="2"/>
              </a:rPr>
              <a:t> </a:t>
            </a:r>
            <a:r>
              <a:rPr lang="en-US" baseline="0" dirty="0" err="1">
                <a:sym typeface="Wingdings" panose="05000000000000000000" pitchFamily="2" charset="2"/>
              </a:rPr>
              <a:t>chép</a:t>
            </a:r>
            <a:r>
              <a:rPr lang="en-US" baseline="0" dirty="0">
                <a:sym typeface="Wingdings" panose="05000000000000000000" pitchFamily="2" charset="2"/>
              </a:rPr>
              <a:t> </a:t>
            </a:r>
            <a:r>
              <a:rPr lang="en-US" baseline="0" dirty="0" err="1">
                <a:sym typeface="Wingdings" panose="05000000000000000000" pitchFamily="2" charset="2"/>
              </a:rPr>
              <a:t>vào</a:t>
            </a:r>
            <a:r>
              <a:rPr lang="en-US" baseline="0" dirty="0">
                <a:sym typeface="Wingdings" panose="05000000000000000000" pitchFamily="2" charset="2"/>
              </a:rPr>
              <a:t> check sheet  Shift Leader </a:t>
            </a:r>
            <a:r>
              <a:rPr lang="en-US" baseline="0" dirty="0" err="1">
                <a:sym typeface="Wingdings" panose="05000000000000000000" pitchFamily="2" charset="2"/>
              </a:rPr>
              <a:t>kiểm</a:t>
            </a:r>
            <a:r>
              <a:rPr lang="en-US" baseline="0" dirty="0">
                <a:sym typeface="Wingdings" panose="05000000000000000000" pitchFamily="2" charset="2"/>
              </a:rPr>
              <a:t> </a:t>
            </a:r>
            <a:r>
              <a:rPr lang="en-US" baseline="0" dirty="0" err="1">
                <a:sym typeface="Wingdings" panose="05000000000000000000" pitchFamily="2" charset="2"/>
              </a:rPr>
              <a:t>tra</a:t>
            </a:r>
            <a:r>
              <a:rPr lang="en-US" baseline="0" dirty="0">
                <a:sym typeface="Wingdings" panose="05000000000000000000" pitchFamily="2" charset="2"/>
              </a:rPr>
              <a:t>.</a:t>
            </a:r>
          </a:p>
          <a:p>
            <a:r>
              <a:rPr lang="en-US" baseline="0" dirty="0" err="1">
                <a:sym typeface="Wingdings" panose="05000000000000000000" pitchFamily="2" charset="2"/>
              </a:rPr>
              <a:t>Các</a:t>
            </a:r>
            <a:r>
              <a:rPr lang="en-US" baseline="0" dirty="0">
                <a:sym typeface="Wingdings" panose="05000000000000000000" pitchFamily="2" charset="2"/>
              </a:rPr>
              <a:t> </a:t>
            </a:r>
            <a:r>
              <a:rPr lang="en-US" baseline="0" dirty="0" err="1">
                <a:sym typeface="Wingdings" panose="05000000000000000000" pitchFamily="2" charset="2"/>
              </a:rPr>
              <a:t>bước</a:t>
            </a:r>
            <a:r>
              <a:rPr lang="en-US" baseline="0" dirty="0">
                <a:sym typeface="Wingdings" panose="05000000000000000000" pitchFamily="2" charset="2"/>
              </a:rPr>
              <a:t> </a:t>
            </a:r>
            <a:r>
              <a:rPr lang="en-US" baseline="0" dirty="0" err="1">
                <a:sym typeface="Wingdings" panose="05000000000000000000" pitchFamily="2" charset="2"/>
              </a:rPr>
              <a:t>đầy</a:t>
            </a:r>
            <a:r>
              <a:rPr lang="en-US" baseline="0" dirty="0">
                <a:sym typeface="Wingdings" panose="05000000000000000000" pitchFamily="2" charset="2"/>
              </a:rPr>
              <a:t> </a:t>
            </a:r>
            <a:r>
              <a:rPr lang="en-US" baseline="0" dirty="0" err="1">
                <a:sym typeface="Wingdings" panose="05000000000000000000" pitchFamily="2" charset="2"/>
              </a:rPr>
              <a:t>đủ</a:t>
            </a:r>
            <a:r>
              <a:rPr lang="en-US" baseline="0" dirty="0">
                <a:sym typeface="Wingdings" panose="05000000000000000000" pitchFamily="2" charset="2"/>
              </a:rPr>
              <a:t> </a:t>
            </a:r>
            <a:r>
              <a:rPr lang="en-US" baseline="0" dirty="0" err="1">
                <a:sym typeface="Wingdings" panose="05000000000000000000" pitchFamily="2" charset="2"/>
              </a:rPr>
              <a:t>như</a:t>
            </a:r>
            <a:r>
              <a:rPr lang="en-US" baseline="0" dirty="0">
                <a:sym typeface="Wingdings" panose="05000000000000000000" pitchFamily="2" charset="2"/>
              </a:rPr>
              <a:t> </a:t>
            </a:r>
            <a:r>
              <a:rPr lang="en-US" baseline="0" dirty="0" err="1">
                <a:sym typeface="Wingdings" panose="05000000000000000000" pitchFamily="2" charset="2"/>
              </a:rPr>
              <a:t>vậy</a:t>
            </a:r>
            <a:r>
              <a:rPr lang="en-US" baseline="0" dirty="0">
                <a:sym typeface="Wingdings" panose="05000000000000000000" pitchFamily="2" charset="2"/>
              </a:rPr>
              <a:t> </a:t>
            </a:r>
            <a:r>
              <a:rPr lang="en-US" baseline="0" dirty="0" err="1">
                <a:sym typeface="Wingdings" panose="05000000000000000000" pitchFamily="2" charset="2"/>
              </a:rPr>
              <a:t>rồi</a:t>
            </a:r>
            <a:r>
              <a:rPr lang="en-US" baseline="0" dirty="0">
                <a:sym typeface="Wingdings" panose="05000000000000000000" pitchFamily="2" charset="2"/>
              </a:rPr>
              <a:t> </a:t>
            </a:r>
            <a:r>
              <a:rPr lang="en-US" baseline="0" dirty="0" err="1">
                <a:sym typeface="Wingdings" panose="05000000000000000000" pitchFamily="2" charset="2"/>
              </a:rPr>
              <a:t>sao</a:t>
            </a:r>
            <a:r>
              <a:rPr lang="en-US" baseline="0" dirty="0">
                <a:sym typeface="Wingdings" panose="05000000000000000000" pitchFamily="2" charset="2"/>
              </a:rPr>
              <a:t> </a:t>
            </a:r>
            <a:r>
              <a:rPr lang="en-US" baseline="0" dirty="0" err="1">
                <a:sym typeface="Wingdings" panose="05000000000000000000" pitchFamily="2" charset="2"/>
              </a:rPr>
              <a:t>vẫn</a:t>
            </a:r>
            <a:r>
              <a:rPr lang="en-US" baseline="0" dirty="0">
                <a:sym typeface="Wingdings" panose="05000000000000000000" pitchFamily="2" charset="2"/>
              </a:rPr>
              <a:t> </a:t>
            </a:r>
            <a:r>
              <a:rPr lang="en-US" baseline="0" dirty="0" err="1">
                <a:sym typeface="Wingdings" panose="05000000000000000000" pitchFamily="2" charset="2"/>
              </a:rPr>
              <a:t>xẩy</a:t>
            </a:r>
            <a:r>
              <a:rPr lang="en-US" baseline="0" dirty="0">
                <a:sym typeface="Wingdings" panose="05000000000000000000" pitchFamily="2" charset="2"/>
              </a:rPr>
              <a:t> </a:t>
            </a:r>
            <a:r>
              <a:rPr lang="en-US" baseline="0" dirty="0" err="1">
                <a:sym typeface="Wingdings" panose="05000000000000000000" pitchFamily="2" charset="2"/>
              </a:rPr>
              <a:t>ra</a:t>
            </a:r>
            <a:r>
              <a:rPr lang="en-US" baseline="0" dirty="0">
                <a:sym typeface="Wingdings" panose="05000000000000000000" pitchFamily="2" charset="2"/>
              </a:rPr>
              <a:t> </a:t>
            </a:r>
            <a:r>
              <a:rPr lang="en-US" baseline="0" dirty="0" err="1">
                <a:sym typeface="Wingdings" panose="05000000000000000000" pitchFamily="2" charset="2"/>
              </a:rPr>
              <a:t>lỗi</a:t>
            </a:r>
            <a:r>
              <a:rPr lang="en-US" baseline="0" dirty="0">
                <a:sym typeface="Wingdings" panose="05000000000000000000" pitchFamily="2" charset="2"/>
              </a:rPr>
              <a:t>?</a:t>
            </a:r>
          </a:p>
          <a:p>
            <a:endParaRPr lang="en-US" baseline="0" dirty="0">
              <a:sym typeface="Wingdings" panose="05000000000000000000" pitchFamily="2" charset="2"/>
            </a:endParaRPr>
          </a:p>
          <a:p>
            <a:r>
              <a:rPr lang="en-US" b="1" baseline="0" dirty="0">
                <a:sym typeface="Wingdings" panose="05000000000000000000" pitchFamily="2" charset="2"/>
              </a:rPr>
              <a:t>Thùy: </a:t>
            </a:r>
            <a:r>
              <a:rPr lang="en-US" baseline="0" dirty="0">
                <a:sym typeface="Wingdings" panose="05000000000000000000" pitchFamily="2" charset="2"/>
              </a:rPr>
              <a:t>Theo </a:t>
            </a:r>
            <a:r>
              <a:rPr lang="en-US" baseline="0" dirty="0" err="1">
                <a:sym typeface="Wingdings" panose="05000000000000000000" pitchFamily="2" charset="2"/>
              </a:rPr>
              <a:t>tôi</a:t>
            </a:r>
            <a:r>
              <a:rPr lang="en-US" baseline="0" dirty="0">
                <a:sym typeface="Wingdings" panose="05000000000000000000" pitchFamily="2" charset="2"/>
              </a:rPr>
              <a:t> </a:t>
            </a:r>
            <a:r>
              <a:rPr lang="en-US" baseline="0" dirty="0" err="1">
                <a:sym typeface="Wingdings" panose="05000000000000000000" pitchFamily="2" charset="2"/>
              </a:rPr>
              <a:t>nghĩ</a:t>
            </a:r>
            <a:r>
              <a:rPr lang="en-US" baseline="0" dirty="0">
                <a:sym typeface="Wingdings" panose="05000000000000000000" pitchFamily="2" charset="2"/>
              </a:rPr>
              <a:t> </a:t>
            </a:r>
            <a:r>
              <a:rPr lang="en-US" baseline="0" dirty="0" err="1">
                <a:sym typeface="Wingdings" panose="05000000000000000000" pitchFamily="2" charset="2"/>
              </a:rPr>
              <a:t>chúng</a:t>
            </a:r>
            <a:r>
              <a:rPr lang="en-US" baseline="0" dirty="0">
                <a:sym typeface="Wingdings" panose="05000000000000000000" pitchFamily="2" charset="2"/>
              </a:rPr>
              <a:t> ta </a:t>
            </a:r>
            <a:r>
              <a:rPr lang="en-US" baseline="0" dirty="0" err="1">
                <a:sym typeface="Wingdings" panose="05000000000000000000" pitchFamily="2" charset="2"/>
              </a:rPr>
              <a:t>phải</a:t>
            </a:r>
            <a:r>
              <a:rPr lang="en-US" baseline="0" dirty="0">
                <a:sym typeface="Wingdings" panose="05000000000000000000" pitchFamily="2" charset="2"/>
              </a:rPr>
              <a:t> </a:t>
            </a:r>
            <a:r>
              <a:rPr lang="en-US" baseline="0" dirty="0" err="1">
                <a:sym typeface="Wingdings" panose="05000000000000000000" pitchFamily="2" charset="2"/>
              </a:rPr>
              <a:t>thêm</a:t>
            </a:r>
            <a:r>
              <a:rPr lang="en-US" baseline="0" dirty="0">
                <a:sym typeface="Wingdings" panose="05000000000000000000" pitchFamily="2" charset="2"/>
              </a:rPr>
              <a:t> </a:t>
            </a:r>
            <a:r>
              <a:rPr lang="en-US" baseline="0" dirty="0" err="1">
                <a:sym typeface="Wingdings" panose="05000000000000000000" pitchFamily="2" charset="2"/>
              </a:rPr>
              <a:t>hình</a:t>
            </a:r>
            <a:r>
              <a:rPr lang="en-US" baseline="0" dirty="0">
                <a:sym typeface="Wingdings" panose="05000000000000000000" pitchFamily="2" charset="2"/>
              </a:rPr>
              <a:t> </a:t>
            </a:r>
            <a:r>
              <a:rPr lang="en-US" baseline="0" dirty="0" err="1">
                <a:sym typeface="Wingdings" panose="05000000000000000000" pitchFamily="2" charset="2"/>
              </a:rPr>
              <a:t>ảnh</a:t>
            </a:r>
            <a:r>
              <a:rPr lang="en-US" baseline="0" dirty="0">
                <a:sym typeface="Wingdings" panose="05000000000000000000" pitchFamily="2" charset="2"/>
              </a:rPr>
              <a:t> </a:t>
            </a:r>
            <a:r>
              <a:rPr lang="en-US" baseline="0" dirty="0" err="1">
                <a:sym typeface="Wingdings" panose="05000000000000000000" pitchFamily="2" charset="2"/>
              </a:rPr>
              <a:t>của</a:t>
            </a:r>
            <a:r>
              <a:rPr lang="en-US" baseline="0" dirty="0">
                <a:sym typeface="Wingdings" panose="05000000000000000000" pitchFamily="2" charset="2"/>
              </a:rPr>
              <a:t> </a:t>
            </a:r>
            <a:r>
              <a:rPr lang="en-US" baseline="0" dirty="0" err="1">
                <a:sym typeface="Wingdings" panose="05000000000000000000" pitchFamily="2" charset="2"/>
              </a:rPr>
              <a:t>khuôn</a:t>
            </a:r>
            <a:r>
              <a:rPr lang="en-US" baseline="0" dirty="0">
                <a:sym typeface="Wingdings" panose="05000000000000000000" pitchFamily="2" charset="2"/>
              </a:rPr>
              <a:t> </a:t>
            </a:r>
            <a:r>
              <a:rPr lang="en-US" baseline="0" dirty="0" err="1">
                <a:sym typeface="Wingdings" panose="05000000000000000000" pitchFamily="2" charset="2"/>
              </a:rPr>
              <a:t>và</a:t>
            </a:r>
            <a:r>
              <a:rPr lang="en-US" baseline="0" dirty="0">
                <a:sym typeface="Wingdings" panose="05000000000000000000" pitchFamily="2" charset="2"/>
              </a:rPr>
              <a:t> </a:t>
            </a:r>
            <a:r>
              <a:rPr lang="en-US" baseline="0" dirty="0" err="1">
                <a:sym typeface="Wingdings" panose="05000000000000000000" pitchFamily="2" charset="2"/>
              </a:rPr>
              <a:t>hỉnh</a:t>
            </a:r>
            <a:r>
              <a:rPr lang="en-US" baseline="0" dirty="0">
                <a:sym typeface="Wingdings" panose="05000000000000000000" pitchFamily="2" charset="2"/>
              </a:rPr>
              <a:t> </a:t>
            </a:r>
            <a:r>
              <a:rPr lang="en-US" baseline="0" dirty="0" err="1">
                <a:sym typeface="Wingdings" panose="05000000000000000000" pitchFamily="2" charset="2"/>
              </a:rPr>
              <a:t>ảnh</a:t>
            </a:r>
            <a:r>
              <a:rPr lang="en-US" baseline="0" dirty="0">
                <a:sym typeface="Wingdings" panose="05000000000000000000" pitchFamily="2" charset="2"/>
              </a:rPr>
              <a:t> </a:t>
            </a:r>
            <a:r>
              <a:rPr lang="en-US" baseline="0" dirty="0" err="1">
                <a:sym typeface="Wingdings" panose="05000000000000000000" pitchFamily="2" charset="2"/>
              </a:rPr>
              <a:t>của</a:t>
            </a:r>
            <a:r>
              <a:rPr lang="en-US" baseline="0" dirty="0">
                <a:sym typeface="Wingdings" panose="05000000000000000000" pitchFamily="2" charset="2"/>
              </a:rPr>
              <a:t> </a:t>
            </a:r>
            <a:r>
              <a:rPr lang="en-US" baseline="0" dirty="0" err="1">
                <a:sym typeface="Wingdings" panose="05000000000000000000" pitchFamily="2" charset="2"/>
              </a:rPr>
              <a:t>sản</a:t>
            </a:r>
            <a:r>
              <a:rPr lang="en-US" baseline="0" dirty="0">
                <a:sym typeface="Wingdings" panose="05000000000000000000" pitchFamily="2" charset="2"/>
              </a:rPr>
              <a:t> </a:t>
            </a:r>
            <a:r>
              <a:rPr lang="en-US" baseline="0" dirty="0" err="1">
                <a:sym typeface="Wingdings" panose="05000000000000000000" pitchFamily="2" charset="2"/>
              </a:rPr>
              <a:t>phẩm</a:t>
            </a:r>
            <a:r>
              <a:rPr lang="en-US" baseline="0" dirty="0">
                <a:sym typeface="Wingdings" panose="05000000000000000000" pitchFamily="2" charset="2"/>
              </a:rPr>
              <a:t> </a:t>
            </a:r>
            <a:r>
              <a:rPr lang="en-US" baseline="0" dirty="0" err="1">
                <a:sym typeface="Wingdings" panose="05000000000000000000" pitchFamily="2" charset="2"/>
              </a:rPr>
              <a:t>sau</a:t>
            </a:r>
            <a:r>
              <a:rPr lang="en-US" baseline="0" dirty="0">
                <a:sym typeface="Wingdings" panose="05000000000000000000" pitchFamily="2" charset="2"/>
              </a:rPr>
              <a:t> </a:t>
            </a:r>
            <a:r>
              <a:rPr lang="en-US" baseline="0" dirty="0" err="1">
                <a:sym typeface="Wingdings" panose="05000000000000000000" pitchFamily="2" charset="2"/>
              </a:rPr>
              <a:t>khi</a:t>
            </a:r>
            <a:r>
              <a:rPr lang="en-US" baseline="0" dirty="0">
                <a:sym typeface="Wingdings" panose="05000000000000000000" pitchFamily="2" charset="2"/>
              </a:rPr>
              <a:t> </a:t>
            </a:r>
            <a:r>
              <a:rPr lang="en-US" baseline="0" dirty="0" err="1">
                <a:sym typeface="Wingdings" panose="05000000000000000000" pitchFamily="2" charset="2"/>
              </a:rPr>
              <a:t>thay</a:t>
            </a:r>
            <a:r>
              <a:rPr lang="en-US" baseline="0" dirty="0">
                <a:sym typeface="Wingdings" panose="05000000000000000000" pitchFamily="2" charset="2"/>
              </a:rPr>
              <a:t> insert.</a:t>
            </a:r>
          </a:p>
          <a:p>
            <a:r>
              <a:rPr lang="en-US" baseline="0" dirty="0" err="1">
                <a:sym typeface="Wingdings" panose="05000000000000000000" pitchFamily="2" charset="2"/>
              </a:rPr>
              <a:t>Như</a:t>
            </a:r>
            <a:r>
              <a:rPr lang="en-US" baseline="0" dirty="0">
                <a:sym typeface="Wingdings" panose="05000000000000000000" pitchFamily="2" charset="2"/>
              </a:rPr>
              <a:t> </a:t>
            </a:r>
            <a:r>
              <a:rPr lang="en-US" baseline="0" dirty="0" err="1">
                <a:sym typeface="Wingdings" panose="05000000000000000000" pitchFamily="2" charset="2"/>
              </a:rPr>
              <a:t>vậy</a:t>
            </a:r>
            <a:r>
              <a:rPr lang="en-US" baseline="0" dirty="0">
                <a:sym typeface="Wingdings" panose="05000000000000000000" pitchFamily="2" charset="2"/>
              </a:rPr>
              <a:t> </a:t>
            </a:r>
            <a:r>
              <a:rPr lang="en-US" baseline="0" dirty="0" err="1">
                <a:sym typeface="Wingdings" panose="05000000000000000000" pitchFamily="2" charset="2"/>
              </a:rPr>
              <a:t>sẽ</a:t>
            </a:r>
            <a:r>
              <a:rPr lang="en-US" baseline="0" dirty="0">
                <a:sym typeface="Wingdings" panose="05000000000000000000" pitchFamily="2" charset="2"/>
              </a:rPr>
              <a:t> </a:t>
            </a:r>
            <a:r>
              <a:rPr lang="en-US" baseline="0" dirty="0" err="1">
                <a:sym typeface="Wingdings" panose="05000000000000000000" pitchFamily="2" charset="2"/>
              </a:rPr>
              <a:t>trực</a:t>
            </a:r>
            <a:r>
              <a:rPr lang="en-US" baseline="0" dirty="0">
                <a:sym typeface="Wingdings" panose="05000000000000000000" pitchFamily="2" charset="2"/>
              </a:rPr>
              <a:t> </a:t>
            </a:r>
            <a:r>
              <a:rPr lang="en-US" baseline="0" dirty="0" err="1">
                <a:sym typeface="Wingdings" panose="05000000000000000000" pitchFamily="2" charset="2"/>
              </a:rPr>
              <a:t>quan</a:t>
            </a:r>
            <a:r>
              <a:rPr lang="en-US" baseline="0" dirty="0">
                <a:sym typeface="Wingdings" panose="05000000000000000000" pitchFamily="2" charset="2"/>
              </a:rPr>
              <a:t> </a:t>
            </a:r>
            <a:r>
              <a:rPr lang="en-US" baseline="0" dirty="0" err="1">
                <a:sym typeface="Wingdings" panose="05000000000000000000" pitchFamily="2" charset="2"/>
              </a:rPr>
              <a:t>hóa</a:t>
            </a:r>
            <a:r>
              <a:rPr lang="en-US" baseline="0" dirty="0">
                <a:sym typeface="Wingdings" panose="05000000000000000000" pitchFamily="2" charset="2"/>
              </a:rPr>
              <a:t> </a:t>
            </a:r>
            <a:r>
              <a:rPr lang="en-US" baseline="0" dirty="0" err="1">
                <a:sym typeface="Wingdings" panose="05000000000000000000" pitchFamily="2" charset="2"/>
              </a:rPr>
              <a:t>hơn</a:t>
            </a:r>
            <a:r>
              <a:rPr lang="en-US" baseline="0" dirty="0">
                <a:sym typeface="Wingdings" panose="05000000000000000000" pitchFamily="2" charset="2"/>
              </a:rPr>
              <a:t> </a:t>
            </a:r>
            <a:r>
              <a:rPr lang="en-US" baseline="0" dirty="0" err="1">
                <a:sym typeface="Wingdings" panose="05000000000000000000" pitchFamily="2" charset="2"/>
              </a:rPr>
              <a:t>cho</a:t>
            </a:r>
            <a:r>
              <a:rPr lang="en-US" baseline="0" dirty="0">
                <a:sym typeface="Wingdings" panose="05000000000000000000" pitchFamily="2" charset="2"/>
              </a:rPr>
              <a:t> </a:t>
            </a:r>
            <a:r>
              <a:rPr lang="en-US" baseline="0" dirty="0" err="1">
                <a:sym typeface="Wingdings" panose="05000000000000000000" pitchFamily="2" charset="2"/>
              </a:rPr>
              <a:t>các</a:t>
            </a:r>
            <a:r>
              <a:rPr lang="en-US" baseline="0" dirty="0">
                <a:sym typeface="Wingdings" panose="05000000000000000000" pitchFamily="2" charset="2"/>
              </a:rPr>
              <a:t> </a:t>
            </a:r>
            <a:r>
              <a:rPr lang="en-US" baseline="0" dirty="0" err="1">
                <a:sym typeface="Wingdings" panose="05000000000000000000" pitchFamily="2" charset="2"/>
              </a:rPr>
              <a:t>bạn</a:t>
            </a:r>
            <a:r>
              <a:rPr lang="en-US" baseline="0" dirty="0">
                <a:sym typeface="Wingdings" panose="05000000000000000000" pitchFamily="2" charset="2"/>
              </a:rPr>
              <a:t> </a:t>
            </a:r>
            <a:r>
              <a:rPr lang="en-US" baseline="0" dirty="0" err="1">
                <a:sym typeface="Wingdings" panose="05000000000000000000" pitchFamily="2" charset="2"/>
              </a:rPr>
              <a:t>kĩ</a:t>
            </a:r>
            <a:r>
              <a:rPr lang="en-US" baseline="0" dirty="0">
                <a:sym typeface="Wingdings" panose="05000000000000000000" pitchFamily="2" charset="2"/>
              </a:rPr>
              <a:t> </a:t>
            </a:r>
            <a:r>
              <a:rPr lang="en-US" baseline="0" dirty="0" err="1">
                <a:sym typeface="Wingdings" panose="05000000000000000000" pitchFamily="2" charset="2"/>
              </a:rPr>
              <a:t>thuật</a:t>
            </a:r>
            <a:r>
              <a:rPr lang="en-US" baseline="0" dirty="0">
                <a:sym typeface="Wingdings" panose="05000000000000000000" pitchFamily="2" charset="2"/>
              </a:rPr>
              <a:t> </a:t>
            </a:r>
            <a:r>
              <a:rPr lang="en-US" baseline="0" dirty="0" err="1">
                <a:sym typeface="Wingdings" panose="05000000000000000000" pitchFamily="2" charset="2"/>
              </a:rPr>
              <a:t>viên</a:t>
            </a:r>
            <a:r>
              <a:rPr lang="en-US" baseline="0" dirty="0">
                <a:sym typeface="Wingdings" panose="05000000000000000000" pitchFamily="2" charset="2"/>
              </a:rPr>
              <a:t>.</a:t>
            </a:r>
            <a:endParaRPr lang="en-US" baseline="0" dirty="0"/>
          </a:p>
        </p:txBody>
      </p:sp>
      <p:sp>
        <p:nvSpPr>
          <p:cNvPr id="4" name="Slide Number Placeholder 3"/>
          <p:cNvSpPr>
            <a:spLocks noGrp="1"/>
          </p:cNvSpPr>
          <p:nvPr>
            <p:ph type="sldNum" sz="quarter" idx="10"/>
          </p:nvPr>
        </p:nvSpPr>
        <p:spPr/>
        <p:txBody>
          <a:bodyPr/>
          <a:lstStyle/>
          <a:p>
            <a:fld id="{14D70252-C0A8-4B52-B470-AE55BE41DC9A}" type="slidenum">
              <a:rPr lang="en-GB" smtClean="0"/>
              <a:t>11</a:t>
            </a:fld>
            <a:endParaRPr lang="en-GB"/>
          </a:p>
        </p:txBody>
      </p:sp>
    </p:spTree>
    <p:extLst>
      <p:ext uri="{BB962C8B-B14F-4D97-AF65-F5344CB8AC3E}">
        <p14:creationId xmlns:p14="http://schemas.microsoft.com/office/powerpoint/2010/main" val="19488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err="1"/>
              <a:t>Thúy</a:t>
            </a:r>
            <a:r>
              <a:rPr lang="en-US" sz="1000" baseline="0" dirty="0"/>
              <a:t> : </a:t>
            </a:r>
            <a:r>
              <a:rPr lang="en-US" sz="1000" baseline="0" dirty="0" err="1"/>
              <a:t>Sau</a:t>
            </a:r>
            <a:r>
              <a:rPr lang="en-US" sz="1000" baseline="0" dirty="0"/>
              <a:t> </a:t>
            </a:r>
            <a:r>
              <a:rPr lang="en-US" sz="1000" baseline="0" dirty="0" err="1"/>
              <a:t>đây</a:t>
            </a:r>
            <a:r>
              <a:rPr lang="en-US" sz="1000" baseline="0" dirty="0"/>
              <a:t> </a:t>
            </a:r>
            <a:r>
              <a:rPr lang="en-US" sz="1000" baseline="0" dirty="0" err="1"/>
              <a:t>tôi</a:t>
            </a:r>
            <a:r>
              <a:rPr lang="en-US" sz="1000" baseline="0" dirty="0"/>
              <a:t> </a:t>
            </a:r>
            <a:r>
              <a:rPr lang="en-US" sz="1000" baseline="0" dirty="0" err="1"/>
              <a:t>xin</a:t>
            </a:r>
            <a:r>
              <a:rPr lang="en-US" sz="1000" baseline="0" dirty="0"/>
              <a:t> </a:t>
            </a:r>
            <a:r>
              <a:rPr lang="en-US" sz="1000" baseline="0" dirty="0" err="1"/>
              <a:t>giới</a:t>
            </a:r>
            <a:r>
              <a:rPr lang="en-US" sz="1000" baseline="0" dirty="0"/>
              <a:t> </a:t>
            </a:r>
            <a:r>
              <a:rPr lang="en-US" sz="1000" baseline="0" dirty="0" err="1"/>
              <a:t>thiệu</a:t>
            </a:r>
            <a:r>
              <a:rPr lang="en-US" sz="1000" baseline="0" dirty="0"/>
              <a:t> </a:t>
            </a:r>
            <a:r>
              <a:rPr lang="en-US" sz="1000" baseline="0" dirty="0" err="1"/>
              <a:t>về</a:t>
            </a:r>
            <a:r>
              <a:rPr lang="en-US" sz="1000" baseline="0" dirty="0"/>
              <a:t> </a:t>
            </a:r>
            <a:r>
              <a:rPr lang="en-US" sz="1000" baseline="0" dirty="0" err="1"/>
              <a:t>quy</a:t>
            </a:r>
            <a:r>
              <a:rPr lang="en-US" sz="1000" baseline="0" dirty="0"/>
              <a:t> </a:t>
            </a:r>
            <a:r>
              <a:rPr lang="en-US" sz="1000" baseline="0" dirty="0" err="1"/>
              <a:t>trình</a:t>
            </a:r>
            <a:r>
              <a:rPr lang="en-US" sz="1000" baseline="0" dirty="0"/>
              <a:t> </a:t>
            </a:r>
            <a:r>
              <a:rPr lang="en-US" sz="1000" baseline="0" dirty="0" err="1"/>
              <a:t>thay</a:t>
            </a:r>
            <a:r>
              <a:rPr lang="en-US" sz="1000" baseline="0" dirty="0"/>
              <a:t> insert </a:t>
            </a:r>
            <a:r>
              <a:rPr lang="en-US" sz="1000" baseline="0" dirty="0" err="1"/>
              <a:t>tại</a:t>
            </a:r>
            <a:r>
              <a:rPr lang="en-US" sz="1000" baseline="0" dirty="0"/>
              <a:t> </a:t>
            </a:r>
            <a:r>
              <a:rPr lang="en-US" sz="1000" baseline="0" dirty="0" err="1"/>
              <a:t>phòng</a:t>
            </a:r>
            <a:r>
              <a:rPr lang="en-US" sz="1000" baseline="0" dirty="0"/>
              <a:t> </a:t>
            </a:r>
            <a:r>
              <a:rPr lang="en-US" sz="1000" baseline="0" dirty="0" err="1"/>
              <a:t>khuôn</a:t>
            </a:r>
            <a:r>
              <a:rPr lang="en-US" sz="1000" baseline="0" dirty="0"/>
              <a:t>.</a:t>
            </a:r>
          </a:p>
          <a:p>
            <a:r>
              <a:rPr lang="en-US" sz="1000" baseline="0" dirty="0"/>
              <a:t>+ </a:t>
            </a:r>
            <a:r>
              <a:rPr lang="en-US" sz="1000" baseline="0" dirty="0" err="1"/>
              <a:t>Dựa</a:t>
            </a:r>
            <a:r>
              <a:rPr lang="en-US" sz="1000" baseline="0" dirty="0"/>
              <a:t> </a:t>
            </a:r>
            <a:r>
              <a:rPr lang="en-US" sz="1000" baseline="0" dirty="0" err="1"/>
              <a:t>trên</a:t>
            </a:r>
            <a:r>
              <a:rPr lang="en-US" sz="1000" baseline="0" dirty="0"/>
              <a:t> </a:t>
            </a:r>
            <a:r>
              <a:rPr lang="en-US" sz="1000" baseline="0" dirty="0" err="1"/>
              <a:t>kế</a:t>
            </a:r>
            <a:r>
              <a:rPr lang="en-US" sz="1000" baseline="0" dirty="0"/>
              <a:t> </a:t>
            </a:r>
            <a:r>
              <a:rPr lang="en-US" sz="1000" baseline="0" dirty="0" err="1"/>
              <a:t>hoạch</a:t>
            </a:r>
            <a:r>
              <a:rPr lang="en-US" sz="1000" baseline="0" dirty="0"/>
              <a:t> </a:t>
            </a:r>
            <a:r>
              <a:rPr lang="en-US" sz="1000" baseline="0" dirty="0" err="1"/>
              <a:t>sản</a:t>
            </a:r>
            <a:r>
              <a:rPr lang="en-US" sz="1000" baseline="0" dirty="0"/>
              <a:t> </a:t>
            </a:r>
            <a:r>
              <a:rPr lang="en-US" sz="1000" baseline="0" dirty="0" err="1"/>
              <a:t>xuất</a:t>
            </a:r>
            <a:r>
              <a:rPr lang="en-US" sz="1000" baseline="0" dirty="0"/>
              <a:t> </a:t>
            </a:r>
            <a:r>
              <a:rPr lang="en-US" sz="1000" baseline="0" dirty="0" err="1"/>
              <a:t>yêu</a:t>
            </a:r>
            <a:r>
              <a:rPr lang="en-US" sz="1000" baseline="0" dirty="0"/>
              <a:t> </a:t>
            </a:r>
            <a:r>
              <a:rPr lang="en-US" sz="1000" baseline="0" dirty="0" err="1"/>
              <a:t>cầu</a:t>
            </a:r>
            <a:r>
              <a:rPr lang="en-US" sz="1000" baseline="0" dirty="0"/>
              <a:t> </a:t>
            </a:r>
            <a:r>
              <a:rPr lang="en-US" sz="1000" baseline="0" dirty="0" err="1"/>
              <a:t>thay</a:t>
            </a:r>
            <a:r>
              <a:rPr lang="en-US" sz="1000" baseline="0" dirty="0"/>
              <a:t> insert.</a:t>
            </a:r>
          </a:p>
          <a:p>
            <a:r>
              <a:rPr lang="en-US" sz="1000" baseline="0" dirty="0"/>
              <a:t>+ </a:t>
            </a:r>
            <a:r>
              <a:rPr lang="en-US" sz="1000" baseline="0" dirty="0" err="1"/>
              <a:t>Kĩ</a:t>
            </a:r>
            <a:r>
              <a:rPr lang="en-US" sz="1000" baseline="0" dirty="0"/>
              <a:t> </a:t>
            </a:r>
            <a:r>
              <a:rPr lang="en-US" sz="1000" baseline="0" dirty="0" err="1"/>
              <a:t>thuật</a:t>
            </a:r>
            <a:r>
              <a:rPr lang="en-US" sz="1000" baseline="0" dirty="0"/>
              <a:t> </a:t>
            </a:r>
            <a:r>
              <a:rPr lang="en-US" sz="1000" baseline="0" dirty="0" err="1"/>
              <a:t>viên</a:t>
            </a:r>
            <a:r>
              <a:rPr lang="en-US" sz="1000" baseline="0" dirty="0"/>
              <a:t> </a:t>
            </a:r>
            <a:r>
              <a:rPr lang="en-US" sz="1000" baseline="0" dirty="0" err="1"/>
              <a:t>phòng</a:t>
            </a:r>
            <a:r>
              <a:rPr lang="en-US" sz="1000" baseline="0" dirty="0"/>
              <a:t> </a:t>
            </a:r>
            <a:r>
              <a:rPr lang="en-US" sz="1000" baseline="0" dirty="0" err="1"/>
              <a:t>khuôn</a:t>
            </a:r>
            <a:r>
              <a:rPr lang="en-US" sz="1000" baseline="0" dirty="0"/>
              <a:t> </a:t>
            </a:r>
            <a:r>
              <a:rPr lang="en-US" sz="1000" baseline="0" dirty="0" err="1"/>
              <a:t>thay</a:t>
            </a:r>
            <a:r>
              <a:rPr lang="en-US" sz="1000" baseline="0" dirty="0"/>
              <a:t> insert.</a:t>
            </a:r>
          </a:p>
          <a:p>
            <a:r>
              <a:rPr lang="en-US" sz="1000" baseline="0" dirty="0"/>
              <a:t>+ </a:t>
            </a:r>
            <a:r>
              <a:rPr lang="en-US" sz="1000" baseline="0" dirty="0" err="1"/>
              <a:t>Trưởng</a:t>
            </a:r>
            <a:r>
              <a:rPr lang="en-US" sz="1000" baseline="0" dirty="0"/>
              <a:t> ca </a:t>
            </a:r>
            <a:r>
              <a:rPr lang="en-US" sz="1000" baseline="0" dirty="0" err="1"/>
              <a:t>xác</a:t>
            </a:r>
            <a:r>
              <a:rPr lang="en-US" sz="1000" baseline="0" dirty="0"/>
              <a:t> </a:t>
            </a:r>
            <a:r>
              <a:rPr lang="en-US" sz="1000" baseline="0" dirty="0" err="1"/>
              <a:t>nhận</a:t>
            </a:r>
            <a:r>
              <a:rPr lang="en-US" sz="1000" baseline="0" dirty="0"/>
              <a:t> </a:t>
            </a:r>
            <a:r>
              <a:rPr lang="en-US" sz="1000" baseline="0" dirty="0" err="1"/>
              <a:t>lại</a:t>
            </a:r>
            <a:endParaRPr lang="en-US" sz="1000" baseline="0" dirty="0"/>
          </a:p>
          <a:p>
            <a:r>
              <a:rPr lang="en-US" sz="1000" baseline="0" dirty="0"/>
              <a:t>+ </a:t>
            </a:r>
            <a:r>
              <a:rPr lang="en-US" sz="1000" baseline="0" dirty="0" err="1"/>
              <a:t>Giao</a:t>
            </a:r>
            <a:r>
              <a:rPr lang="en-US" sz="1000" baseline="0" dirty="0"/>
              <a:t> </a:t>
            </a:r>
            <a:r>
              <a:rPr lang="en-US" sz="1000" baseline="0" dirty="0" err="1"/>
              <a:t>cho</a:t>
            </a:r>
            <a:r>
              <a:rPr lang="en-US" sz="1000" baseline="0" dirty="0"/>
              <a:t> </a:t>
            </a:r>
            <a:r>
              <a:rPr lang="en-US" sz="1000" baseline="0" dirty="0" err="1"/>
              <a:t>kĩ</a:t>
            </a:r>
            <a:r>
              <a:rPr lang="en-US" sz="1000" baseline="0" dirty="0"/>
              <a:t> </a:t>
            </a:r>
            <a:r>
              <a:rPr lang="en-US" sz="1000" baseline="0" dirty="0" err="1"/>
              <a:t>thuật</a:t>
            </a:r>
            <a:r>
              <a:rPr lang="en-US" sz="1000" baseline="0" dirty="0"/>
              <a:t> </a:t>
            </a:r>
            <a:r>
              <a:rPr lang="en-US" sz="1000" baseline="0" dirty="0" err="1"/>
              <a:t>viên</a:t>
            </a:r>
            <a:r>
              <a:rPr lang="en-US" sz="1000" baseline="0" dirty="0"/>
              <a:t> </a:t>
            </a:r>
            <a:r>
              <a:rPr lang="en-US" sz="1000" baseline="0" dirty="0" err="1"/>
              <a:t>bên</a:t>
            </a:r>
            <a:r>
              <a:rPr lang="en-US" sz="1000" baseline="0" dirty="0"/>
              <a:t> </a:t>
            </a:r>
            <a:r>
              <a:rPr lang="en-US" sz="1000" baseline="0" dirty="0" err="1"/>
              <a:t>ngoài</a:t>
            </a:r>
            <a:r>
              <a:rPr lang="en-US" sz="1000" baseline="0" dirty="0"/>
              <a:t>.</a:t>
            </a:r>
          </a:p>
          <a:p>
            <a:r>
              <a:rPr lang="en-US" sz="1000" baseline="0" dirty="0"/>
              <a:t>+ </a:t>
            </a:r>
            <a:r>
              <a:rPr lang="en-US" sz="1000" baseline="0" dirty="0" err="1"/>
              <a:t>Sản</a:t>
            </a:r>
            <a:r>
              <a:rPr lang="en-US" sz="1000" baseline="0" dirty="0"/>
              <a:t> </a:t>
            </a:r>
            <a:r>
              <a:rPr lang="en-US" sz="1000" baseline="0" dirty="0" err="1"/>
              <a:t>xuất</a:t>
            </a:r>
            <a:r>
              <a:rPr lang="en-US" sz="1000" baseline="0" dirty="0"/>
              <a:t> (</a:t>
            </a:r>
            <a:r>
              <a:rPr lang="en-US" sz="1000" baseline="0" dirty="0" err="1"/>
              <a:t>Tại</a:t>
            </a:r>
            <a:r>
              <a:rPr lang="en-US" sz="1000" baseline="0" dirty="0"/>
              <a:t> </a:t>
            </a:r>
            <a:r>
              <a:rPr lang="en-US" sz="1000" baseline="0" dirty="0" err="1"/>
              <a:t>đây</a:t>
            </a:r>
            <a:r>
              <a:rPr lang="en-US" sz="1000" baseline="0" dirty="0"/>
              <a:t> </a:t>
            </a:r>
            <a:r>
              <a:rPr lang="en-US" sz="1000" baseline="0" dirty="0" err="1"/>
              <a:t>người</a:t>
            </a:r>
            <a:r>
              <a:rPr lang="en-US" sz="1000" baseline="0" dirty="0"/>
              <a:t> </a:t>
            </a:r>
            <a:r>
              <a:rPr lang="en-US" sz="1000" baseline="0" dirty="0" err="1"/>
              <a:t>kiểm</a:t>
            </a:r>
            <a:r>
              <a:rPr lang="en-US" sz="1000" baseline="0" dirty="0"/>
              <a:t> </a:t>
            </a:r>
            <a:r>
              <a:rPr lang="en-US" sz="1000" baseline="0" dirty="0" err="1"/>
              <a:t>hàng</a:t>
            </a:r>
            <a:r>
              <a:rPr lang="en-US" sz="1000" baseline="0" dirty="0"/>
              <a:t> </a:t>
            </a:r>
            <a:r>
              <a:rPr lang="en-US" sz="1000" baseline="0" dirty="0" err="1"/>
              <a:t>phát</a:t>
            </a:r>
            <a:r>
              <a:rPr lang="en-US" sz="1000" baseline="0" dirty="0"/>
              <a:t> </a:t>
            </a:r>
            <a:r>
              <a:rPr lang="en-US" sz="1000" baseline="0" dirty="0" err="1"/>
              <a:t>hiện</a:t>
            </a:r>
            <a:r>
              <a:rPr lang="en-US" sz="1000" baseline="0" dirty="0"/>
              <a:t> </a:t>
            </a:r>
            <a:r>
              <a:rPr lang="en-US" sz="1000" baseline="0" dirty="0" err="1"/>
              <a:t>ra</a:t>
            </a:r>
            <a:r>
              <a:rPr lang="en-US" sz="1000" baseline="0" dirty="0"/>
              <a:t>).</a:t>
            </a:r>
          </a:p>
          <a:p>
            <a:r>
              <a:rPr lang="en-US" sz="1000" dirty="0" err="1"/>
              <a:t>Thùy</a:t>
            </a:r>
            <a:r>
              <a:rPr lang="en-US" sz="1000" baseline="0" dirty="0"/>
              <a:t> : </a:t>
            </a:r>
            <a:r>
              <a:rPr lang="en-US" sz="1000" baseline="0" dirty="0" err="1"/>
              <a:t>Vậy</a:t>
            </a:r>
            <a:r>
              <a:rPr lang="en-US" sz="1000" baseline="0" dirty="0"/>
              <a:t> </a:t>
            </a:r>
            <a:r>
              <a:rPr lang="en-US" sz="1000" baseline="0" dirty="0" err="1"/>
              <a:t>tại</a:t>
            </a:r>
            <a:r>
              <a:rPr lang="en-US" sz="1000" baseline="0" dirty="0"/>
              <a:t> </a:t>
            </a:r>
            <a:r>
              <a:rPr lang="en-US" sz="1000" baseline="0" dirty="0" err="1"/>
              <a:t>sao</a:t>
            </a:r>
            <a:r>
              <a:rPr lang="en-US" sz="1000" baseline="0" dirty="0"/>
              <a:t> </a:t>
            </a:r>
            <a:r>
              <a:rPr lang="en-US" sz="1000" baseline="0" dirty="0" err="1"/>
              <a:t>lại</a:t>
            </a:r>
            <a:r>
              <a:rPr lang="en-US" sz="1000" baseline="0" dirty="0"/>
              <a:t> </a:t>
            </a:r>
            <a:r>
              <a:rPr lang="en-US" sz="1000" baseline="0" dirty="0" err="1"/>
              <a:t>có</a:t>
            </a:r>
            <a:r>
              <a:rPr lang="en-US" sz="1000" baseline="0" dirty="0"/>
              <a:t> </a:t>
            </a:r>
            <a:r>
              <a:rPr lang="en-US" sz="1000" baseline="0" dirty="0" err="1"/>
              <a:t>việc</a:t>
            </a:r>
            <a:r>
              <a:rPr lang="en-US" sz="1000" baseline="0" dirty="0"/>
              <a:t> </a:t>
            </a:r>
            <a:r>
              <a:rPr lang="en-US" sz="1000" baseline="0" dirty="0" err="1"/>
              <a:t>thay</a:t>
            </a:r>
            <a:r>
              <a:rPr lang="en-US" sz="1000" baseline="0" dirty="0"/>
              <a:t> </a:t>
            </a:r>
            <a:r>
              <a:rPr lang="en-US" sz="1000" baseline="0" dirty="0" err="1"/>
              <a:t>nhầm</a:t>
            </a:r>
            <a:r>
              <a:rPr lang="en-US" sz="1000" baseline="0" dirty="0"/>
              <a:t> insert, </a:t>
            </a:r>
            <a:r>
              <a:rPr lang="en-US" sz="1000" baseline="0" dirty="0" err="1"/>
              <a:t>chúng</a:t>
            </a:r>
            <a:r>
              <a:rPr lang="en-US" sz="1000" baseline="0" dirty="0"/>
              <a:t> ta </a:t>
            </a:r>
            <a:r>
              <a:rPr lang="en-US" sz="1000" baseline="0" dirty="0" err="1"/>
              <a:t>cùng</a:t>
            </a:r>
            <a:r>
              <a:rPr lang="en-US" sz="1000" baseline="0" dirty="0"/>
              <a:t> </a:t>
            </a:r>
            <a:r>
              <a:rPr lang="en-US" sz="1000" baseline="0" dirty="0" err="1"/>
              <a:t>phân</a:t>
            </a:r>
            <a:r>
              <a:rPr lang="en-US" sz="1000" baseline="0" dirty="0"/>
              <a:t> </a:t>
            </a:r>
            <a:r>
              <a:rPr lang="en-US" sz="1000" baseline="0" dirty="0" err="1"/>
              <a:t>tích</a:t>
            </a:r>
            <a:r>
              <a:rPr lang="en-US" sz="1000" baseline="0" dirty="0"/>
              <a:t>?</a:t>
            </a:r>
          </a:p>
          <a:p>
            <a:r>
              <a:rPr lang="en-US" sz="1000" baseline="0" dirty="0"/>
              <a:t>B1 : </a:t>
            </a:r>
            <a:r>
              <a:rPr lang="en-US" sz="1000" baseline="0" dirty="0" err="1"/>
              <a:t>Lấy</a:t>
            </a:r>
            <a:r>
              <a:rPr lang="en-US" sz="1000" baseline="0" dirty="0"/>
              <a:t> insert </a:t>
            </a:r>
            <a:r>
              <a:rPr lang="en-US" sz="1000" baseline="0" dirty="0" err="1"/>
              <a:t>trong</a:t>
            </a:r>
            <a:r>
              <a:rPr lang="en-US" sz="1000" baseline="0" dirty="0"/>
              <a:t> </a:t>
            </a:r>
            <a:r>
              <a:rPr lang="en-US" sz="1000" baseline="0" dirty="0" err="1"/>
              <a:t>hộp</a:t>
            </a:r>
            <a:endParaRPr lang="en-US" sz="1000" baseline="0" dirty="0"/>
          </a:p>
          <a:p>
            <a:r>
              <a:rPr lang="en-US" sz="1000" baseline="0" dirty="0"/>
              <a:t>B2 : </a:t>
            </a:r>
            <a:r>
              <a:rPr lang="en-US" sz="1000" baseline="0" dirty="0" err="1"/>
              <a:t>Thay</a:t>
            </a:r>
            <a:r>
              <a:rPr lang="en-US" sz="1000" baseline="0" dirty="0"/>
              <a:t> insert</a:t>
            </a:r>
          </a:p>
          <a:p>
            <a:r>
              <a:rPr lang="en-US" sz="1000" baseline="0" dirty="0"/>
              <a:t>B3: </a:t>
            </a:r>
            <a:r>
              <a:rPr lang="en-US" sz="1000" baseline="0" dirty="0" err="1"/>
              <a:t>Ghi</a:t>
            </a:r>
            <a:r>
              <a:rPr lang="en-US" sz="1000" baseline="0" dirty="0"/>
              <a:t> </a:t>
            </a:r>
            <a:r>
              <a:rPr lang="en-US" sz="1000" baseline="0" dirty="0" err="1"/>
              <a:t>vào</a:t>
            </a:r>
            <a:r>
              <a:rPr lang="en-US" sz="1000" baseline="0" dirty="0"/>
              <a:t> check sheet</a:t>
            </a:r>
          </a:p>
          <a:p>
            <a:r>
              <a:rPr lang="en-US" sz="1000" baseline="0" dirty="0"/>
              <a:t>B4 : Shift Leader confirm.</a:t>
            </a:r>
          </a:p>
          <a:p>
            <a:r>
              <a:rPr lang="en-US" sz="1000" baseline="0" dirty="0" err="1"/>
              <a:t>Thúy</a:t>
            </a:r>
            <a:r>
              <a:rPr lang="en-US" sz="1000" baseline="0" dirty="0"/>
              <a:t>: </a:t>
            </a:r>
            <a:r>
              <a:rPr lang="en-US" sz="1000" baseline="0" dirty="0" err="1"/>
              <a:t>Vậy</a:t>
            </a:r>
            <a:r>
              <a:rPr lang="en-US" sz="1000" baseline="0" dirty="0"/>
              <a:t> </a:t>
            </a:r>
            <a:r>
              <a:rPr lang="en-US" sz="1000" baseline="0" dirty="0" err="1"/>
              <a:t>nguyên</a:t>
            </a:r>
            <a:r>
              <a:rPr lang="en-US" sz="1000" baseline="0" dirty="0"/>
              <a:t> </a:t>
            </a:r>
            <a:r>
              <a:rPr lang="en-US" sz="1000" baseline="0" dirty="0" err="1"/>
              <a:t>nhân</a:t>
            </a:r>
            <a:r>
              <a:rPr lang="en-US" sz="1000" baseline="0" dirty="0"/>
              <a:t> </a:t>
            </a:r>
            <a:r>
              <a:rPr lang="en-US" sz="1000" baseline="0" dirty="0" err="1"/>
              <a:t>chính</a:t>
            </a:r>
            <a:r>
              <a:rPr lang="en-US" sz="1000" baseline="0" dirty="0"/>
              <a:t> </a:t>
            </a:r>
            <a:r>
              <a:rPr lang="en-US" sz="1000" baseline="0" dirty="0" err="1"/>
              <a:t>là</a:t>
            </a:r>
            <a:r>
              <a:rPr lang="en-US" sz="1000" baseline="0" dirty="0"/>
              <a:t> </a:t>
            </a:r>
            <a:r>
              <a:rPr lang="en-US" sz="1000" baseline="0" dirty="0" err="1"/>
              <a:t>đâu</a:t>
            </a:r>
            <a:r>
              <a:rPr lang="en-US" sz="1000" baseline="0" dirty="0"/>
              <a:t>?</a:t>
            </a:r>
          </a:p>
          <a:p>
            <a:r>
              <a:rPr lang="en-US" sz="1000" baseline="0" dirty="0" err="1"/>
              <a:t>Có</a:t>
            </a:r>
            <a:r>
              <a:rPr lang="en-US" sz="1000" baseline="0" dirty="0"/>
              <a:t> </a:t>
            </a:r>
            <a:r>
              <a:rPr lang="en-US" sz="1000" baseline="0" dirty="0" err="1"/>
              <a:t>thể</a:t>
            </a:r>
            <a:r>
              <a:rPr lang="en-US" sz="1000" baseline="0" dirty="0"/>
              <a:t> do 5S </a:t>
            </a:r>
            <a:r>
              <a:rPr lang="en-US" sz="1000" baseline="0" dirty="0" err="1"/>
              <a:t>chưa</a:t>
            </a:r>
            <a:r>
              <a:rPr lang="en-US" sz="1000" baseline="0" dirty="0"/>
              <a:t> </a:t>
            </a:r>
            <a:r>
              <a:rPr lang="en-US" sz="1000" baseline="0" dirty="0" err="1"/>
              <a:t>tốt</a:t>
            </a:r>
            <a:r>
              <a:rPr lang="en-US" sz="1000" baseline="0" dirty="0"/>
              <a:t>. Hay </a:t>
            </a:r>
            <a:r>
              <a:rPr lang="en-US" sz="1000" baseline="0" dirty="0" err="1"/>
              <a:t>Không</a:t>
            </a:r>
            <a:r>
              <a:rPr lang="en-US" sz="1000" baseline="0" dirty="0"/>
              <a:t> </a:t>
            </a:r>
            <a:r>
              <a:rPr lang="en-US" sz="1000" baseline="0" dirty="0" err="1"/>
              <a:t>có</a:t>
            </a:r>
            <a:r>
              <a:rPr lang="en-US" sz="1000" baseline="0" dirty="0"/>
              <a:t> </a:t>
            </a:r>
            <a:r>
              <a:rPr lang="en-US" sz="1000" baseline="0" dirty="0" err="1"/>
              <a:t>bảng</a:t>
            </a:r>
            <a:r>
              <a:rPr lang="en-US" sz="1000" baseline="0" dirty="0"/>
              <a:t> </a:t>
            </a:r>
            <a:r>
              <a:rPr lang="en-US" sz="1000" baseline="0" dirty="0" err="1"/>
              <a:t>checksheet</a:t>
            </a:r>
            <a:r>
              <a:rPr lang="en-US" sz="1000" baseline="0" dirty="0"/>
              <a:t>  </a:t>
            </a:r>
            <a:r>
              <a:rPr lang="en-US" sz="1000" baseline="0" dirty="0" err="1"/>
              <a:t>lại</a:t>
            </a:r>
            <a:r>
              <a:rPr lang="en-US" sz="1000" baseline="0" dirty="0"/>
              <a:t> </a:t>
            </a:r>
            <a:r>
              <a:rPr lang="en-US" sz="1000" baseline="0" dirty="0" err="1"/>
              <a:t>sau</a:t>
            </a:r>
            <a:r>
              <a:rPr lang="en-US" sz="1000" baseline="0" dirty="0"/>
              <a:t> </a:t>
            </a:r>
            <a:r>
              <a:rPr lang="en-US" sz="1000" baseline="0" dirty="0" err="1"/>
              <a:t>khi</a:t>
            </a:r>
            <a:r>
              <a:rPr lang="en-US" sz="1000" baseline="0" dirty="0"/>
              <a:t> </a:t>
            </a:r>
            <a:r>
              <a:rPr lang="en-US" sz="1000" baseline="0" dirty="0" err="1"/>
              <a:t>thay</a:t>
            </a:r>
            <a:r>
              <a:rPr lang="en-US" sz="1000" baseline="0" dirty="0"/>
              <a:t> insert</a:t>
            </a:r>
          </a:p>
          <a:p>
            <a:r>
              <a:rPr lang="en-US" sz="1000" baseline="0" dirty="0" err="1"/>
              <a:t>Thùy</a:t>
            </a:r>
            <a:r>
              <a:rPr lang="en-US" sz="1000" baseline="0" dirty="0"/>
              <a:t>: </a:t>
            </a:r>
            <a:r>
              <a:rPr lang="en-US" sz="1000" baseline="0" dirty="0" err="1"/>
              <a:t>Chúng</a:t>
            </a:r>
            <a:r>
              <a:rPr lang="en-US" sz="1000" baseline="0" dirty="0"/>
              <a:t> ta </a:t>
            </a:r>
            <a:r>
              <a:rPr lang="en-US" sz="1000" baseline="0" dirty="0" err="1"/>
              <a:t>có</a:t>
            </a:r>
            <a:r>
              <a:rPr lang="en-US" sz="1000" baseline="0" dirty="0"/>
              <a:t> </a:t>
            </a:r>
            <a:r>
              <a:rPr lang="en-US" sz="1000" baseline="0" dirty="0" err="1"/>
              <a:t>thể</a:t>
            </a:r>
            <a:r>
              <a:rPr lang="en-US" sz="1000" baseline="0" dirty="0"/>
              <a:t> </a:t>
            </a:r>
            <a:r>
              <a:rPr lang="en-US" sz="1000" baseline="0" dirty="0" err="1"/>
              <a:t>cải</a:t>
            </a:r>
            <a:r>
              <a:rPr lang="en-US" sz="1000" baseline="0" dirty="0"/>
              <a:t> </a:t>
            </a:r>
            <a:r>
              <a:rPr lang="en-US" sz="1000" baseline="0" dirty="0" err="1"/>
              <a:t>tiến</a:t>
            </a:r>
            <a:endParaRPr lang="en-US" sz="1000" baseline="0" dirty="0"/>
          </a:p>
        </p:txBody>
      </p:sp>
      <p:sp>
        <p:nvSpPr>
          <p:cNvPr id="4" name="Slide Number Placeholder 3"/>
          <p:cNvSpPr>
            <a:spLocks noGrp="1"/>
          </p:cNvSpPr>
          <p:nvPr>
            <p:ph type="sldNum" sz="quarter" idx="10"/>
          </p:nvPr>
        </p:nvSpPr>
        <p:spPr/>
        <p:txBody>
          <a:bodyPr/>
          <a:lstStyle/>
          <a:p>
            <a:fld id="{14D70252-C0A8-4B52-B470-AE55BE41DC9A}" type="slidenum">
              <a:rPr lang="en-GB" smtClean="0"/>
              <a:t>12</a:t>
            </a:fld>
            <a:endParaRPr lang="en-GB"/>
          </a:p>
        </p:txBody>
      </p:sp>
    </p:spTree>
    <p:extLst>
      <p:ext uri="{BB962C8B-B14F-4D97-AF65-F5344CB8AC3E}">
        <p14:creationId xmlns:p14="http://schemas.microsoft.com/office/powerpoint/2010/main" val="988321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err="1"/>
              <a:t>Thúy</a:t>
            </a:r>
            <a:r>
              <a:rPr lang="en-US" sz="1000" baseline="0" dirty="0"/>
              <a:t> : </a:t>
            </a:r>
            <a:r>
              <a:rPr lang="en-US" sz="1000" baseline="0" dirty="0" err="1"/>
              <a:t>Sau</a:t>
            </a:r>
            <a:r>
              <a:rPr lang="en-US" sz="1000" baseline="0" dirty="0"/>
              <a:t> </a:t>
            </a:r>
            <a:r>
              <a:rPr lang="en-US" sz="1000" baseline="0" dirty="0" err="1"/>
              <a:t>đây</a:t>
            </a:r>
            <a:r>
              <a:rPr lang="en-US" sz="1000" baseline="0" dirty="0"/>
              <a:t> </a:t>
            </a:r>
            <a:r>
              <a:rPr lang="en-US" sz="1000" baseline="0" dirty="0" err="1"/>
              <a:t>tôi</a:t>
            </a:r>
            <a:r>
              <a:rPr lang="en-US" sz="1000" baseline="0" dirty="0"/>
              <a:t> </a:t>
            </a:r>
            <a:r>
              <a:rPr lang="en-US" sz="1000" baseline="0" dirty="0" err="1"/>
              <a:t>xin</a:t>
            </a:r>
            <a:r>
              <a:rPr lang="en-US" sz="1000" baseline="0" dirty="0"/>
              <a:t> </a:t>
            </a:r>
            <a:r>
              <a:rPr lang="en-US" sz="1000" baseline="0" dirty="0" err="1"/>
              <a:t>giới</a:t>
            </a:r>
            <a:r>
              <a:rPr lang="en-US" sz="1000" baseline="0" dirty="0"/>
              <a:t> </a:t>
            </a:r>
            <a:r>
              <a:rPr lang="en-US" sz="1000" baseline="0" dirty="0" err="1"/>
              <a:t>thiệu</a:t>
            </a:r>
            <a:r>
              <a:rPr lang="en-US" sz="1000" baseline="0" dirty="0"/>
              <a:t> </a:t>
            </a:r>
            <a:r>
              <a:rPr lang="en-US" sz="1000" baseline="0" dirty="0" err="1"/>
              <a:t>về</a:t>
            </a:r>
            <a:r>
              <a:rPr lang="en-US" sz="1000" baseline="0" dirty="0"/>
              <a:t> </a:t>
            </a:r>
            <a:r>
              <a:rPr lang="en-US" sz="1000" baseline="0" dirty="0" err="1"/>
              <a:t>quy</a:t>
            </a:r>
            <a:r>
              <a:rPr lang="en-US" sz="1000" baseline="0" dirty="0"/>
              <a:t> </a:t>
            </a:r>
            <a:r>
              <a:rPr lang="en-US" sz="1000" baseline="0" dirty="0" err="1"/>
              <a:t>trình</a:t>
            </a:r>
            <a:r>
              <a:rPr lang="en-US" sz="1000" baseline="0" dirty="0"/>
              <a:t> </a:t>
            </a:r>
            <a:r>
              <a:rPr lang="en-US" sz="1000" baseline="0" dirty="0" err="1"/>
              <a:t>thay</a:t>
            </a:r>
            <a:r>
              <a:rPr lang="en-US" sz="1000" baseline="0" dirty="0"/>
              <a:t> insert </a:t>
            </a:r>
            <a:r>
              <a:rPr lang="en-US" sz="1000" baseline="0" dirty="0" err="1"/>
              <a:t>tại</a:t>
            </a:r>
            <a:r>
              <a:rPr lang="en-US" sz="1000" baseline="0" dirty="0"/>
              <a:t> </a:t>
            </a:r>
            <a:r>
              <a:rPr lang="en-US" sz="1000" baseline="0" dirty="0" err="1"/>
              <a:t>phòng</a:t>
            </a:r>
            <a:r>
              <a:rPr lang="en-US" sz="1000" baseline="0" dirty="0"/>
              <a:t> </a:t>
            </a:r>
            <a:r>
              <a:rPr lang="en-US" sz="1000" baseline="0" dirty="0" err="1"/>
              <a:t>khuôn</a:t>
            </a:r>
            <a:r>
              <a:rPr lang="en-US" sz="1000" baseline="0" dirty="0"/>
              <a:t>.</a:t>
            </a:r>
          </a:p>
          <a:p>
            <a:r>
              <a:rPr lang="en-US" sz="1000" baseline="0" dirty="0"/>
              <a:t>+ </a:t>
            </a:r>
            <a:r>
              <a:rPr lang="en-US" sz="1000" baseline="0" dirty="0" err="1"/>
              <a:t>Dựa</a:t>
            </a:r>
            <a:r>
              <a:rPr lang="en-US" sz="1000" baseline="0" dirty="0"/>
              <a:t> </a:t>
            </a:r>
            <a:r>
              <a:rPr lang="en-US" sz="1000" baseline="0" dirty="0" err="1"/>
              <a:t>trên</a:t>
            </a:r>
            <a:r>
              <a:rPr lang="en-US" sz="1000" baseline="0" dirty="0"/>
              <a:t> </a:t>
            </a:r>
            <a:r>
              <a:rPr lang="en-US" sz="1000" baseline="0" dirty="0" err="1"/>
              <a:t>kế</a:t>
            </a:r>
            <a:r>
              <a:rPr lang="en-US" sz="1000" baseline="0" dirty="0"/>
              <a:t> </a:t>
            </a:r>
            <a:r>
              <a:rPr lang="en-US" sz="1000" baseline="0" dirty="0" err="1"/>
              <a:t>hoạch</a:t>
            </a:r>
            <a:r>
              <a:rPr lang="en-US" sz="1000" baseline="0" dirty="0"/>
              <a:t> </a:t>
            </a:r>
            <a:r>
              <a:rPr lang="en-US" sz="1000" baseline="0" dirty="0" err="1"/>
              <a:t>sản</a:t>
            </a:r>
            <a:r>
              <a:rPr lang="en-US" sz="1000" baseline="0" dirty="0"/>
              <a:t> </a:t>
            </a:r>
            <a:r>
              <a:rPr lang="en-US" sz="1000" baseline="0" dirty="0" err="1"/>
              <a:t>xuất</a:t>
            </a:r>
            <a:r>
              <a:rPr lang="en-US" sz="1000" baseline="0" dirty="0"/>
              <a:t> </a:t>
            </a:r>
            <a:r>
              <a:rPr lang="en-US" sz="1000" baseline="0" dirty="0" err="1"/>
              <a:t>yêu</a:t>
            </a:r>
            <a:r>
              <a:rPr lang="en-US" sz="1000" baseline="0" dirty="0"/>
              <a:t> </a:t>
            </a:r>
            <a:r>
              <a:rPr lang="en-US" sz="1000" baseline="0" dirty="0" err="1"/>
              <a:t>cầu</a:t>
            </a:r>
            <a:r>
              <a:rPr lang="en-US" sz="1000" baseline="0" dirty="0"/>
              <a:t> </a:t>
            </a:r>
            <a:r>
              <a:rPr lang="en-US" sz="1000" baseline="0" dirty="0" err="1"/>
              <a:t>thay</a:t>
            </a:r>
            <a:r>
              <a:rPr lang="en-US" sz="1000" baseline="0" dirty="0"/>
              <a:t> insert.</a:t>
            </a:r>
          </a:p>
          <a:p>
            <a:r>
              <a:rPr lang="en-US" sz="1000" baseline="0" dirty="0"/>
              <a:t>+ </a:t>
            </a:r>
            <a:r>
              <a:rPr lang="en-US" sz="1000" baseline="0" dirty="0" err="1"/>
              <a:t>Kĩ</a:t>
            </a:r>
            <a:r>
              <a:rPr lang="en-US" sz="1000" baseline="0" dirty="0"/>
              <a:t> </a:t>
            </a:r>
            <a:r>
              <a:rPr lang="en-US" sz="1000" baseline="0" dirty="0" err="1"/>
              <a:t>thuật</a:t>
            </a:r>
            <a:r>
              <a:rPr lang="en-US" sz="1000" baseline="0" dirty="0"/>
              <a:t> </a:t>
            </a:r>
            <a:r>
              <a:rPr lang="en-US" sz="1000" baseline="0" dirty="0" err="1"/>
              <a:t>viên</a:t>
            </a:r>
            <a:r>
              <a:rPr lang="en-US" sz="1000" baseline="0" dirty="0"/>
              <a:t> </a:t>
            </a:r>
            <a:r>
              <a:rPr lang="en-US" sz="1000" baseline="0" dirty="0" err="1"/>
              <a:t>phòng</a:t>
            </a:r>
            <a:r>
              <a:rPr lang="en-US" sz="1000" baseline="0" dirty="0"/>
              <a:t> </a:t>
            </a:r>
            <a:r>
              <a:rPr lang="en-US" sz="1000" baseline="0" dirty="0" err="1"/>
              <a:t>khuôn</a:t>
            </a:r>
            <a:r>
              <a:rPr lang="en-US" sz="1000" baseline="0" dirty="0"/>
              <a:t> </a:t>
            </a:r>
            <a:r>
              <a:rPr lang="en-US" sz="1000" baseline="0" dirty="0" err="1"/>
              <a:t>thay</a:t>
            </a:r>
            <a:r>
              <a:rPr lang="en-US" sz="1000" baseline="0" dirty="0"/>
              <a:t> insert.</a:t>
            </a:r>
          </a:p>
          <a:p>
            <a:r>
              <a:rPr lang="en-US" sz="1000" baseline="0" dirty="0"/>
              <a:t>+ </a:t>
            </a:r>
            <a:r>
              <a:rPr lang="en-US" sz="1000" baseline="0" dirty="0" err="1"/>
              <a:t>Trưởng</a:t>
            </a:r>
            <a:r>
              <a:rPr lang="en-US" sz="1000" baseline="0" dirty="0"/>
              <a:t> ca </a:t>
            </a:r>
            <a:r>
              <a:rPr lang="en-US" sz="1000" baseline="0" dirty="0" err="1"/>
              <a:t>xác</a:t>
            </a:r>
            <a:r>
              <a:rPr lang="en-US" sz="1000" baseline="0" dirty="0"/>
              <a:t> </a:t>
            </a:r>
            <a:r>
              <a:rPr lang="en-US" sz="1000" baseline="0" dirty="0" err="1"/>
              <a:t>nhận</a:t>
            </a:r>
            <a:r>
              <a:rPr lang="en-US" sz="1000" baseline="0" dirty="0"/>
              <a:t> </a:t>
            </a:r>
            <a:r>
              <a:rPr lang="en-US" sz="1000" baseline="0" dirty="0" err="1"/>
              <a:t>lại</a:t>
            </a:r>
            <a:endParaRPr lang="en-US" sz="1000" baseline="0" dirty="0"/>
          </a:p>
          <a:p>
            <a:r>
              <a:rPr lang="en-US" sz="1000" baseline="0" dirty="0"/>
              <a:t>+ </a:t>
            </a:r>
            <a:r>
              <a:rPr lang="en-US" sz="1000" baseline="0" dirty="0" err="1"/>
              <a:t>Giao</a:t>
            </a:r>
            <a:r>
              <a:rPr lang="en-US" sz="1000" baseline="0" dirty="0"/>
              <a:t> </a:t>
            </a:r>
            <a:r>
              <a:rPr lang="en-US" sz="1000" baseline="0" dirty="0" err="1"/>
              <a:t>cho</a:t>
            </a:r>
            <a:r>
              <a:rPr lang="en-US" sz="1000" baseline="0" dirty="0"/>
              <a:t> </a:t>
            </a:r>
            <a:r>
              <a:rPr lang="en-US" sz="1000" baseline="0" dirty="0" err="1"/>
              <a:t>kĩ</a:t>
            </a:r>
            <a:r>
              <a:rPr lang="en-US" sz="1000" baseline="0" dirty="0"/>
              <a:t> </a:t>
            </a:r>
            <a:r>
              <a:rPr lang="en-US" sz="1000" baseline="0" dirty="0" err="1"/>
              <a:t>thuật</a:t>
            </a:r>
            <a:r>
              <a:rPr lang="en-US" sz="1000" baseline="0" dirty="0"/>
              <a:t> </a:t>
            </a:r>
            <a:r>
              <a:rPr lang="en-US" sz="1000" baseline="0" dirty="0" err="1"/>
              <a:t>viên</a:t>
            </a:r>
            <a:r>
              <a:rPr lang="en-US" sz="1000" baseline="0" dirty="0"/>
              <a:t> </a:t>
            </a:r>
            <a:r>
              <a:rPr lang="en-US" sz="1000" baseline="0" dirty="0" err="1"/>
              <a:t>bên</a:t>
            </a:r>
            <a:r>
              <a:rPr lang="en-US" sz="1000" baseline="0" dirty="0"/>
              <a:t> </a:t>
            </a:r>
            <a:r>
              <a:rPr lang="en-US" sz="1000" baseline="0" dirty="0" err="1"/>
              <a:t>ngoài</a:t>
            </a:r>
            <a:r>
              <a:rPr lang="en-US" sz="1000" baseline="0" dirty="0"/>
              <a:t>.</a:t>
            </a:r>
          </a:p>
          <a:p>
            <a:r>
              <a:rPr lang="en-US" sz="1000" baseline="0" dirty="0"/>
              <a:t>+ </a:t>
            </a:r>
            <a:r>
              <a:rPr lang="en-US" sz="1000" baseline="0" dirty="0" err="1"/>
              <a:t>Sản</a:t>
            </a:r>
            <a:r>
              <a:rPr lang="en-US" sz="1000" baseline="0" dirty="0"/>
              <a:t> </a:t>
            </a:r>
            <a:r>
              <a:rPr lang="en-US" sz="1000" baseline="0" dirty="0" err="1"/>
              <a:t>xuất</a:t>
            </a:r>
            <a:r>
              <a:rPr lang="en-US" sz="1000" baseline="0" dirty="0"/>
              <a:t> (</a:t>
            </a:r>
            <a:r>
              <a:rPr lang="en-US" sz="1000" baseline="0" dirty="0" err="1"/>
              <a:t>Tại</a:t>
            </a:r>
            <a:r>
              <a:rPr lang="en-US" sz="1000" baseline="0" dirty="0"/>
              <a:t> </a:t>
            </a:r>
            <a:r>
              <a:rPr lang="en-US" sz="1000" baseline="0" dirty="0" err="1"/>
              <a:t>đây</a:t>
            </a:r>
            <a:r>
              <a:rPr lang="en-US" sz="1000" baseline="0" dirty="0"/>
              <a:t> </a:t>
            </a:r>
            <a:r>
              <a:rPr lang="en-US" sz="1000" baseline="0" dirty="0" err="1"/>
              <a:t>người</a:t>
            </a:r>
            <a:r>
              <a:rPr lang="en-US" sz="1000" baseline="0" dirty="0"/>
              <a:t> </a:t>
            </a:r>
            <a:r>
              <a:rPr lang="en-US" sz="1000" baseline="0" dirty="0" err="1"/>
              <a:t>kiểm</a:t>
            </a:r>
            <a:r>
              <a:rPr lang="en-US" sz="1000" baseline="0" dirty="0"/>
              <a:t> </a:t>
            </a:r>
            <a:r>
              <a:rPr lang="en-US" sz="1000" baseline="0" dirty="0" err="1"/>
              <a:t>hàng</a:t>
            </a:r>
            <a:r>
              <a:rPr lang="en-US" sz="1000" baseline="0" dirty="0"/>
              <a:t> </a:t>
            </a:r>
            <a:r>
              <a:rPr lang="en-US" sz="1000" baseline="0" dirty="0" err="1"/>
              <a:t>phát</a:t>
            </a:r>
            <a:r>
              <a:rPr lang="en-US" sz="1000" baseline="0" dirty="0"/>
              <a:t> </a:t>
            </a:r>
            <a:r>
              <a:rPr lang="en-US" sz="1000" baseline="0" dirty="0" err="1"/>
              <a:t>hiện</a:t>
            </a:r>
            <a:r>
              <a:rPr lang="en-US" sz="1000" baseline="0" dirty="0"/>
              <a:t> </a:t>
            </a:r>
            <a:r>
              <a:rPr lang="en-US" sz="1000" baseline="0" dirty="0" err="1"/>
              <a:t>ra</a:t>
            </a:r>
            <a:r>
              <a:rPr lang="en-US" sz="1000" baseline="0" dirty="0"/>
              <a:t>).</a:t>
            </a:r>
          </a:p>
          <a:p>
            <a:r>
              <a:rPr lang="en-US" sz="1000" dirty="0" err="1"/>
              <a:t>Thùy</a:t>
            </a:r>
            <a:r>
              <a:rPr lang="en-US" sz="1000" baseline="0" dirty="0"/>
              <a:t> : </a:t>
            </a:r>
            <a:r>
              <a:rPr lang="en-US" sz="1000" baseline="0" dirty="0" err="1"/>
              <a:t>Vậy</a:t>
            </a:r>
            <a:r>
              <a:rPr lang="en-US" sz="1000" baseline="0" dirty="0"/>
              <a:t> </a:t>
            </a:r>
            <a:r>
              <a:rPr lang="en-US" sz="1000" baseline="0" dirty="0" err="1"/>
              <a:t>tại</a:t>
            </a:r>
            <a:r>
              <a:rPr lang="en-US" sz="1000" baseline="0" dirty="0"/>
              <a:t> </a:t>
            </a:r>
            <a:r>
              <a:rPr lang="en-US" sz="1000" baseline="0" dirty="0" err="1"/>
              <a:t>sao</a:t>
            </a:r>
            <a:r>
              <a:rPr lang="en-US" sz="1000" baseline="0" dirty="0"/>
              <a:t> </a:t>
            </a:r>
            <a:r>
              <a:rPr lang="en-US" sz="1000" baseline="0" dirty="0" err="1"/>
              <a:t>lại</a:t>
            </a:r>
            <a:r>
              <a:rPr lang="en-US" sz="1000" baseline="0" dirty="0"/>
              <a:t> </a:t>
            </a:r>
            <a:r>
              <a:rPr lang="en-US" sz="1000" baseline="0" dirty="0" err="1"/>
              <a:t>có</a:t>
            </a:r>
            <a:r>
              <a:rPr lang="en-US" sz="1000" baseline="0" dirty="0"/>
              <a:t> </a:t>
            </a:r>
            <a:r>
              <a:rPr lang="en-US" sz="1000" baseline="0" dirty="0" err="1"/>
              <a:t>việc</a:t>
            </a:r>
            <a:r>
              <a:rPr lang="en-US" sz="1000" baseline="0" dirty="0"/>
              <a:t> </a:t>
            </a:r>
            <a:r>
              <a:rPr lang="en-US" sz="1000" baseline="0" dirty="0" err="1"/>
              <a:t>thay</a:t>
            </a:r>
            <a:r>
              <a:rPr lang="en-US" sz="1000" baseline="0" dirty="0"/>
              <a:t> </a:t>
            </a:r>
            <a:r>
              <a:rPr lang="en-US" sz="1000" baseline="0" dirty="0" err="1"/>
              <a:t>nhầm</a:t>
            </a:r>
            <a:r>
              <a:rPr lang="en-US" sz="1000" baseline="0" dirty="0"/>
              <a:t> insert, </a:t>
            </a:r>
            <a:r>
              <a:rPr lang="en-US" sz="1000" baseline="0" dirty="0" err="1"/>
              <a:t>chúng</a:t>
            </a:r>
            <a:r>
              <a:rPr lang="en-US" sz="1000" baseline="0" dirty="0"/>
              <a:t> ta </a:t>
            </a:r>
            <a:r>
              <a:rPr lang="en-US" sz="1000" baseline="0" dirty="0" err="1"/>
              <a:t>cùng</a:t>
            </a:r>
            <a:r>
              <a:rPr lang="en-US" sz="1000" baseline="0" dirty="0"/>
              <a:t> </a:t>
            </a:r>
            <a:r>
              <a:rPr lang="en-US" sz="1000" baseline="0" dirty="0" err="1"/>
              <a:t>phân</a:t>
            </a:r>
            <a:r>
              <a:rPr lang="en-US" sz="1000" baseline="0" dirty="0"/>
              <a:t> </a:t>
            </a:r>
            <a:r>
              <a:rPr lang="en-US" sz="1000" baseline="0" dirty="0" err="1"/>
              <a:t>tích</a:t>
            </a:r>
            <a:r>
              <a:rPr lang="en-US" sz="1000" baseline="0" dirty="0"/>
              <a:t>?</a:t>
            </a:r>
          </a:p>
          <a:p>
            <a:r>
              <a:rPr lang="en-US" sz="1000" baseline="0" dirty="0"/>
              <a:t>B1 : </a:t>
            </a:r>
            <a:r>
              <a:rPr lang="en-US" sz="1000" baseline="0" dirty="0" err="1"/>
              <a:t>Lấy</a:t>
            </a:r>
            <a:r>
              <a:rPr lang="en-US" sz="1000" baseline="0" dirty="0"/>
              <a:t> insert </a:t>
            </a:r>
            <a:r>
              <a:rPr lang="en-US" sz="1000" baseline="0" dirty="0" err="1"/>
              <a:t>trong</a:t>
            </a:r>
            <a:r>
              <a:rPr lang="en-US" sz="1000" baseline="0" dirty="0"/>
              <a:t> </a:t>
            </a:r>
            <a:r>
              <a:rPr lang="en-US" sz="1000" baseline="0" dirty="0" err="1"/>
              <a:t>hộp</a:t>
            </a:r>
            <a:endParaRPr lang="en-US" sz="1000" baseline="0" dirty="0"/>
          </a:p>
          <a:p>
            <a:r>
              <a:rPr lang="en-US" sz="1000" baseline="0" dirty="0"/>
              <a:t>B2 : </a:t>
            </a:r>
            <a:r>
              <a:rPr lang="en-US" sz="1000" baseline="0" dirty="0" err="1"/>
              <a:t>Thay</a:t>
            </a:r>
            <a:r>
              <a:rPr lang="en-US" sz="1000" baseline="0" dirty="0"/>
              <a:t> insert</a:t>
            </a:r>
          </a:p>
          <a:p>
            <a:r>
              <a:rPr lang="en-US" sz="1000" baseline="0" dirty="0"/>
              <a:t>B3: </a:t>
            </a:r>
            <a:r>
              <a:rPr lang="en-US" sz="1000" baseline="0" dirty="0" err="1"/>
              <a:t>Ghi</a:t>
            </a:r>
            <a:r>
              <a:rPr lang="en-US" sz="1000" baseline="0" dirty="0"/>
              <a:t> </a:t>
            </a:r>
            <a:r>
              <a:rPr lang="en-US" sz="1000" baseline="0" dirty="0" err="1"/>
              <a:t>vào</a:t>
            </a:r>
            <a:r>
              <a:rPr lang="en-US" sz="1000" baseline="0" dirty="0"/>
              <a:t> check sheet</a:t>
            </a:r>
          </a:p>
          <a:p>
            <a:r>
              <a:rPr lang="en-US" sz="1000" baseline="0" dirty="0"/>
              <a:t>B4 : Shift Leader confirm.</a:t>
            </a:r>
          </a:p>
          <a:p>
            <a:r>
              <a:rPr lang="en-US" sz="1000" baseline="0" dirty="0" err="1"/>
              <a:t>Thúy</a:t>
            </a:r>
            <a:r>
              <a:rPr lang="en-US" sz="1000" baseline="0" dirty="0"/>
              <a:t>: </a:t>
            </a:r>
            <a:r>
              <a:rPr lang="en-US" sz="1000" baseline="0" dirty="0" err="1"/>
              <a:t>Vậy</a:t>
            </a:r>
            <a:r>
              <a:rPr lang="en-US" sz="1000" baseline="0" dirty="0"/>
              <a:t> </a:t>
            </a:r>
            <a:r>
              <a:rPr lang="en-US" sz="1000" baseline="0" dirty="0" err="1"/>
              <a:t>nguyên</a:t>
            </a:r>
            <a:r>
              <a:rPr lang="en-US" sz="1000" baseline="0" dirty="0"/>
              <a:t> </a:t>
            </a:r>
            <a:r>
              <a:rPr lang="en-US" sz="1000" baseline="0" dirty="0" err="1"/>
              <a:t>nhân</a:t>
            </a:r>
            <a:r>
              <a:rPr lang="en-US" sz="1000" baseline="0" dirty="0"/>
              <a:t> </a:t>
            </a:r>
            <a:r>
              <a:rPr lang="en-US" sz="1000" baseline="0" dirty="0" err="1"/>
              <a:t>chính</a:t>
            </a:r>
            <a:r>
              <a:rPr lang="en-US" sz="1000" baseline="0" dirty="0"/>
              <a:t> </a:t>
            </a:r>
            <a:r>
              <a:rPr lang="en-US" sz="1000" baseline="0" dirty="0" err="1"/>
              <a:t>là</a:t>
            </a:r>
            <a:r>
              <a:rPr lang="en-US" sz="1000" baseline="0" dirty="0"/>
              <a:t> </a:t>
            </a:r>
            <a:r>
              <a:rPr lang="en-US" sz="1000" baseline="0" dirty="0" err="1"/>
              <a:t>đâu</a:t>
            </a:r>
            <a:r>
              <a:rPr lang="en-US" sz="1000" baseline="0" dirty="0"/>
              <a:t>?</a:t>
            </a:r>
          </a:p>
          <a:p>
            <a:r>
              <a:rPr lang="en-US" sz="1000" baseline="0" dirty="0" err="1"/>
              <a:t>Có</a:t>
            </a:r>
            <a:r>
              <a:rPr lang="en-US" sz="1000" baseline="0" dirty="0"/>
              <a:t> </a:t>
            </a:r>
            <a:r>
              <a:rPr lang="en-US" sz="1000" baseline="0" dirty="0" err="1"/>
              <a:t>thể</a:t>
            </a:r>
            <a:r>
              <a:rPr lang="en-US" sz="1000" baseline="0" dirty="0"/>
              <a:t> do 5S </a:t>
            </a:r>
            <a:r>
              <a:rPr lang="en-US" sz="1000" baseline="0" dirty="0" err="1"/>
              <a:t>chưa</a:t>
            </a:r>
            <a:r>
              <a:rPr lang="en-US" sz="1000" baseline="0" dirty="0"/>
              <a:t> </a:t>
            </a:r>
            <a:r>
              <a:rPr lang="en-US" sz="1000" baseline="0" dirty="0" err="1"/>
              <a:t>tốt</a:t>
            </a:r>
            <a:r>
              <a:rPr lang="en-US" sz="1000" baseline="0" dirty="0"/>
              <a:t>. Hay </a:t>
            </a:r>
            <a:r>
              <a:rPr lang="en-US" sz="1000" baseline="0" dirty="0" err="1"/>
              <a:t>Không</a:t>
            </a:r>
            <a:r>
              <a:rPr lang="en-US" sz="1000" baseline="0" dirty="0"/>
              <a:t> </a:t>
            </a:r>
            <a:r>
              <a:rPr lang="en-US" sz="1000" baseline="0" dirty="0" err="1"/>
              <a:t>có</a:t>
            </a:r>
            <a:r>
              <a:rPr lang="en-US" sz="1000" baseline="0" dirty="0"/>
              <a:t> </a:t>
            </a:r>
            <a:r>
              <a:rPr lang="en-US" sz="1000" baseline="0" dirty="0" err="1"/>
              <a:t>bảng</a:t>
            </a:r>
            <a:r>
              <a:rPr lang="en-US" sz="1000" baseline="0" dirty="0"/>
              <a:t> </a:t>
            </a:r>
            <a:r>
              <a:rPr lang="en-US" sz="1000" baseline="0" dirty="0" err="1"/>
              <a:t>checksheet</a:t>
            </a:r>
            <a:r>
              <a:rPr lang="en-US" sz="1000" baseline="0" dirty="0"/>
              <a:t>  </a:t>
            </a:r>
            <a:r>
              <a:rPr lang="en-US" sz="1000" baseline="0" dirty="0" err="1"/>
              <a:t>lại</a:t>
            </a:r>
            <a:r>
              <a:rPr lang="en-US" sz="1000" baseline="0" dirty="0"/>
              <a:t> </a:t>
            </a:r>
            <a:r>
              <a:rPr lang="en-US" sz="1000" baseline="0" dirty="0" err="1"/>
              <a:t>sau</a:t>
            </a:r>
            <a:r>
              <a:rPr lang="en-US" sz="1000" baseline="0" dirty="0"/>
              <a:t> </a:t>
            </a:r>
            <a:r>
              <a:rPr lang="en-US" sz="1000" baseline="0" dirty="0" err="1"/>
              <a:t>khi</a:t>
            </a:r>
            <a:r>
              <a:rPr lang="en-US" sz="1000" baseline="0" dirty="0"/>
              <a:t> </a:t>
            </a:r>
            <a:r>
              <a:rPr lang="en-US" sz="1000" baseline="0" dirty="0" err="1"/>
              <a:t>thay</a:t>
            </a:r>
            <a:r>
              <a:rPr lang="en-US" sz="1000" baseline="0" dirty="0"/>
              <a:t> insert</a:t>
            </a:r>
          </a:p>
          <a:p>
            <a:r>
              <a:rPr lang="en-US" sz="1000" baseline="0" dirty="0" err="1"/>
              <a:t>Thùy</a:t>
            </a:r>
            <a:r>
              <a:rPr lang="en-US" sz="1000" baseline="0" dirty="0"/>
              <a:t>: </a:t>
            </a:r>
            <a:r>
              <a:rPr lang="en-US" sz="1000" baseline="0" dirty="0" err="1"/>
              <a:t>Chúng</a:t>
            </a:r>
            <a:r>
              <a:rPr lang="en-US" sz="1000" baseline="0" dirty="0"/>
              <a:t> ta </a:t>
            </a:r>
            <a:r>
              <a:rPr lang="en-US" sz="1000" baseline="0" dirty="0" err="1"/>
              <a:t>có</a:t>
            </a:r>
            <a:r>
              <a:rPr lang="en-US" sz="1000" baseline="0" dirty="0"/>
              <a:t> </a:t>
            </a:r>
            <a:r>
              <a:rPr lang="en-US" sz="1000" baseline="0" dirty="0" err="1"/>
              <a:t>thể</a:t>
            </a:r>
            <a:r>
              <a:rPr lang="en-US" sz="1000" baseline="0" dirty="0"/>
              <a:t> </a:t>
            </a:r>
            <a:r>
              <a:rPr lang="en-US" sz="1000" baseline="0" dirty="0" err="1"/>
              <a:t>cải</a:t>
            </a:r>
            <a:r>
              <a:rPr lang="en-US" sz="1000" baseline="0" dirty="0"/>
              <a:t> </a:t>
            </a:r>
            <a:r>
              <a:rPr lang="en-US" sz="1000" baseline="0" dirty="0" err="1"/>
              <a:t>tiến</a:t>
            </a:r>
            <a:endParaRPr lang="en-US" sz="1000" baseline="0" dirty="0"/>
          </a:p>
        </p:txBody>
      </p:sp>
      <p:sp>
        <p:nvSpPr>
          <p:cNvPr id="4" name="Slide Number Placeholder 3"/>
          <p:cNvSpPr>
            <a:spLocks noGrp="1"/>
          </p:cNvSpPr>
          <p:nvPr>
            <p:ph type="sldNum" sz="quarter" idx="10"/>
          </p:nvPr>
        </p:nvSpPr>
        <p:spPr/>
        <p:txBody>
          <a:bodyPr/>
          <a:lstStyle/>
          <a:p>
            <a:fld id="{14D70252-C0A8-4B52-B470-AE55BE41DC9A}" type="slidenum">
              <a:rPr lang="en-GB" smtClean="0"/>
              <a:t>13</a:t>
            </a:fld>
            <a:endParaRPr lang="en-GB"/>
          </a:p>
        </p:txBody>
      </p:sp>
    </p:spTree>
    <p:extLst>
      <p:ext uri="{BB962C8B-B14F-4D97-AF65-F5344CB8AC3E}">
        <p14:creationId xmlns:p14="http://schemas.microsoft.com/office/powerpoint/2010/main" val="3809911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err="1"/>
              <a:t>Thúy</a:t>
            </a:r>
            <a:r>
              <a:rPr lang="en-US" sz="1000" baseline="0" dirty="0"/>
              <a:t> : </a:t>
            </a:r>
            <a:r>
              <a:rPr lang="en-US" sz="1000" baseline="0" dirty="0" err="1"/>
              <a:t>Sau</a:t>
            </a:r>
            <a:r>
              <a:rPr lang="en-US" sz="1000" baseline="0" dirty="0"/>
              <a:t> </a:t>
            </a:r>
            <a:r>
              <a:rPr lang="en-US" sz="1000" baseline="0" dirty="0" err="1"/>
              <a:t>đây</a:t>
            </a:r>
            <a:r>
              <a:rPr lang="en-US" sz="1000" baseline="0" dirty="0"/>
              <a:t> </a:t>
            </a:r>
            <a:r>
              <a:rPr lang="en-US" sz="1000" baseline="0" dirty="0" err="1"/>
              <a:t>tôi</a:t>
            </a:r>
            <a:r>
              <a:rPr lang="en-US" sz="1000" baseline="0" dirty="0"/>
              <a:t> </a:t>
            </a:r>
            <a:r>
              <a:rPr lang="en-US" sz="1000" baseline="0" dirty="0" err="1"/>
              <a:t>xin</a:t>
            </a:r>
            <a:r>
              <a:rPr lang="en-US" sz="1000" baseline="0" dirty="0"/>
              <a:t> </a:t>
            </a:r>
            <a:r>
              <a:rPr lang="en-US" sz="1000" baseline="0" dirty="0" err="1"/>
              <a:t>giới</a:t>
            </a:r>
            <a:r>
              <a:rPr lang="en-US" sz="1000" baseline="0" dirty="0"/>
              <a:t> </a:t>
            </a:r>
            <a:r>
              <a:rPr lang="en-US" sz="1000" baseline="0" dirty="0" err="1"/>
              <a:t>thiệu</a:t>
            </a:r>
            <a:r>
              <a:rPr lang="en-US" sz="1000" baseline="0" dirty="0"/>
              <a:t> </a:t>
            </a:r>
            <a:r>
              <a:rPr lang="en-US" sz="1000" baseline="0" dirty="0" err="1"/>
              <a:t>về</a:t>
            </a:r>
            <a:r>
              <a:rPr lang="en-US" sz="1000" baseline="0" dirty="0"/>
              <a:t> </a:t>
            </a:r>
            <a:r>
              <a:rPr lang="en-US" sz="1000" baseline="0" dirty="0" err="1"/>
              <a:t>quy</a:t>
            </a:r>
            <a:r>
              <a:rPr lang="en-US" sz="1000" baseline="0" dirty="0"/>
              <a:t> </a:t>
            </a:r>
            <a:r>
              <a:rPr lang="en-US" sz="1000" baseline="0" dirty="0" err="1"/>
              <a:t>trình</a:t>
            </a:r>
            <a:r>
              <a:rPr lang="en-US" sz="1000" baseline="0" dirty="0"/>
              <a:t> </a:t>
            </a:r>
            <a:r>
              <a:rPr lang="en-US" sz="1000" baseline="0" dirty="0" err="1"/>
              <a:t>thay</a:t>
            </a:r>
            <a:r>
              <a:rPr lang="en-US" sz="1000" baseline="0" dirty="0"/>
              <a:t> insert </a:t>
            </a:r>
            <a:r>
              <a:rPr lang="en-US" sz="1000" baseline="0" dirty="0" err="1"/>
              <a:t>tại</a:t>
            </a:r>
            <a:r>
              <a:rPr lang="en-US" sz="1000" baseline="0" dirty="0"/>
              <a:t> </a:t>
            </a:r>
            <a:r>
              <a:rPr lang="en-US" sz="1000" baseline="0" dirty="0" err="1"/>
              <a:t>phòng</a:t>
            </a:r>
            <a:r>
              <a:rPr lang="en-US" sz="1000" baseline="0" dirty="0"/>
              <a:t> </a:t>
            </a:r>
            <a:r>
              <a:rPr lang="en-US" sz="1000" baseline="0" dirty="0" err="1"/>
              <a:t>khuôn</a:t>
            </a:r>
            <a:r>
              <a:rPr lang="en-US" sz="1000" baseline="0" dirty="0"/>
              <a:t>.</a:t>
            </a:r>
          </a:p>
          <a:p>
            <a:r>
              <a:rPr lang="en-US" sz="1000" baseline="0" dirty="0"/>
              <a:t>+ </a:t>
            </a:r>
            <a:r>
              <a:rPr lang="en-US" sz="1000" baseline="0" dirty="0" err="1"/>
              <a:t>Dựa</a:t>
            </a:r>
            <a:r>
              <a:rPr lang="en-US" sz="1000" baseline="0" dirty="0"/>
              <a:t> </a:t>
            </a:r>
            <a:r>
              <a:rPr lang="en-US" sz="1000" baseline="0" dirty="0" err="1"/>
              <a:t>trên</a:t>
            </a:r>
            <a:r>
              <a:rPr lang="en-US" sz="1000" baseline="0" dirty="0"/>
              <a:t> </a:t>
            </a:r>
            <a:r>
              <a:rPr lang="en-US" sz="1000" baseline="0" dirty="0" err="1"/>
              <a:t>kế</a:t>
            </a:r>
            <a:r>
              <a:rPr lang="en-US" sz="1000" baseline="0" dirty="0"/>
              <a:t> </a:t>
            </a:r>
            <a:r>
              <a:rPr lang="en-US" sz="1000" baseline="0" dirty="0" err="1"/>
              <a:t>hoạch</a:t>
            </a:r>
            <a:r>
              <a:rPr lang="en-US" sz="1000" baseline="0" dirty="0"/>
              <a:t> </a:t>
            </a:r>
            <a:r>
              <a:rPr lang="en-US" sz="1000" baseline="0" dirty="0" err="1"/>
              <a:t>sản</a:t>
            </a:r>
            <a:r>
              <a:rPr lang="en-US" sz="1000" baseline="0" dirty="0"/>
              <a:t> </a:t>
            </a:r>
            <a:r>
              <a:rPr lang="en-US" sz="1000" baseline="0" dirty="0" err="1"/>
              <a:t>xuất</a:t>
            </a:r>
            <a:r>
              <a:rPr lang="en-US" sz="1000" baseline="0" dirty="0"/>
              <a:t> </a:t>
            </a:r>
            <a:r>
              <a:rPr lang="en-US" sz="1000" baseline="0" dirty="0" err="1"/>
              <a:t>yêu</a:t>
            </a:r>
            <a:r>
              <a:rPr lang="en-US" sz="1000" baseline="0" dirty="0"/>
              <a:t> </a:t>
            </a:r>
            <a:r>
              <a:rPr lang="en-US" sz="1000" baseline="0" dirty="0" err="1"/>
              <a:t>cầu</a:t>
            </a:r>
            <a:r>
              <a:rPr lang="en-US" sz="1000" baseline="0" dirty="0"/>
              <a:t> </a:t>
            </a:r>
            <a:r>
              <a:rPr lang="en-US" sz="1000" baseline="0" dirty="0" err="1"/>
              <a:t>thay</a:t>
            </a:r>
            <a:r>
              <a:rPr lang="en-US" sz="1000" baseline="0" dirty="0"/>
              <a:t> insert.</a:t>
            </a:r>
          </a:p>
          <a:p>
            <a:r>
              <a:rPr lang="en-US" sz="1000" baseline="0" dirty="0"/>
              <a:t>+ </a:t>
            </a:r>
            <a:r>
              <a:rPr lang="en-US" sz="1000" baseline="0" dirty="0" err="1"/>
              <a:t>Kĩ</a:t>
            </a:r>
            <a:r>
              <a:rPr lang="en-US" sz="1000" baseline="0" dirty="0"/>
              <a:t> </a:t>
            </a:r>
            <a:r>
              <a:rPr lang="en-US" sz="1000" baseline="0" dirty="0" err="1"/>
              <a:t>thuật</a:t>
            </a:r>
            <a:r>
              <a:rPr lang="en-US" sz="1000" baseline="0" dirty="0"/>
              <a:t> </a:t>
            </a:r>
            <a:r>
              <a:rPr lang="en-US" sz="1000" baseline="0" dirty="0" err="1"/>
              <a:t>viên</a:t>
            </a:r>
            <a:r>
              <a:rPr lang="en-US" sz="1000" baseline="0" dirty="0"/>
              <a:t> </a:t>
            </a:r>
            <a:r>
              <a:rPr lang="en-US" sz="1000" baseline="0" dirty="0" err="1"/>
              <a:t>phòng</a:t>
            </a:r>
            <a:r>
              <a:rPr lang="en-US" sz="1000" baseline="0" dirty="0"/>
              <a:t> </a:t>
            </a:r>
            <a:r>
              <a:rPr lang="en-US" sz="1000" baseline="0" dirty="0" err="1"/>
              <a:t>khuôn</a:t>
            </a:r>
            <a:r>
              <a:rPr lang="en-US" sz="1000" baseline="0" dirty="0"/>
              <a:t> </a:t>
            </a:r>
            <a:r>
              <a:rPr lang="en-US" sz="1000" baseline="0" dirty="0" err="1"/>
              <a:t>thay</a:t>
            </a:r>
            <a:r>
              <a:rPr lang="en-US" sz="1000" baseline="0" dirty="0"/>
              <a:t> insert.</a:t>
            </a:r>
          </a:p>
          <a:p>
            <a:r>
              <a:rPr lang="en-US" sz="1000" baseline="0" dirty="0"/>
              <a:t>+ </a:t>
            </a:r>
            <a:r>
              <a:rPr lang="en-US" sz="1000" baseline="0" dirty="0" err="1"/>
              <a:t>Trưởng</a:t>
            </a:r>
            <a:r>
              <a:rPr lang="en-US" sz="1000" baseline="0" dirty="0"/>
              <a:t> ca </a:t>
            </a:r>
            <a:r>
              <a:rPr lang="en-US" sz="1000" baseline="0" dirty="0" err="1"/>
              <a:t>xác</a:t>
            </a:r>
            <a:r>
              <a:rPr lang="en-US" sz="1000" baseline="0" dirty="0"/>
              <a:t> </a:t>
            </a:r>
            <a:r>
              <a:rPr lang="en-US" sz="1000" baseline="0" dirty="0" err="1"/>
              <a:t>nhận</a:t>
            </a:r>
            <a:r>
              <a:rPr lang="en-US" sz="1000" baseline="0" dirty="0"/>
              <a:t> </a:t>
            </a:r>
            <a:r>
              <a:rPr lang="en-US" sz="1000" baseline="0" dirty="0" err="1"/>
              <a:t>lại</a:t>
            </a:r>
            <a:endParaRPr lang="en-US" sz="1000" baseline="0" dirty="0"/>
          </a:p>
          <a:p>
            <a:r>
              <a:rPr lang="en-US" sz="1000" baseline="0" dirty="0"/>
              <a:t>+ </a:t>
            </a:r>
            <a:r>
              <a:rPr lang="en-US" sz="1000" baseline="0" dirty="0" err="1"/>
              <a:t>Giao</a:t>
            </a:r>
            <a:r>
              <a:rPr lang="en-US" sz="1000" baseline="0" dirty="0"/>
              <a:t> </a:t>
            </a:r>
            <a:r>
              <a:rPr lang="en-US" sz="1000" baseline="0" dirty="0" err="1"/>
              <a:t>cho</a:t>
            </a:r>
            <a:r>
              <a:rPr lang="en-US" sz="1000" baseline="0" dirty="0"/>
              <a:t> </a:t>
            </a:r>
            <a:r>
              <a:rPr lang="en-US" sz="1000" baseline="0" dirty="0" err="1"/>
              <a:t>kĩ</a:t>
            </a:r>
            <a:r>
              <a:rPr lang="en-US" sz="1000" baseline="0" dirty="0"/>
              <a:t> </a:t>
            </a:r>
            <a:r>
              <a:rPr lang="en-US" sz="1000" baseline="0" dirty="0" err="1"/>
              <a:t>thuật</a:t>
            </a:r>
            <a:r>
              <a:rPr lang="en-US" sz="1000" baseline="0" dirty="0"/>
              <a:t> </a:t>
            </a:r>
            <a:r>
              <a:rPr lang="en-US" sz="1000" baseline="0" dirty="0" err="1"/>
              <a:t>viên</a:t>
            </a:r>
            <a:r>
              <a:rPr lang="en-US" sz="1000" baseline="0" dirty="0"/>
              <a:t> </a:t>
            </a:r>
            <a:r>
              <a:rPr lang="en-US" sz="1000" baseline="0" dirty="0" err="1"/>
              <a:t>bên</a:t>
            </a:r>
            <a:r>
              <a:rPr lang="en-US" sz="1000" baseline="0" dirty="0"/>
              <a:t> </a:t>
            </a:r>
            <a:r>
              <a:rPr lang="en-US" sz="1000" baseline="0" dirty="0" err="1"/>
              <a:t>ngoài</a:t>
            </a:r>
            <a:r>
              <a:rPr lang="en-US" sz="1000" baseline="0" dirty="0"/>
              <a:t>.</a:t>
            </a:r>
          </a:p>
          <a:p>
            <a:r>
              <a:rPr lang="en-US" sz="1000" baseline="0" dirty="0"/>
              <a:t>+ </a:t>
            </a:r>
            <a:r>
              <a:rPr lang="en-US" sz="1000" baseline="0" dirty="0" err="1"/>
              <a:t>Sản</a:t>
            </a:r>
            <a:r>
              <a:rPr lang="en-US" sz="1000" baseline="0" dirty="0"/>
              <a:t> </a:t>
            </a:r>
            <a:r>
              <a:rPr lang="en-US" sz="1000" baseline="0" dirty="0" err="1"/>
              <a:t>xuất</a:t>
            </a:r>
            <a:r>
              <a:rPr lang="en-US" sz="1000" baseline="0" dirty="0"/>
              <a:t> (</a:t>
            </a:r>
            <a:r>
              <a:rPr lang="en-US" sz="1000" baseline="0" dirty="0" err="1"/>
              <a:t>Tại</a:t>
            </a:r>
            <a:r>
              <a:rPr lang="en-US" sz="1000" baseline="0" dirty="0"/>
              <a:t> </a:t>
            </a:r>
            <a:r>
              <a:rPr lang="en-US" sz="1000" baseline="0" dirty="0" err="1"/>
              <a:t>đây</a:t>
            </a:r>
            <a:r>
              <a:rPr lang="en-US" sz="1000" baseline="0" dirty="0"/>
              <a:t> </a:t>
            </a:r>
            <a:r>
              <a:rPr lang="en-US" sz="1000" baseline="0" dirty="0" err="1"/>
              <a:t>người</a:t>
            </a:r>
            <a:r>
              <a:rPr lang="en-US" sz="1000" baseline="0" dirty="0"/>
              <a:t> </a:t>
            </a:r>
            <a:r>
              <a:rPr lang="en-US" sz="1000" baseline="0" dirty="0" err="1"/>
              <a:t>kiểm</a:t>
            </a:r>
            <a:r>
              <a:rPr lang="en-US" sz="1000" baseline="0" dirty="0"/>
              <a:t> </a:t>
            </a:r>
            <a:r>
              <a:rPr lang="en-US" sz="1000" baseline="0" dirty="0" err="1"/>
              <a:t>hàng</a:t>
            </a:r>
            <a:r>
              <a:rPr lang="en-US" sz="1000" baseline="0" dirty="0"/>
              <a:t> </a:t>
            </a:r>
            <a:r>
              <a:rPr lang="en-US" sz="1000" baseline="0" dirty="0" err="1"/>
              <a:t>phát</a:t>
            </a:r>
            <a:r>
              <a:rPr lang="en-US" sz="1000" baseline="0" dirty="0"/>
              <a:t> </a:t>
            </a:r>
            <a:r>
              <a:rPr lang="en-US" sz="1000" baseline="0" dirty="0" err="1"/>
              <a:t>hiện</a:t>
            </a:r>
            <a:r>
              <a:rPr lang="en-US" sz="1000" baseline="0" dirty="0"/>
              <a:t> </a:t>
            </a:r>
            <a:r>
              <a:rPr lang="en-US" sz="1000" baseline="0" dirty="0" err="1"/>
              <a:t>ra</a:t>
            </a:r>
            <a:r>
              <a:rPr lang="en-US" sz="1000" baseline="0" dirty="0"/>
              <a:t>).</a:t>
            </a:r>
          </a:p>
          <a:p>
            <a:r>
              <a:rPr lang="en-US" sz="1000" dirty="0" err="1"/>
              <a:t>Thùy</a:t>
            </a:r>
            <a:r>
              <a:rPr lang="en-US" sz="1000" baseline="0" dirty="0"/>
              <a:t> : </a:t>
            </a:r>
            <a:r>
              <a:rPr lang="en-US" sz="1000" baseline="0" dirty="0" err="1"/>
              <a:t>Vậy</a:t>
            </a:r>
            <a:r>
              <a:rPr lang="en-US" sz="1000" baseline="0" dirty="0"/>
              <a:t> </a:t>
            </a:r>
            <a:r>
              <a:rPr lang="en-US" sz="1000" baseline="0" dirty="0" err="1"/>
              <a:t>tại</a:t>
            </a:r>
            <a:r>
              <a:rPr lang="en-US" sz="1000" baseline="0" dirty="0"/>
              <a:t> </a:t>
            </a:r>
            <a:r>
              <a:rPr lang="en-US" sz="1000" baseline="0" dirty="0" err="1"/>
              <a:t>sao</a:t>
            </a:r>
            <a:r>
              <a:rPr lang="en-US" sz="1000" baseline="0" dirty="0"/>
              <a:t> </a:t>
            </a:r>
            <a:r>
              <a:rPr lang="en-US" sz="1000" baseline="0" dirty="0" err="1"/>
              <a:t>lại</a:t>
            </a:r>
            <a:r>
              <a:rPr lang="en-US" sz="1000" baseline="0" dirty="0"/>
              <a:t> </a:t>
            </a:r>
            <a:r>
              <a:rPr lang="en-US" sz="1000" baseline="0" dirty="0" err="1"/>
              <a:t>có</a:t>
            </a:r>
            <a:r>
              <a:rPr lang="en-US" sz="1000" baseline="0" dirty="0"/>
              <a:t> </a:t>
            </a:r>
            <a:r>
              <a:rPr lang="en-US" sz="1000" baseline="0" dirty="0" err="1"/>
              <a:t>việc</a:t>
            </a:r>
            <a:r>
              <a:rPr lang="en-US" sz="1000" baseline="0" dirty="0"/>
              <a:t> </a:t>
            </a:r>
            <a:r>
              <a:rPr lang="en-US" sz="1000" baseline="0" dirty="0" err="1"/>
              <a:t>thay</a:t>
            </a:r>
            <a:r>
              <a:rPr lang="en-US" sz="1000" baseline="0" dirty="0"/>
              <a:t> </a:t>
            </a:r>
            <a:r>
              <a:rPr lang="en-US" sz="1000" baseline="0" dirty="0" err="1"/>
              <a:t>nhầm</a:t>
            </a:r>
            <a:r>
              <a:rPr lang="en-US" sz="1000" baseline="0" dirty="0"/>
              <a:t> insert, </a:t>
            </a:r>
            <a:r>
              <a:rPr lang="en-US" sz="1000" baseline="0" dirty="0" err="1"/>
              <a:t>chúng</a:t>
            </a:r>
            <a:r>
              <a:rPr lang="en-US" sz="1000" baseline="0" dirty="0"/>
              <a:t> ta </a:t>
            </a:r>
            <a:r>
              <a:rPr lang="en-US" sz="1000" baseline="0" dirty="0" err="1"/>
              <a:t>cùng</a:t>
            </a:r>
            <a:r>
              <a:rPr lang="en-US" sz="1000" baseline="0" dirty="0"/>
              <a:t> </a:t>
            </a:r>
            <a:r>
              <a:rPr lang="en-US" sz="1000" baseline="0" dirty="0" err="1"/>
              <a:t>phân</a:t>
            </a:r>
            <a:r>
              <a:rPr lang="en-US" sz="1000" baseline="0" dirty="0"/>
              <a:t> </a:t>
            </a:r>
            <a:r>
              <a:rPr lang="en-US" sz="1000" baseline="0" dirty="0" err="1"/>
              <a:t>tích</a:t>
            </a:r>
            <a:r>
              <a:rPr lang="en-US" sz="1000" baseline="0" dirty="0"/>
              <a:t>?</a:t>
            </a:r>
          </a:p>
          <a:p>
            <a:r>
              <a:rPr lang="en-US" sz="1000" baseline="0" dirty="0"/>
              <a:t>B1 : </a:t>
            </a:r>
            <a:r>
              <a:rPr lang="en-US" sz="1000" baseline="0" dirty="0" err="1"/>
              <a:t>Lấy</a:t>
            </a:r>
            <a:r>
              <a:rPr lang="en-US" sz="1000" baseline="0" dirty="0"/>
              <a:t> insert </a:t>
            </a:r>
            <a:r>
              <a:rPr lang="en-US" sz="1000" baseline="0" dirty="0" err="1"/>
              <a:t>trong</a:t>
            </a:r>
            <a:r>
              <a:rPr lang="en-US" sz="1000" baseline="0" dirty="0"/>
              <a:t> </a:t>
            </a:r>
            <a:r>
              <a:rPr lang="en-US" sz="1000" baseline="0" dirty="0" err="1"/>
              <a:t>hộp</a:t>
            </a:r>
            <a:endParaRPr lang="en-US" sz="1000" baseline="0" dirty="0"/>
          </a:p>
          <a:p>
            <a:r>
              <a:rPr lang="en-US" sz="1000" baseline="0" dirty="0"/>
              <a:t>B2 : </a:t>
            </a:r>
            <a:r>
              <a:rPr lang="en-US" sz="1000" baseline="0" dirty="0" err="1"/>
              <a:t>Thay</a:t>
            </a:r>
            <a:r>
              <a:rPr lang="en-US" sz="1000" baseline="0" dirty="0"/>
              <a:t> insert</a:t>
            </a:r>
          </a:p>
          <a:p>
            <a:r>
              <a:rPr lang="en-US" sz="1000" baseline="0" dirty="0"/>
              <a:t>B3: </a:t>
            </a:r>
            <a:r>
              <a:rPr lang="en-US" sz="1000" baseline="0" dirty="0" err="1"/>
              <a:t>Ghi</a:t>
            </a:r>
            <a:r>
              <a:rPr lang="en-US" sz="1000" baseline="0" dirty="0"/>
              <a:t> </a:t>
            </a:r>
            <a:r>
              <a:rPr lang="en-US" sz="1000" baseline="0" dirty="0" err="1"/>
              <a:t>vào</a:t>
            </a:r>
            <a:r>
              <a:rPr lang="en-US" sz="1000" baseline="0" dirty="0"/>
              <a:t> check sheet</a:t>
            </a:r>
          </a:p>
          <a:p>
            <a:r>
              <a:rPr lang="en-US" sz="1000" baseline="0" dirty="0"/>
              <a:t>B4 : Shift Leader confirm.</a:t>
            </a:r>
          </a:p>
          <a:p>
            <a:r>
              <a:rPr lang="en-US" sz="1000" baseline="0" dirty="0" err="1"/>
              <a:t>Thúy</a:t>
            </a:r>
            <a:r>
              <a:rPr lang="en-US" sz="1000" baseline="0" dirty="0"/>
              <a:t>: </a:t>
            </a:r>
            <a:r>
              <a:rPr lang="en-US" sz="1000" baseline="0" dirty="0" err="1"/>
              <a:t>Vậy</a:t>
            </a:r>
            <a:r>
              <a:rPr lang="en-US" sz="1000" baseline="0" dirty="0"/>
              <a:t> </a:t>
            </a:r>
            <a:r>
              <a:rPr lang="en-US" sz="1000" baseline="0" dirty="0" err="1"/>
              <a:t>nguyên</a:t>
            </a:r>
            <a:r>
              <a:rPr lang="en-US" sz="1000" baseline="0" dirty="0"/>
              <a:t> </a:t>
            </a:r>
            <a:r>
              <a:rPr lang="en-US" sz="1000" baseline="0" dirty="0" err="1"/>
              <a:t>nhân</a:t>
            </a:r>
            <a:r>
              <a:rPr lang="en-US" sz="1000" baseline="0" dirty="0"/>
              <a:t> </a:t>
            </a:r>
            <a:r>
              <a:rPr lang="en-US" sz="1000" baseline="0" dirty="0" err="1"/>
              <a:t>chính</a:t>
            </a:r>
            <a:r>
              <a:rPr lang="en-US" sz="1000" baseline="0" dirty="0"/>
              <a:t> </a:t>
            </a:r>
            <a:r>
              <a:rPr lang="en-US" sz="1000" baseline="0" dirty="0" err="1"/>
              <a:t>là</a:t>
            </a:r>
            <a:r>
              <a:rPr lang="en-US" sz="1000" baseline="0" dirty="0"/>
              <a:t> </a:t>
            </a:r>
            <a:r>
              <a:rPr lang="en-US" sz="1000" baseline="0" dirty="0" err="1"/>
              <a:t>đâu</a:t>
            </a:r>
            <a:r>
              <a:rPr lang="en-US" sz="1000" baseline="0" dirty="0"/>
              <a:t>?</a:t>
            </a:r>
          </a:p>
          <a:p>
            <a:r>
              <a:rPr lang="en-US" sz="1000" baseline="0" dirty="0" err="1"/>
              <a:t>Có</a:t>
            </a:r>
            <a:r>
              <a:rPr lang="en-US" sz="1000" baseline="0" dirty="0"/>
              <a:t> </a:t>
            </a:r>
            <a:r>
              <a:rPr lang="en-US" sz="1000" baseline="0" dirty="0" err="1"/>
              <a:t>thể</a:t>
            </a:r>
            <a:r>
              <a:rPr lang="en-US" sz="1000" baseline="0" dirty="0"/>
              <a:t> do 5S </a:t>
            </a:r>
            <a:r>
              <a:rPr lang="en-US" sz="1000" baseline="0" dirty="0" err="1"/>
              <a:t>chưa</a:t>
            </a:r>
            <a:r>
              <a:rPr lang="en-US" sz="1000" baseline="0" dirty="0"/>
              <a:t> </a:t>
            </a:r>
            <a:r>
              <a:rPr lang="en-US" sz="1000" baseline="0" dirty="0" err="1"/>
              <a:t>tốt</a:t>
            </a:r>
            <a:r>
              <a:rPr lang="en-US" sz="1000" baseline="0" dirty="0"/>
              <a:t>. Hay </a:t>
            </a:r>
            <a:r>
              <a:rPr lang="en-US" sz="1000" baseline="0" dirty="0" err="1"/>
              <a:t>Không</a:t>
            </a:r>
            <a:r>
              <a:rPr lang="en-US" sz="1000" baseline="0" dirty="0"/>
              <a:t> </a:t>
            </a:r>
            <a:r>
              <a:rPr lang="en-US" sz="1000" baseline="0" dirty="0" err="1"/>
              <a:t>có</a:t>
            </a:r>
            <a:r>
              <a:rPr lang="en-US" sz="1000" baseline="0" dirty="0"/>
              <a:t> </a:t>
            </a:r>
            <a:r>
              <a:rPr lang="en-US" sz="1000" baseline="0" dirty="0" err="1"/>
              <a:t>bảng</a:t>
            </a:r>
            <a:r>
              <a:rPr lang="en-US" sz="1000" baseline="0" dirty="0"/>
              <a:t> </a:t>
            </a:r>
            <a:r>
              <a:rPr lang="en-US" sz="1000" baseline="0" dirty="0" err="1"/>
              <a:t>checksheet</a:t>
            </a:r>
            <a:r>
              <a:rPr lang="en-US" sz="1000" baseline="0" dirty="0"/>
              <a:t>  </a:t>
            </a:r>
            <a:r>
              <a:rPr lang="en-US" sz="1000" baseline="0" dirty="0" err="1"/>
              <a:t>lại</a:t>
            </a:r>
            <a:r>
              <a:rPr lang="en-US" sz="1000" baseline="0" dirty="0"/>
              <a:t> </a:t>
            </a:r>
            <a:r>
              <a:rPr lang="en-US" sz="1000" baseline="0" dirty="0" err="1"/>
              <a:t>sau</a:t>
            </a:r>
            <a:r>
              <a:rPr lang="en-US" sz="1000" baseline="0" dirty="0"/>
              <a:t> </a:t>
            </a:r>
            <a:r>
              <a:rPr lang="en-US" sz="1000" baseline="0" dirty="0" err="1"/>
              <a:t>khi</a:t>
            </a:r>
            <a:r>
              <a:rPr lang="en-US" sz="1000" baseline="0" dirty="0"/>
              <a:t> </a:t>
            </a:r>
            <a:r>
              <a:rPr lang="en-US" sz="1000" baseline="0" dirty="0" err="1"/>
              <a:t>thay</a:t>
            </a:r>
            <a:r>
              <a:rPr lang="en-US" sz="1000" baseline="0" dirty="0"/>
              <a:t> insert</a:t>
            </a:r>
          </a:p>
          <a:p>
            <a:r>
              <a:rPr lang="en-US" sz="1000" baseline="0" dirty="0" err="1"/>
              <a:t>Thùy</a:t>
            </a:r>
            <a:r>
              <a:rPr lang="en-US" sz="1000" baseline="0" dirty="0"/>
              <a:t>: </a:t>
            </a:r>
            <a:r>
              <a:rPr lang="en-US" sz="1000" baseline="0" dirty="0" err="1"/>
              <a:t>Chúng</a:t>
            </a:r>
            <a:r>
              <a:rPr lang="en-US" sz="1000" baseline="0" dirty="0"/>
              <a:t> ta </a:t>
            </a:r>
            <a:r>
              <a:rPr lang="en-US" sz="1000" baseline="0" dirty="0" err="1"/>
              <a:t>có</a:t>
            </a:r>
            <a:r>
              <a:rPr lang="en-US" sz="1000" baseline="0" dirty="0"/>
              <a:t> </a:t>
            </a:r>
            <a:r>
              <a:rPr lang="en-US" sz="1000" baseline="0" dirty="0" err="1"/>
              <a:t>thể</a:t>
            </a:r>
            <a:r>
              <a:rPr lang="en-US" sz="1000" baseline="0" dirty="0"/>
              <a:t> </a:t>
            </a:r>
            <a:r>
              <a:rPr lang="en-US" sz="1000" baseline="0" dirty="0" err="1"/>
              <a:t>cải</a:t>
            </a:r>
            <a:r>
              <a:rPr lang="en-US" sz="1000" baseline="0" dirty="0"/>
              <a:t> </a:t>
            </a:r>
            <a:r>
              <a:rPr lang="en-US" sz="1000" baseline="0" dirty="0" err="1"/>
              <a:t>tiến</a:t>
            </a:r>
            <a:endParaRPr lang="en-US" sz="1000" baseline="0" dirty="0"/>
          </a:p>
        </p:txBody>
      </p:sp>
      <p:sp>
        <p:nvSpPr>
          <p:cNvPr id="4" name="Slide Number Placeholder 3"/>
          <p:cNvSpPr>
            <a:spLocks noGrp="1"/>
          </p:cNvSpPr>
          <p:nvPr>
            <p:ph type="sldNum" sz="quarter" idx="10"/>
          </p:nvPr>
        </p:nvSpPr>
        <p:spPr/>
        <p:txBody>
          <a:bodyPr/>
          <a:lstStyle/>
          <a:p>
            <a:fld id="{14D70252-C0A8-4B52-B470-AE55BE41DC9A}" type="slidenum">
              <a:rPr lang="en-GB" smtClean="0"/>
              <a:t>14</a:t>
            </a:fld>
            <a:endParaRPr lang="en-GB"/>
          </a:p>
        </p:txBody>
      </p:sp>
    </p:spTree>
    <p:extLst>
      <p:ext uri="{BB962C8B-B14F-4D97-AF65-F5344CB8AC3E}">
        <p14:creationId xmlns:p14="http://schemas.microsoft.com/office/powerpoint/2010/main" val="364067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Thúy</a:t>
            </a:r>
            <a:r>
              <a:rPr lang="en-US" b="1" baseline="0" dirty="0"/>
              <a:t> : </a:t>
            </a:r>
            <a:r>
              <a:rPr lang="en-US" baseline="0" dirty="0" err="1"/>
              <a:t>Hành</a:t>
            </a:r>
            <a:r>
              <a:rPr lang="en-US" baseline="0" dirty="0"/>
              <a:t> </a:t>
            </a:r>
            <a:r>
              <a:rPr lang="en-US" baseline="0" dirty="0" err="1"/>
              <a:t>động</a:t>
            </a:r>
            <a:r>
              <a:rPr lang="en-US" baseline="0" dirty="0"/>
              <a:t> </a:t>
            </a:r>
            <a:r>
              <a:rPr lang="en-US" baseline="0" dirty="0" err="1"/>
              <a:t>cải</a:t>
            </a:r>
            <a:r>
              <a:rPr lang="en-US" baseline="0" dirty="0"/>
              <a:t> </a:t>
            </a:r>
            <a:r>
              <a:rPr lang="en-US" baseline="0" dirty="0" err="1"/>
              <a:t>tiến</a:t>
            </a:r>
            <a:r>
              <a:rPr lang="en-US" baseline="0" dirty="0"/>
              <a:t> </a:t>
            </a:r>
            <a:r>
              <a:rPr lang="en-US" baseline="0" dirty="0" err="1"/>
              <a:t>của</a:t>
            </a:r>
            <a:r>
              <a:rPr lang="en-US" baseline="0" dirty="0"/>
              <a:t> </a:t>
            </a:r>
            <a:r>
              <a:rPr lang="en-US" baseline="0" dirty="0" err="1"/>
              <a:t>chúng</a:t>
            </a:r>
            <a:r>
              <a:rPr lang="en-US" baseline="0" dirty="0"/>
              <a:t> </a:t>
            </a:r>
            <a:r>
              <a:rPr lang="en-US" baseline="0" dirty="0" err="1"/>
              <a:t>tôi</a:t>
            </a:r>
            <a:r>
              <a:rPr lang="en-US" baseline="0" dirty="0"/>
              <a:t> </a:t>
            </a:r>
            <a:r>
              <a:rPr lang="en-US" baseline="0" dirty="0" err="1"/>
              <a:t>là</a:t>
            </a:r>
            <a:r>
              <a:rPr lang="en-US" baseline="0" dirty="0"/>
              <a:t> :</a:t>
            </a:r>
          </a:p>
          <a:p>
            <a:r>
              <a:rPr lang="en-US" baseline="0" dirty="0" err="1"/>
              <a:t>Sắp</a:t>
            </a:r>
            <a:r>
              <a:rPr lang="en-US" baseline="0" dirty="0"/>
              <a:t> </a:t>
            </a:r>
            <a:r>
              <a:rPr lang="en-US" baseline="0" dirty="0" err="1"/>
              <a:t>xếp</a:t>
            </a:r>
            <a:r>
              <a:rPr lang="en-US" baseline="0" dirty="0"/>
              <a:t> </a:t>
            </a:r>
            <a:r>
              <a:rPr lang="en-US" baseline="0" dirty="0" err="1"/>
              <a:t>và</a:t>
            </a:r>
            <a:r>
              <a:rPr lang="en-US" baseline="0" dirty="0"/>
              <a:t> </a:t>
            </a:r>
            <a:r>
              <a:rPr lang="en-US" baseline="0" dirty="0" err="1"/>
              <a:t>hiển</a:t>
            </a:r>
            <a:r>
              <a:rPr lang="en-US" baseline="0" dirty="0"/>
              <a:t> </a:t>
            </a:r>
            <a:r>
              <a:rPr lang="en-US" baseline="0" dirty="0" err="1"/>
              <a:t>thị</a:t>
            </a:r>
            <a:r>
              <a:rPr lang="en-US" baseline="0" dirty="0"/>
              <a:t> </a:t>
            </a:r>
            <a:r>
              <a:rPr lang="en-US" baseline="0" dirty="0" err="1"/>
              <a:t>lại</a:t>
            </a:r>
            <a:r>
              <a:rPr lang="en-US" baseline="0" dirty="0"/>
              <a:t> </a:t>
            </a:r>
            <a:r>
              <a:rPr lang="en-US" baseline="0" dirty="0" err="1"/>
              <a:t>theo</a:t>
            </a:r>
            <a:r>
              <a:rPr lang="en-US" baseline="0" dirty="0"/>
              <a:t> </a:t>
            </a:r>
            <a:r>
              <a:rPr lang="en-US" baseline="0" dirty="0" err="1"/>
              <a:t>từng</a:t>
            </a:r>
            <a:r>
              <a:rPr lang="en-US" baseline="0" dirty="0"/>
              <a:t> </a:t>
            </a:r>
            <a:r>
              <a:rPr lang="en-US" baseline="0" dirty="0" err="1"/>
              <a:t>chủng</a:t>
            </a:r>
            <a:r>
              <a:rPr lang="en-US" baseline="0" dirty="0"/>
              <a:t> </a:t>
            </a:r>
            <a:r>
              <a:rPr lang="en-US" baseline="0" dirty="0" err="1"/>
              <a:t>loại.Chúng</a:t>
            </a:r>
            <a:r>
              <a:rPr lang="en-US" baseline="0" dirty="0"/>
              <a:t> </a:t>
            </a:r>
            <a:r>
              <a:rPr lang="en-US" baseline="0" dirty="0" err="1"/>
              <a:t>tôi</a:t>
            </a:r>
            <a:r>
              <a:rPr lang="en-US" baseline="0" dirty="0"/>
              <a:t> </a:t>
            </a:r>
            <a:r>
              <a:rPr lang="en-US" baseline="0" dirty="0" err="1"/>
              <a:t>đã</a:t>
            </a:r>
            <a:r>
              <a:rPr lang="en-US" baseline="0" dirty="0"/>
              <a:t> </a:t>
            </a:r>
            <a:r>
              <a:rPr lang="en-US" baseline="0" dirty="0" err="1"/>
              <a:t>mua</a:t>
            </a:r>
            <a:r>
              <a:rPr lang="en-US" baseline="0" dirty="0"/>
              <a:t> </a:t>
            </a:r>
            <a:r>
              <a:rPr lang="en-US" baseline="0" dirty="0" err="1"/>
              <a:t>các</a:t>
            </a:r>
            <a:r>
              <a:rPr lang="en-US" baseline="0" dirty="0"/>
              <a:t> </a:t>
            </a:r>
            <a:r>
              <a:rPr lang="en-US" baseline="0" dirty="0" err="1"/>
              <a:t>hộp</a:t>
            </a:r>
            <a:r>
              <a:rPr lang="en-US" baseline="0" dirty="0"/>
              <a:t> </a:t>
            </a:r>
            <a:r>
              <a:rPr lang="en-US" baseline="0" dirty="0" err="1"/>
              <a:t>để</a:t>
            </a:r>
            <a:r>
              <a:rPr lang="en-US" baseline="0" dirty="0"/>
              <a:t> </a:t>
            </a:r>
            <a:r>
              <a:rPr lang="en-US" baseline="0" dirty="0" err="1"/>
              <a:t>phân</a:t>
            </a:r>
            <a:r>
              <a:rPr lang="en-US" baseline="0" dirty="0"/>
              <a:t> </a:t>
            </a:r>
            <a:r>
              <a:rPr lang="en-US" baseline="0" dirty="0" err="1"/>
              <a:t>loại</a:t>
            </a:r>
            <a:r>
              <a:rPr lang="en-US" baseline="0" dirty="0"/>
              <a:t> insert </a:t>
            </a:r>
            <a:r>
              <a:rPr lang="en-US" baseline="0" dirty="0" err="1"/>
              <a:t>nhưng</a:t>
            </a:r>
            <a:r>
              <a:rPr lang="en-US" baseline="0" dirty="0"/>
              <a:t> </a:t>
            </a:r>
            <a:r>
              <a:rPr lang="en-US" baseline="0" dirty="0" err="1"/>
              <a:t>không</a:t>
            </a:r>
            <a:r>
              <a:rPr lang="en-US" baseline="0" dirty="0"/>
              <a:t> </a:t>
            </a:r>
            <a:r>
              <a:rPr lang="en-US" baseline="0" dirty="0" err="1"/>
              <a:t>đủ</a:t>
            </a:r>
            <a:r>
              <a:rPr lang="en-US" baseline="0" dirty="0"/>
              <a:t> </a:t>
            </a:r>
            <a:r>
              <a:rPr lang="en-US" baseline="0" dirty="0" err="1"/>
              <a:t>và</a:t>
            </a:r>
            <a:r>
              <a:rPr lang="en-US" baseline="0" dirty="0"/>
              <a:t> chi </a:t>
            </a:r>
            <a:r>
              <a:rPr lang="en-US" baseline="0" dirty="0" err="1"/>
              <a:t>phí</a:t>
            </a:r>
            <a:r>
              <a:rPr lang="en-US" baseline="0" dirty="0"/>
              <a:t> </a:t>
            </a:r>
            <a:r>
              <a:rPr lang="en-US" baseline="0" dirty="0" err="1"/>
              <a:t>cao</a:t>
            </a:r>
            <a:r>
              <a:rPr lang="en-US" baseline="0" dirty="0"/>
              <a:t> .</a:t>
            </a:r>
          </a:p>
          <a:p>
            <a:r>
              <a:rPr lang="en-US" baseline="0" dirty="0" err="1"/>
              <a:t>Vì</a:t>
            </a:r>
            <a:r>
              <a:rPr lang="en-US" baseline="0" dirty="0"/>
              <a:t> </a:t>
            </a:r>
            <a:r>
              <a:rPr lang="en-US" baseline="0" dirty="0" err="1"/>
              <a:t>vậy</a:t>
            </a:r>
            <a:r>
              <a:rPr lang="en-US" baseline="0" dirty="0"/>
              <a:t> </a:t>
            </a:r>
            <a:r>
              <a:rPr lang="en-US" baseline="0" dirty="0" err="1"/>
              <a:t>chúng</a:t>
            </a:r>
            <a:r>
              <a:rPr lang="en-US" baseline="0" dirty="0"/>
              <a:t> </a:t>
            </a:r>
            <a:r>
              <a:rPr lang="en-US" baseline="0" dirty="0" err="1"/>
              <a:t>tôi</a:t>
            </a:r>
            <a:r>
              <a:rPr lang="en-US" baseline="0" dirty="0"/>
              <a:t> </a:t>
            </a:r>
            <a:r>
              <a:rPr lang="en-US" baseline="0" dirty="0" err="1"/>
              <a:t>nghĩ</a:t>
            </a:r>
            <a:r>
              <a:rPr lang="en-US" baseline="0" dirty="0"/>
              <a:t> </a:t>
            </a:r>
            <a:r>
              <a:rPr lang="en-US" baseline="0" dirty="0" err="1"/>
              <a:t>đến</a:t>
            </a:r>
            <a:r>
              <a:rPr lang="en-US" baseline="0" dirty="0"/>
              <a:t> </a:t>
            </a:r>
            <a:r>
              <a:rPr lang="en-US" baseline="0" dirty="0" err="1"/>
              <a:t>tại</a:t>
            </a:r>
            <a:r>
              <a:rPr lang="en-US" baseline="0" dirty="0"/>
              <a:t> </a:t>
            </a:r>
            <a:r>
              <a:rPr lang="en-US" baseline="0" dirty="0" err="1"/>
              <a:t>sao</a:t>
            </a:r>
            <a:r>
              <a:rPr lang="en-US" baseline="0" dirty="0"/>
              <a:t> </a:t>
            </a:r>
            <a:r>
              <a:rPr lang="en-US" baseline="0" dirty="0" err="1"/>
              <a:t>không</a:t>
            </a:r>
            <a:r>
              <a:rPr lang="en-US" baseline="0" dirty="0"/>
              <a:t> </a:t>
            </a:r>
            <a:r>
              <a:rPr lang="en-US" baseline="0" dirty="0" err="1"/>
              <a:t>dùng</a:t>
            </a:r>
            <a:r>
              <a:rPr lang="en-US" baseline="0" dirty="0"/>
              <a:t> </a:t>
            </a:r>
            <a:r>
              <a:rPr lang="en-US" baseline="0" dirty="0" err="1"/>
              <a:t>các</a:t>
            </a:r>
            <a:r>
              <a:rPr lang="en-US" baseline="0" dirty="0"/>
              <a:t> </a:t>
            </a:r>
            <a:r>
              <a:rPr lang="en-US" baseline="0" dirty="0" err="1"/>
              <a:t>vật</a:t>
            </a:r>
            <a:r>
              <a:rPr lang="en-US" baseline="0" dirty="0"/>
              <a:t> </a:t>
            </a:r>
            <a:r>
              <a:rPr lang="en-US" baseline="0" dirty="0" err="1"/>
              <a:t>liệu</a:t>
            </a:r>
            <a:r>
              <a:rPr lang="en-US" baseline="0" dirty="0"/>
              <a:t> </a:t>
            </a:r>
            <a:r>
              <a:rPr lang="en-US" baseline="0" dirty="0" err="1"/>
              <a:t>tái</a:t>
            </a:r>
            <a:r>
              <a:rPr lang="en-US" baseline="0" dirty="0"/>
              <a:t> </a:t>
            </a:r>
            <a:r>
              <a:rPr lang="en-US" baseline="0" dirty="0" err="1"/>
              <a:t>chế</a:t>
            </a:r>
            <a:r>
              <a:rPr lang="en-US" baseline="0" dirty="0"/>
              <a:t> </a:t>
            </a:r>
            <a:r>
              <a:rPr lang="en-US" baseline="0" dirty="0" err="1"/>
              <a:t>trong</a:t>
            </a:r>
            <a:r>
              <a:rPr lang="en-US" baseline="0" dirty="0"/>
              <a:t> </a:t>
            </a:r>
            <a:r>
              <a:rPr lang="en-US" baseline="0" dirty="0" err="1"/>
              <a:t>quá</a:t>
            </a:r>
            <a:r>
              <a:rPr lang="en-US" baseline="0" dirty="0"/>
              <a:t> </a:t>
            </a:r>
            <a:r>
              <a:rPr lang="en-US" baseline="0" dirty="0" err="1"/>
              <a:t>trình</a:t>
            </a:r>
            <a:r>
              <a:rPr lang="en-US" baseline="0" dirty="0"/>
              <a:t> </a:t>
            </a:r>
            <a:r>
              <a:rPr lang="en-US" baseline="0" dirty="0" err="1"/>
              <a:t>sản</a:t>
            </a:r>
            <a:r>
              <a:rPr lang="en-US" baseline="0" dirty="0"/>
              <a:t> </a:t>
            </a:r>
            <a:r>
              <a:rPr lang="en-US" baseline="0" dirty="0" err="1"/>
              <a:t>xuất</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Vừa</a:t>
            </a:r>
            <a:r>
              <a:rPr lang="en-US" baseline="0" dirty="0"/>
              <a:t> </a:t>
            </a:r>
            <a:r>
              <a:rPr lang="en-US" baseline="0" dirty="0" err="1"/>
              <a:t>có</a:t>
            </a:r>
            <a:r>
              <a:rPr lang="en-US" baseline="0" dirty="0"/>
              <a:t> </a:t>
            </a:r>
            <a:r>
              <a:rPr lang="en-US" baseline="0" dirty="0" err="1"/>
              <a:t>thể</a:t>
            </a:r>
            <a:r>
              <a:rPr lang="en-US" baseline="0" dirty="0"/>
              <a:t> </a:t>
            </a:r>
            <a:r>
              <a:rPr lang="en-US" baseline="0" dirty="0" err="1"/>
              <a:t>giảm</a:t>
            </a:r>
            <a:r>
              <a:rPr lang="en-US" baseline="0" dirty="0"/>
              <a:t> chi </a:t>
            </a:r>
            <a:r>
              <a:rPr lang="en-US" baseline="0" dirty="0" err="1"/>
              <a:t>phí</a:t>
            </a:r>
            <a:r>
              <a:rPr lang="en-US" baseline="0" dirty="0"/>
              <a:t> </a:t>
            </a:r>
            <a:r>
              <a:rPr lang="en-US" baseline="0" dirty="0" err="1"/>
              <a:t>vừa</a:t>
            </a:r>
            <a:r>
              <a:rPr lang="en-US" baseline="0" dirty="0"/>
              <a:t> </a:t>
            </a:r>
            <a:r>
              <a:rPr lang="en-US" baseline="0" dirty="0" err="1"/>
              <a:t>giảm</a:t>
            </a:r>
            <a:r>
              <a:rPr lang="en-US" baseline="0" dirty="0"/>
              <a:t> </a:t>
            </a:r>
            <a:r>
              <a:rPr lang="en-US" baseline="0" dirty="0" err="1"/>
              <a:t>lượng</a:t>
            </a:r>
            <a:r>
              <a:rPr lang="en-US" baseline="0" dirty="0"/>
              <a:t> </a:t>
            </a:r>
            <a:r>
              <a:rPr lang="en-US" baseline="0" dirty="0" err="1"/>
              <a:t>rác</a:t>
            </a:r>
            <a:r>
              <a:rPr lang="en-US" baseline="0" dirty="0"/>
              <a:t> </a:t>
            </a:r>
            <a:r>
              <a:rPr lang="en-US" baseline="0" dirty="0" err="1"/>
              <a:t>thải</a:t>
            </a:r>
            <a:r>
              <a:rPr lang="en-US" baseline="0" dirty="0"/>
              <a:t> </a:t>
            </a:r>
            <a:r>
              <a:rPr lang="en-US" baseline="0" dirty="0" err="1"/>
              <a:t>ra</a:t>
            </a:r>
            <a:r>
              <a:rPr lang="en-US" baseline="0" dirty="0"/>
              <a:t> </a:t>
            </a:r>
            <a:r>
              <a:rPr lang="en-US" baseline="0" dirty="0" err="1"/>
              <a:t>môi</a:t>
            </a:r>
            <a:r>
              <a:rPr lang="en-US" baseline="0" dirty="0"/>
              <a:t> </a:t>
            </a:r>
            <a:r>
              <a:rPr lang="en-US" baseline="0" dirty="0" err="1"/>
              <a:t>trường</a:t>
            </a:r>
            <a:r>
              <a:rPr lang="en-US" baseline="0" dirty="0"/>
              <a:t>.</a:t>
            </a:r>
          </a:p>
          <a:p>
            <a:r>
              <a:rPr lang="en-US" baseline="0" dirty="0" err="1"/>
              <a:t>Hàng</a:t>
            </a:r>
            <a:r>
              <a:rPr lang="en-US" baseline="0" dirty="0"/>
              <a:t> </a:t>
            </a:r>
            <a:r>
              <a:rPr lang="en-US" baseline="0" dirty="0" err="1"/>
              <a:t>ngày</a:t>
            </a:r>
            <a:r>
              <a:rPr lang="en-US" baseline="0" dirty="0"/>
              <a:t> PMG </a:t>
            </a:r>
            <a:r>
              <a:rPr lang="en-US" baseline="0" dirty="0" err="1"/>
              <a:t>bỏ</a:t>
            </a:r>
            <a:r>
              <a:rPr lang="en-US" baseline="0" dirty="0"/>
              <a:t> </a:t>
            </a:r>
            <a:r>
              <a:rPr lang="en-US" baseline="0" dirty="0" err="1"/>
              <a:t>đi</a:t>
            </a:r>
            <a:r>
              <a:rPr lang="en-US" baseline="0" dirty="0"/>
              <a:t> </a:t>
            </a:r>
            <a:r>
              <a:rPr lang="en-US" baseline="0" dirty="0" err="1"/>
              <a:t>gần</a:t>
            </a:r>
            <a:r>
              <a:rPr lang="en-US" baseline="0" dirty="0"/>
              <a:t> 20 </a:t>
            </a:r>
            <a:r>
              <a:rPr lang="en-US" baseline="0" dirty="0" err="1"/>
              <a:t>cái</a:t>
            </a:r>
            <a:r>
              <a:rPr lang="en-US" baseline="0" dirty="0"/>
              <a:t> </a:t>
            </a:r>
            <a:r>
              <a:rPr lang="en-US" baseline="0" dirty="0" err="1"/>
              <a:t>lõi</a:t>
            </a:r>
            <a:r>
              <a:rPr lang="en-US" baseline="0" dirty="0"/>
              <a:t> Protective film, </a:t>
            </a:r>
            <a:r>
              <a:rPr lang="en-US" baseline="0" dirty="0" err="1"/>
              <a:t>vì</a:t>
            </a:r>
            <a:r>
              <a:rPr lang="en-US" baseline="0" dirty="0"/>
              <a:t> </a:t>
            </a:r>
            <a:r>
              <a:rPr lang="en-US" baseline="0" dirty="0" err="1"/>
              <a:t>vậy</a:t>
            </a:r>
            <a:r>
              <a:rPr lang="en-US" baseline="0" dirty="0"/>
              <a:t> </a:t>
            </a:r>
            <a:r>
              <a:rPr lang="en-US" baseline="0" dirty="0" err="1"/>
              <a:t>chúng</a:t>
            </a:r>
            <a:r>
              <a:rPr lang="en-US" baseline="0" dirty="0"/>
              <a:t> </a:t>
            </a:r>
            <a:r>
              <a:rPr lang="en-US" baseline="0" dirty="0" err="1"/>
              <a:t>tôi</a:t>
            </a:r>
            <a:r>
              <a:rPr lang="en-US" baseline="0" dirty="0"/>
              <a:t> </a:t>
            </a:r>
            <a:r>
              <a:rPr lang="en-US" baseline="0" dirty="0" err="1"/>
              <a:t>giữ</a:t>
            </a:r>
            <a:r>
              <a:rPr lang="en-US" baseline="0" dirty="0"/>
              <a:t> </a:t>
            </a:r>
            <a:r>
              <a:rPr lang="en-US" baseline="0" dirty="0" err="1"/>
              <a:t>lại</a:t>
            </a:r>
            <a:r>
              <a:rPr lang="en-US" baseline="0" dirty="0"/>
              <a:t> </a:t>
            </a:r>
            <a:r>
              <a:rPr lang="en-US" baseline="0" dirty="0" err="1"/>
              <a:t>chúng</a:t>
            </a:r>
            <a:r>
              <a:rPr lang="en-US" baseline="0" dirty="0"/>
              <a:t> </a:t>
            </a:r>
            <a:r>
              <a:rPr lang="en-US" baseline="0" dirty="0" err="1"/>
              <a:t>để</a:t>
            </a:r>
            <a:r>
              <a:rPr lang="en-US" baseline="0" dirty="0"/>
              <a:t> </a:t>
            </a:r>
            <a:r>
              <a:rPr lang="en-US" baseline="0" dirty="0" err="1"/>
              <a:t>phân</a:t>
            </a:r>
            <a:r>
              <a:rPr lang="en-US" baseline="0" dirty="0"/>
              <a:t> </a:t>
            </a:r>
            <a:r>
              <a:rPr lang="en-US" baseline="0" dirty="0" err="1"/>
              <a:t>loại</a:t>
            </a:r>
            <a:r>
              <a:rPr lang="en-US" baseline="0" dirty="0"/>
              <a:t> Insert.</a:t>
            </a:r>
          </a:p>
          <a:p>
            <a:endParaRPr lang="en-US" baseline="0" dirty="0"/>
          </a:p>
          <a:p>
            <a:r>
              <a:rPr lang="en-US" b="1" baseline="0" dirty="0"/>
              <a:t>Thùy: </a:t>
            </a:r>
            <a:r>
              <a:rPr lang="en-US" baseline="0" dirty="0" err="1"/>
              <a:t>Chúng</a:t>
            </a:r>
            <a:r>
              <a:rPr lang="en-US" baseline="0" dirty="0"/>
              <a:t> </a:t>
            </a:r>
            <a:r>
              <a:rPr lang="en-US" baseline="0" dirty="0" err="1"/>
              <a:t>tôi</a:t>
            </a:r>
            <a:r>
              <a:rPr lang="en-US" baseline="0" dirty="0"/>
              <a:t> </a:t>
            </a:r>
            <a:r>
              <a:rPr lang="en-US" baseline="0" dirty="0" err="1"/>
              <a:t>tiếp</a:t>
            </a:r>
            <a:r>
              <a:rPr lang="en-US" baseline="0" dirty="0"/>
              <a:t> </a:t>
            </a:r>
            <a:r>
              <a:rPr lang="en-US" baseline="0" dirty="0" err="1"/>
              <a:t>tục</a:t>
            </a:r>
            <a:r>
              <a:rPr lang="en-US" baseline="0" dirty="0"/>
              <a:t> </a:t>
            </a:r>
            <a:r>
              <a:rPr lang="en-US" baseline="0" dirty="0" err="1"/>
              <a:t>đi</a:t>
            </a:r>
            <a:r>
              <a:rPr lang="en-US" baseline="0" dirty="0"/>
              <a:t> </a:t>
            </a:r>
            <a:r>
              <a:rPr lang="en-US" baseline="0" dirty="0" err="1"/>
              <a:t>đến</a:t>
            </a:r>
            <a:r>
              <a:rPr lang="en-US" baseline="0" dirty="0"/>
              <a:t> </a:t>
            </a:r>
            <a:r>
              <a:rPr lang="en-US" baseline="0" dirty="0" err="1"/>
              <a:t>cải</a:t>
            </a:r>
            <a:r>
              <a:rPr lang="en-US" baseline="0" dirty="0"/>
              <a:t> </a:t>
            </a:r>
            <a:r>
              <a:rPr lang="en-US" baseline="0" dirty="0" err="1"/>
              <a:t>tiến</a:t>
            </a:r>
            <a:r>
              <a:rPr lang="en-US" baseline="0" dirty="0"/>
              <a:t> check sheet </a:t>
            </a:r>
            <a:r>
              <a:rPr lang="en-US" baseline="0" dirty="0" err="1"/>
              <a:t>thay</a:t>
            </a:r>
            <a:r>
              <a:rPr lang="en-US" baseline="0" dirty="0"/>
              <a:t> insert.</a:t>
            </a:r>
          </a:p>
          <a:p>
            <a:r>
              <a:rPr lang="en-US" baseline="0" dirty="0" err="1"/>
              <a:t>Hiện</a:t>
            </a:r>
            <a:r>
              <a:rPr lang="en-US" baseline="0" dirty="0"/>
              <a:t> </a:t>
            </a:r>
            <a:r>
              <a:rPr lang="en-US" baseline="0" dirty="0" err="1"/>
              <a:t>tại</a:t>
            </a:r>
            <a:r>
              <a:rPr lang="en-US" baseline="0" dirty="0"/>
              <a:t> </a:t>
            </a:r>
            <a:r>
              <a:rPr lang="en-US" baseline="0" dirty="0" err="1"/>
              <a:t>các</a:t>
            </a:r>
            <a:r>
              <a:rPr lang="en-US" baseline="0" dirty="0"/>
              <a:t> </a:t>
            </a:r>
            <a:r>
              <a:rPr lang="en-US" baseline="0" dirty="0" err="1"/>
              <a:t>bạn</a:t>
            </a:r>
            <a:r>
              <a:rPr lang="en-US" baseline="0" dirty="0"/>
              <a:t> check </a:t>
            </a:r>
            <a:r>
              <a:rPr lang="en-US" baseline="0" dirty="0" err="1"/>
              <a:t>như</a:t>
            </a:r>
            <a:r>
              <a:rPr lang="en-US" baseline="0" dirty="0"/>
              <a:t> </a:t>
            </a:r>
            <a:r>
              <a:rPr lang="en-US" baseline="0" dirty="0" err="1"/>
              <a:t>thế</a:t>
            </a:r>
            <a:r>
              <a:rPr lang="en-US" baseline="0" dirty="0"/>
              <a:t> </a:t>
            </a:r>
            <a:r>
              <a:rPr lang="en-US" baseline="0" dirty="0" err="1"/>
              <a:t>nào</a:t>
            </a:r>
            <a:r>
              <a:rPr lang="en-US" baseline="0" dirty="0"/>
              <a:t>?</a:t>
            </a:r>
          </a:p>
          <a:p>
            <a:endParaRPr lang="en-US" baseline="0" dirty="0"/>
          </a:p>
          <a:p>
            <a:r>
              <a:rPr lang="en-US" b="1" baseline="0" dirty="0" err="1"/>
              <a:t>Thúy</a:t>
            </a:r>
            <a:r>
              <a:rPr lang="en-US" b="1" baseline="0" dirty="0"/>
              <a:t> : </a:t>
            </a:r>
            <a:r>
              <a:rPr lang="en-US" baseline="0" dirty="0" err="1"/>
              <a:t>Chúng</a:t>
            </a:r>
            <a:r>
              <a:rPr lang="en-US" baseline="0" dirty="0"/>
              <a:t> </a:t>
            </a:r>
            <a:r>
              <a:rPr lang="en-US" baseline="0" dirty="0" err="1"/>
              <a:t>tôi</a:t>
            </a:r>
            <a:r>
              <a:rPr lang="en-US" baseline="0" dirty="0"/>
              <a:t> </a:t>
            </a:r>
            <a:r>
              <a:rPr lang="en-US" baseline="0" dirty="0" err="1"/>
              <a:t>lấy</a:t>
            </a:r>
            <a:r>
              <a:rPr lang="en-US" baseline="0" dirty="0"/>
              <a:t> insert </a:t>
            </a:r>
            <a:r>
              <a:rPr lang="en-US" baseline="0" dirty="0" err="1"/>
              <a:t>ra</a:t>
            </a:r>
            <a:r>
              <a:rPr lang="en-US" baseline="0" dirty="0"/>
              <a:t> </a:t>
            </a:r>
            <a:r>
              <a:rPr lang="en-US" baseline="0" dirty="0" err="1"/>
              <a:t>khỏi</a:t>
            </a:r>
            <a:r>
              <a:rPr lang="en-US" baseline="0" dirty="0"/>
              <a:t> </a:t>
            </a:r>
            <a:r>
              <a:rPr lang="en-US" baseline="0" dirty="0" err="1"/>
              <a:t>các</a:t>
            </a:r>
            <a:r>
              <a:rPr lang="en-US" baseline="0" dirty="0"/>
              <a:t> </a:t>
            </a:r>
            <a:r>
              <a:rPr lang="en-US" baseline="0" dirty="0" err="1"/>
              <a:t>hộp</a:t>
            </a:r>
            <a:r>
              <a:rPr lang="en-US" baseline="0" dirty="0"/>
              <a:t> </a:t>
            </a:r>
            <a:r>
              <a:rPr lang="en-US" baseline="0" dirty="0" err="1"/>
              <a:t>đựng</a:t>
            </a:r>
            <a:r>
              <a:rPr lang="en-US" baseline="0" dirty="0"/>
              <a:t> </a:t>
            </a:r>
            <a:r>
              <a:rPr lang="en-US" baseline="0" dirty="0">
                <a:sym typeface="Wingdings" panose="05000000000000000000" pitchFamily="2" charset="2"/>
              </a:rPr>
              <a:t> </a:t>
            </a:r>
            <a:r>
              <a:rPr lang="en-US" baseline="0" dirty="0" err="1">
                <a:sym typeface="Wingdings" panose="05000000000000000000" pitchFamily="2" charset="2"/>
              </a:rPr>
              <a:t>Thay</a:t>
            </a:r>
            <a:r>
              <a:rPr lang="en-US" baseline="0" dirty="0">
                <a:sym typeface="Wingdings" panose="05000000000000000000" pitchFamily="2" charset="2"/>
              </a:rPr>
              <a:t> insert  </a:t>
            </a:r>
            <a:r>
              <a:rPr lang="en-US" baseline="0" dirty="0" err="1">
                <a:sym typeface="Wingdings" panose="05000000000000000000" pitchFamily="2" charset="2"/>
              </a:rPr>
              <a:t>Ghi</a:t>
            </a:r>
            <a:r>
              <a:rPr lang="en-US" baseline="0" dirty="0">
                <a:sym typeface="Wingdings" panose="05000000000000000000" pitchFamily="2" charset="2"/>
              </a:rPr>
              <a:t> </a:t>
            </a:r>
            <a:r>
              <a:rPr lang="en-US" baseline="0" dirty="0" err="1">
                <a:sym typeface="Wingdings" panose="05000000000000000000" pitchFamily="2" charset="2"/>
              </a:rPr>
              <a:t>chép</a:t>
            </a:r>
            <a:r>
              <a:rPr lang="en-US" baseline="0" dirty="0">
                <a:sym typeface="Wingdings" panose="05000000000000000000" pitchFamily="2" charset="2"/>
              </a:rPr>
              <a:t> </a:t>
            </a:r>
            <a:r>
              <a:rPr lang="en-US" baseline="0" dirty="0" err="1">
                <a:sym typeface="Wingdings" panose="05000000000000000000" pitchFamily="2" charset="2"/>
              </a:rPr>
              <a:t>vào</a:t>
            </a:r>
            <a:r>
              <a:rPr lang="en-US" baseline="0" dirty="0">
                <a:sym typeface="Wingdings" panose="05000000000000000000" pitchFamily="2" charset="2"/>
              </a:rPr>
              <a:t> check sheet  Shift Leader </a:t>
            </a:r>
            <a:r>
              <a:rPr lang="en-US" baseline="0" dirty="0" err="1">
                <a:sym typeface="Wingdings" panose="05000000000000000000" pitchFamily="2" charset="2"/>
              </a:rPr>
              <a:t>kiểm</a:t>
            </a:r>
            <a:r>
              <a:rPr lang="en-US" baseline="0" dirty="0">
                <a:sym typeface="Wingdings" panose="05000000000000000000" pitchFamily="2" charset="2"/>
              </a:rPr>
              <a:t> </a:t>
            </a:r>
            <a:r>
              <a:rPr lang="en-US" baseline="0" dirty="0" err="1">
                <a:sym typeface="Wingdings" panose="05000000000000000000" pitchFamily="2" charset="2"/>
              </a:rPr>
              <a:t>tra</a:t>
            </a:r>
            <a:r>
              <a:rPr lang="en-US" baseline="0" dirty="0">
                <a:sym typeface="Wingdings" panose="05000000000000000000" pitchFamily="2" charset="2"/>
              </a:rPr>
              <a:t>.</a:t>
            </a:r>
          </a:p>
          <a:p>
            <a:r>
              <a:rPr lang="en-US" baseline="0" dirty="0" err="1">
                <a:sym typeface="Wingdings" panose="05000000000000000000" pitchFamily="2" charset="2"/>
              </a:rPr>
              <a:t>Các</a:t>
            </a:r>
            <a:r>
              <a:rPr lang="en-US" baseline="0" dirty="0">
                <a:sym typeface="Wingdings" panose="05000000000000000000" pitchFamily="2" charset="2"/>
              </a:rPr>
              <a:t> </a:t>
            </a:r>
            <a:r>
              <a:rPr lang="en-US" baseline="0" dirty="0" err="1">
                <a:sym typeface="Wingdings" panose="05000000000000000000" pitchFamily="2" charset="2"/>
              </a:rPr>
              <a:t>bước</a:t>
            </a:r>
            <a:r>
              <a:rPr lang="en-US" baseline="0" dirty="0">
                <a:sym typeface="Wingdings" panose="05000000000000000000" pitchFamily="2" charset="2"/>
              </a:rPr>
              <a:t> </a:t>
            </a:r>
            <a:r>
              <a:rPr lang="en-US" baseline="0" dirty="0" err="1">
                <a:sym typeface="Wingdings" panose="05000000000000000000" pitchFamily="2" charset="2"/>
              </a:rPr>
              <a:t>đầy</a:t>
            </a:r>
            <a:r>
              <a:rPr lang="en-US" baseline="0" dirty="0">
                <a:sym typeface="Wingdings" panose="05000000000000000000" pitchFamily="2" charset="2"/>
              </a:rPr>
              <a:t> </a:t>
            </a:r>
            <a:r>
              <a:rPr lang="en-US" baseline="0" dirty="0" err="1">
                <a:sym typeface="Wingdings" panose="05000000000000000000" pitchFamily="2" charset="2"/>
              </a:rPr>
              <a:t>đủ</a:t>
            </a:r>
            <a:r>
              <a:rPr lang="en-US" baseline="0" dirty="0">
                <a:sym typeface="Wingdings" panose="05000000000000000000" pitchFamily="2" charset="2"/>
              </a:rPr>
              <a:t> </a:t>
            </a:r>
            <a:r>
              <a:rPr lang="en-US" baseline="0" dirty="0" err="1">
                <a:sym typeface="Wingdings" panose="05000000000000000000" pitchFamily="2" charset="2"/>
              </a:rPr>
              <a:t>như</a:t>
            </a:r>
            <a:r>
              <a:rPr lang="en-US" baseline="0" dirty="0">
                <a:sym typeface="Wingdings" panose="05000000000000000000" pitchFamily="2" charset="2"/>
              </a:rPr>
              <a:t> </a:t>
            </a:r>
            <a:r>
              <a:rPr lang="en-US" baseline="0" dirty="0" err="1">
                <a:sym typeface="Wingdings" panose="05000000000000000000" pitchFamily="2" charset="2"/>
              </a:rPr>
              <a:t>vậy</a:t>
            </a:r>
            <a:r>
              <a:rPr lang="en-US" baseline="0" dirty="0">
                <a:sym typeface="Wingdings" panose="05000000000000000000" pitchFamily="2" charset="2"/>
              </a:rPr>
              <a:t> </a:t>
            </a:r>
            <a:r>
              <a:rPr lang="en-US" baseline="0" dirty="0" err="1">
                <a:sym typeface="Wingdings" panose="05000000000000000000" pitchFamily="2" charset="2"/>
              </a:rPr>
              <a:t>rồi</a:t>
            </a:r>
            <a:r>
              <a:rPr lang="en-US" baseline="0" dirty="0">
                <a:sym typeface="Wingdings" panose="05000000000000000000" pitchFamily="2" charset="2"/>
              </a:rPr>
              <a:t> </a:t>
            </a:r>
            <a:r>
              <a:rPr lang="en-US" baseline="0" dirty="0" err="1">
                <a:sym typeface="Wingdings" panose="05000000000000000000" pitchFamily="2" charset="2"/>
              </a:rPr>
              <a:t>sao</a:t>
            </a:r>
            <a:r>
              <a:rPr lang="en-US" baseline="0" dirty="0">
                <a:sym typeface="Wingdings" panose="05000000000000000000" pitchFamily="2" charset="2"/>
              </a:rPr>
              <a:t> </a:t>
            </a:r>
            <a:r>
              <a:rPr lang="en-US" baseline="0" dirty="0" err="1">
                <a:sym typeface="Wingdings" panose="05000000000000000000" pitchFamily="2" charset="2"/>
              </a:rPr>
              <a:t>vẫn</a:t>
            </a:r>
            <a:r>
              <a:rPr lang="en-US" baseline="0" dirty="0">
                <a:sym typeface="Wingdings" panose="05000000000000000000" pitchFamily="2" charset="2"/>
              </a:rPr>
              <a:t> </a:t>
            </a:r>
            <a:r>
              <a:rPr lang="en-US" baseline="0" dirty="0" err="1">
                <a:sym typeface="Wingdings" panose="05000000000000000000" pitchFamily="2" charset="2"/>
              </a:rPr>
              <a:t>xẩy</a:t>
            </a:r>
            <a:r>
              <a:rPr lang="en-US" baseline="0" dirty="0">
                <a:sym typeface="Wingdings" panose="05000000000000000000" pitchFamily="2" charset="2"/>
              </a:rPr>
              <a:t> </a:t>
            </a:r>
            <a:r>
              <a:rPr lang="en-US" baseline="0" dirty="0" err="1">
                <a:sym typeface="Wingdings" panose="05000000000000000000" pitchFamily="2" charset="2"/>
              </a:rPr>
              <a:t>ra</a:t>
            </a:r>
            <a:r>
              <a:rPr lang="en-US" baseline="0" dirty="0">
                <a:sym typeface="Wingdings" panose="05000000000000000000" pitchFamily="2" charset="2"/>
              </a:rPr>
              <a:t> </a:t>
            </a:r>
            <a:r>
              <a:rPr lang="en-US" baseline="0" dirty="0" err="1">
                <a:sym typeface="Wingdings" panose="05000000000000000000" pitchFamily="2" charset="2"/>
              </a:rPr>
              <a:t>lỗi</a:t>
            </a:r>
            <a:r>
              <a:rPr lang="en-US" baseline="0" dirty="0">
                <a:sym typeface="Wingdings" panose="05000000000000000000" pitchFamily="2" charset="2"/>
              </a:rPr>
              <a:t>?</a:t>
            </a:r>
          </a:p>
          <a:p>
            <a:endParaRPr lang="en-US" baseline="0" dirty="0">
              <a:sym typeface="Wingdings" panose="05000000000000000000" pitchFamily="2" charset="2"/>
            </a:endParaRPr>
          </a:p>
          <a:p>
            <a:r>
              <a:rPr lang="en-US" b="1" baseline="0" dirty="0">
                <a:sym typeface="Wingdings" panose="05000000000000000000" pitchFamily="2" charset="2"/>
              </a:rPr>
              <a:t>Thùy: </a:t>
            </a:r>
            <a:r>
              <a:rPr lang="en-US" baseline="0" dirty="0">
                <a:sym typeface="Wingdings" panose="05000000000000000000" pitchFamily="2" charset="2"/>
              </a:rPr>
              <a:t>Theo </a:t>
            </a:r>
            <a:r>
              <a:rPr lang="en-US" baseline="0" dirty="0" err="1">
                <a:sym typeface="Wingdings" panose="05000000000000000000" pitchFamily="2" charset="2"/>
              </a:rPr>
              <a:t>tôi</a:t>
            </a:r>
            <a:r>
              <a:rPr lang="en-US" baseline="0" dirty="0">
                <a:sym typeface="Wingdings" panose="05000000000000000000" pitchFamily="2" charset="2"/>
              </a:rPr>
              <a:t> </a:t>
            </a:r>
            <a:r>
              <a:rPr lang="en-US" baseline="0" dirty="0" err="1">
                <a:sym typeface="Wingdings" panose="05000000000000000000" pitchFamily="2" charset="2"/>
              </a:rPr>
              <a:t>nghĩ</a:t>
            </a:r>
            <a:r>
              <a:rPr lang="en-US" baseline="0" dirty="0">
                <a:sym typeface="Wingdings" panose="05000000000000000000" pitchFamily="2" charset="2"/>
              </a:rPr>
              <a:t> </a:t>
            </a:r>
            <a:r>
              <a:rPr lang="en-US" baseline="0" dirty="0" err="1">
                <a:sym typeface="Wingdings" panose="05000000000000000000" pitchFamily="2" charset="2"/>
              </a:rPr>
              <a:t>chúng</a:t>
            </a:r>
            <a:r>
              <a:rPr lang="en-US" baseline="0" dirty="0">
                <a:sym typeface="Wingdings" panose="05000000000000000000" pitchFamily="2" charset="2"/>
              </a:rPr>
              <a:t> ta </a:t>
            </a:r>
            <a:r>
              <a:rPr lang="en-US" baseline="0" dirty="0" err="1">
                <a:sym typeface="Wingdings" panose="05000000000000000000" pitchFamily="2" charset="2"/>
              </a:rPr>
              <a:t>phải</a:t>
            </a:r>
            <a:r>
              <a:rPr lang="en-US" baseline="0" dirty="0">
                <a:sym typeface="Wingdings" panose="05000000000000000000" pitchFamily="2" charset="2"/>
              </a:rPr>
              <a:t> </a:t>
            </a:r>
            <a:r>
              <a:rPr lang="en-US" baseline="0" dirty="0" err="1">
                <a:sym typeface="Wingdings" panose="05000000000000000000" pitchFamily="2" charset="2"/>
              </a:rPr>
              <a:t>thêm</a:t>
            </a:r>
            <a:r>
              <a:rPr lang="en-US" baseline="0" dirty="0">
                <a:sym typeface="Wingdings" panose="05000000000000000000" pitchFamily="2" charset="2"/>
              </a:rPr>
              <a:t> </a:t>
            </a:r>
            <a:r>
              <a:rPr lang="en-US" baseline="0" dirty="0" err="1">
                <a:sym typeface="Wingdings" panose="05000000000000000000" pitchFamily="2" charset="2"/>
              </a:rPr>
              <a:t>hình</a:t>
            </a:r>
            <a:r>
              <a:rPr lang="en-US" baseline="0" dirty="0">
                <a:sym typeface="Wingdings" panose="05000000000000000000" pitchFamily="2" charset="2"/>
              </a:rPr>
              <a:t> </a:t>
            </a:r>
            <a:r>
              <a:rPr lang="en-US" baseline="0" dirty="0" err="1">
                <a:sym typeface="Wingdings" panose="05000000000000000000" pitchFamily="2" charset="2"/>
              </a:rPr>
              <a:t>ảnh</a:t>
            </a:r>
            <a:r>
              <a:rPr lang="en-US" baseline="0" dirty="0">
                <a:sym typeface="Wingdings" panose="05000000000000000000" pitchFamily="2" charset="2"/>
              </a:rPr>
              <a:t> </a:t>
            </a:r>
            <a:r>
              <a:rPr lang="en-US" baseline="0" dirty="0" err="1">
                <a:sym typeface="Wingdings" panose="05000000000000000000" pitchFamily="2" charset="2"/>
              </a:rPr>
              <a:t>của</a:t>
            </a:r>
            <a:r>
              <a:rPr lang="en-US" baseline="0" dirty="0">
                <a:sym typeface="Wingdings" panose="05000000000000000000" pitchFamily="2" charset="2"/>
              </a:rPr>
              <a:t> </a:t>
            </a:r>
            <a:r>
              <a:rPr lang="en-US" baseline="0" dirty="0" err="1">
                <a:sym typeface="Wingdings" panose="05000000000000000000" pitchFamily="2" charset="2"/>
              </a:rPr>
              <a:t>khuôn</a:t>
            </a:r>
            <a:r>
              <a:rPr lang="en-US" baseline="0" dirty="0">
                <a:sym typeface="Wingdings" panose="05000000000000000000" pitchFamily="2" charset="2"/>
              </a:rPr>
              <a:t> </a:t>
            </a:r>
            <a:r>
              <a:rPr lang="en-US" baseline="0" dirty="0" err="1">
                <a:sym typeface="Wingdings" panose="05000000000000000000" pitchFamily="2" charset="2"/>
              </a:rPr>
              <a:t>và</a:t>
            </a:r>
            <a:r>
              <a:rPr lang="en-US" baseline="0" dirty="0">
                <a:sym typeface="Wingdings" panose="05000000000000000000" pitchFamily="2" charset="2"/>
              </a:rPr>
              <a:t> </a:t>
            </a:r>
            <a:r>
              <a:rPr lang="en-US" baseline="0" dirty="0" err="1">
                <a:sym typeface="Wingdings" panose="05000000000000000000" pitchFamily="2" charset="2"/>
              </a:rPr>
              <a:t>hỉnh</a:t>
            </a:r>
            <a:r>
              <a:rPr lang="en-US" baseline="0" dirty="0">
                <a:sym typeface="Wingdings" panose="05000000000000000000" pitchFamily="2" charset="2"/>
              </a:rPr>
              <a:t> </a:t>
            </a:r>
            <a:r>
              <a:rPr lang="en-US" baseline="0" dirty="0" err="1">
                <a:sym typeface="Wingdings" panose="05000000000000000000" pitchFamily="2" charset="2"/>
              </a:rPr>
              <a:t>ảnh</a:t>
            </a:r>
            <a:r>
              <a:rPr lang="en-US" baseline="0" dirty="0">
                <a:sym typeface="Wingdings" panose="05000000000000000000" pitchFamily="2" charset="2"/>
              </a:rPr>
              <a:t> </a:t>
            </a:r>
            <a:r>
              <a:rPr lang="en-US" baseline="0" dirty="0" err="1">
                <a:sym typeface="Wingdings" panose="05000000000000000000" pitchFamily="2" charset="2"/>
              </a:rPr>
              <a:t>của</a:t>
            </a:r>
            <a:r>
              <a:rPr lang="en-US" baseline="0" dirty="0">
                <a:sym typeface="Wingdings" panose="05000000000000000000" pitchFamily="2" charset="2"/>
              </a:rPr>
              <a:t> </a:t>
            </a:r>
            <a:r>
              <a:rPr lang="en-US" baseline="0" dirty="0" err="1">
                <a:sym typeface="Wingdings" panose="05000000000000000000" pitchFamily="2" charset="2"/>
              </a:rPr>
              <a:t>sản</a:t>
            </a:r>
            <a:r>
              <a:rPr lang="en-US" baseline="0" dirty="0">
                <a:sym typeface="Wingdings" panose="05000000000000000000" pitchFamily="2" charset="2"/>
              </a:rPr>
              <a:t> </a:t>
            </a:r>
            <a:r>
              <a:rPr lang="en-US" baseline="0" dirty="0" err="1">
                <a:sym typeface="Wingdings" panose="05000000000000000000" pitchFamily="2" charset="2"/>
              </a:rPr>
              <a:t>phẩm</a:t>
            </a:r>
            <a:r>
              <a:rPr lang="en-US" baseline="0" dirty="0">
                <a:sym typeface="Wingdings" panose="05000000000000000000" pitchFamily="2" charset="2"/>
              </a:rPr>
              <a:t> </a:t>
            </a:r>
            <a:r>
              <a:rPr lang="en-US" baseline="0" dirty="0" err="1">
                <a:sym typeface="Wingdings" panose="05000000000000000000" pitchFamily="2" charset="2"/>
              </a:rPr>
              <a:t>sau</a:t>
            </a:r>
            <a:r>
              <a:rPr lang="en-US" baseline="0" dirty="0">
                <a:sym typeface="Wingdings" panose="05000000000000000000" pitchFamily="2" charset="2"/>
              </a:rPr>
              <a:t> </a:t>
            </a:r>
            <a:r>
              <a:rPr lang="en-US" baseline="0" dirty="0" err="1">
                <a:sym typeface="Wingdings" panose="05000000000000000000" pitchFamily="2" charset="2"/>
              </a:rPr>
              <a:t>khi</a:t>
            </a:r>
            <a:r>
              <a:rPr lang="en-US" baseline="0" dirty="0">
                <a:sym typeface="Wingdings" panose="05000000000000000000" pitchFamily="2" charset="2"/>
              </a:rPr>
              <a:t> </a:t>
            </a:r>
            <a:r>
              <a:rPr lang="en-US" baseline="0" dirty="0" err="1">
                <a:sym typeface="Wingdings" panose="05000000000000000000" pitchFamily="2" charset="2"/>
              </a:rPr>
              <a:t>thay</a:t>
            </a:r>
            <a:r>
              <a:rPr lang="en-US" baseline="0" dirty="0">
                <a:sym typeface="Wingdings" panose="05000000000000000000" pitchFamily="2" charset="2"/>
              </a:rPr>
              <a:t> insert.</a:t>
            </a:r>
          </a:p>
          <a:p>
            <a:r>
              <a:rPr lang="en-US" baseline="0" dirty="0" err="1">
                <a:sym typeface="Wingdings" panose="05000000000000000000" pitchFamily="2" charset="2"/>
              </a:rPr>
              <a:t>Như</a:t>
            </a:r>
            <a:r>
              <a:rPr lang="en-US" baseline="0" dirty="0">
                <a:sym typeface="Wingdings" panose="05000000000000000000" pitchFamily="2" charset="2"/>
              </a:rPr>
              <a:t> </a:t>
            </a:r>
            <a:r>
              <a:rPr lang="en-US" baseline="0" dirty="0" err="1">
                <a:sym typeface="Wingdings" panose="05000000000000000000" pitchFamily="2" charset="2"/>
              </a:rPr>
              <a:t>vậy</a:t>
            </a:r>
            <a:r>
              <a:rPr lang="en-US" baseline="0" dirty="0">
                <a:sym typeface="Wingdings" panose="05000000000000000000" pitchFamily="2" charset="2"/>
              </a:rPr>
              <a:t> </a:t>
            </a:r>
            <a:r>
              <a:rPr lang="en-US" baseline="0" dirty="0" err="1">
                <a:sym typeface="Wingdings" panose="05000000000000000000" pitchFamily="2" charset="2"/>
              </a:rPr>
              <a:t>sẽ</a:t>
            </a:r>
            <a:r>
              <a:rPr lang="en-US" baseline="0" dirty="0">
                <a:sym typeface="Wingdings" panose="05000000000000000000" pitchFamily="2" charset="2"/>
              </a:rPr>
              <a:t> </a:t>
            </a:r>
            <a:r>
              <a:rPr lang="en-US" baseline="0" dirty="0" err="1">
                <a:sym typeface="Wingdings" panose="05000000000000000000" pitchFamily="2" charset="2"/>
              </a:rPr>
              <a:t>trực</a:t>
            </a:r>
            <a:r>
              <a:rPr lang="en-US" baseline="0" dirty="0">
                <a:sym typeface="Wingdings" panose="05000000000000000000" pitchFamily="2" charset="2"/>
              </a:rPr>
              <a:t> </a:t>
            </a:r>
            <a:r>
              <a:rPr lang="en-US" baseline="0" dirty="0" err="1">
                <a:sym typeface="Wingdings" panose="05000000000000000000" pitchFamily="2" charset="2"/>
              </a:rPr>
              <a:t>quan</a:t>
            </a:r>
            <a:r>
              <a:rPr lang="en-US" baseline="0" dirty="0">
                <a:sym typeface="Wingdings" panose="05000000000000000000" pitchFamily="2" charset="2"/>
              </a:rPr>
              <a:t> </a:t>
            </a:r>
            <a:r>
              <a:rPr lang="en-US" baseline="0" dirty="0" err="1">
                <a:sym typeface="Wingdings" panose="05000000000000000000" pitchFamily="2" charset="2"/>
              </a:rPr>
              <a:t>hóa</a:t>
            </a:r>
            <a:r>
              <a:rPr lang="en-US" baseline="0" dirty="0">
                <a:sym typeface="Wingdings" panose="05000000000000000000" pitchFamily="2" charset="2"/>
              </a:rPr>
              <a:t> </a:t>
            </a:r>
            <a:r>
              <a:rPr lang="en-US" baseline="0" dirty="0" err="1">
                <a:sym typeface="Wingdings" panose="05000000000000000000" pitchFamily="2" charset="2"/>
              </a:rPr>
              <a:t>hơn</a:t>
            </a:r>
            <a:r>
              <a:rPr lang="en-US" baseline="0" dirty="0">
                <a:sym typeface="Wingdings" panose="05000000000000000000" pitchFamily="2" charset="2"/>
              </a:rPr>
              <a:t> </a:t>
            </a:r>
            <a:r>
              <a:rPr lang="en-US" baseline="0" dirty="0" err="1">
                <a:sym typeface="Wingdings" panose="05000000000000000000" pitchFamily="2" charset="2"/>
              </a:rPr>
              <a:t>cho</a:t>
            </a:r>
            <a:r>
              <a:rPr lang="en-US" baseline="0" dirty="0">
                <a:sym typeface="Wingdings" panose="05000000000000000000" pitchFamily="2" charset="2"/>
              </a:rPr>
              <a:t> </a:t>
            </a:r>
            <a:r>
              <a:rPr lang="en-US" baseline="0" dirty="0" err="1">
                <a:sym typeface="Wingdings" panose="05000000000000000000" pitchFamily="2" charset="2"/>
              </a:rPr>
              <a:t>các</a:t>
            </a:r>
            <a:r>
              <a:rPr lang="en-US" baseline="0" dirty="0">
                <a:sym typeface="Wingdings" panose="05000000000000000000" pitchFamily="2" charset="2"/>
              </a:rPr>
              <a:t> </a:t>
            </a:r>
            <a:r>
              <a:rPr lang="en-US" baseline="0" dirty="0" err="1">
                <a:sym typeface="Wingdings" panose="05000000000000000000" pitchFamily="2" charset="2"/>
              </a:rPr>
              <a:t>bạn</a:t>
            </a:r>
            <a:r>
              <a:rPr lang="en-US" baseline="0" dirty="0">
                <a:sym typeface="Wingdings" panose="05000000000000000000" pitchFamily="2" charset="2"/>
              </a:rPr>
              <a:t> </a:t>
            </a:r>
            <a:r>
              <a:rPr lang="en-US" baseline="0" dirty="0" err="1">
                <a:sym typeface="Wingdings" panose="05000000000000000000" pitchFamily="2" charset="2"/>
              </a:rPr>
              <a:t>kĩ</a:t>
            </a:r>
            <a:r>
              <a:rPr lang="en-US" baseline="0" dirty="0">
                <a:sym typeface="Wingdings" panose="05000000000000000000" pitchFamily="2" charset="2"/>
              </a:rPr>
              <a:t> </a:t>
            </a:r>
            <a:r>
              <a:rPr lang="en-US" baseline="0" dirty="0" err="1">
                <a:sym typeface="Wingdings" panose="05000000000000000000" pitchFamily="2" charset="2"/>
              </a:rPr>
              <a:t>thuật</a:t>
            </a:r>
            <a:r>
              <a:rPr lang="en-US" baseline="0" dirty="0">
                <a:sym typeface="Wingdings" panose="05000000000000000000" pitchFamily="2" charset="2"/>
              </a:rPr>
              <a:t> </a:t>
            </a:r>
            <a:r>
              <a:rPr lang="en-US" baseline="0" dirty="0" err="1">
                <a:sym typeface="Wingdings" panose="05000000000000000000" pitchFamily="2" charset="2"/>
              </a:rPr>
              <a:t>viên</a:t>
            </a:r>
            <a:r>
              <a:rPr lang="en-US" baseline="0" dirty="0">
                <a:sym typeface="Wingdings" panose="05000000000000000000" pitchFamily="2" charset="2"/>
              </a:rPr>
              <a:t>.</a:t>
            </a:r>
            <a:endParaRPr lang="en-US" baseline="0" dirty="0"/>
          </a:p>
        </p:txBody>
      </p:sp>
      <p:sp>
        <p:nvSpPr>
          <p:cNvPr id="4" name="Slide Number Placeholder 3"/>
          <p:cNvSpPr>
            <a:spLocks noGrp="1"/>
          </p:cNvSpPr>
          <p:nvPr>
            <p:ph type="sldNum" sz="quarter" idx="10"/>
          </p:nvPr>
        </p:nvSpPr>
        <p:spPr/>
        <p:txBody>
          <a:bodyPr/>
          <a:lstStyle/>
          <a:p>
            <a:fld id="{14D70252-C0A8-4B52-B470-AE55BE41DC9A}" type="slidenum">
              <a:rPr lang="en-GB" smtClean="0"/>
              <a:t>15</a:t>
            </a:fld>
            <a:endParaRPr lang="en-GB"/>
          </a:p>
        </p:txBody>
      </p:sp>
    </p:spTree>
    <p:extLst>
      <p:ext uri="{BB962C8B-B14F-4D97-AF65-F5344CB8AC3E}">
        <p14:creationId xmlns:p14="http://schemas.microsoft.com/office/powerpoint/2010/main" val="405944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Thúy</a:t>
            </a:r>
            <a:r>
              <a:rPr lang="en-US" b="1" baseline="0" dirty="0"/>
              <a:t> : </a:t>
            </a:r>
            <a:r>
              <a:rPr lang="en-US" baseline="0" dirty="0" err="1"/>
              <a:t>Hành</a:t>
            </a:r>
            <a:r>
              <a:rPr lang="en-US" baseline="0" dirty="0"/>
              <a:t> </a:t>
            </a:r>
            <a:r>
              <a:rPr lang="en-US" baseline="0" dirty="0" err="1"/>
              <a:t>động</a:t>
            </a:r>
            <a:r>
              <a:rPr lang="en-US" baseline="0" dirty="0"/>
              <a:t> </a:t>
            </a:r>
            <a:r>
              <a:rPr lang="en-US" baseline="0" dirty="0" err="1"/>
              <a:t>cải</a:t>
            </a:r>
            <a:r>
              <a:rPr lang="en-US" baseline="0" dirty="0"/>
              <a:t> </a:t>
            </a:r>
            <a:r>
              <a:rPr lang="en-US" baseline="0" dirty="0" err="1"/>
              <a:t>tiến</a:t>
            </a:r>
            <a:r>
              <a:rPr lang="en-US" baseline="0" dirty="0"/>
              <a:t> </a:t>
            </a:r>
            <a:r>
              <a:rPr lang="en-US" baseline="0" dirty="0" err="1"/>
              <a:t>của</a:t>
            </a:r>
            <a:r>
              <a:rPr lang="en-US" baseline="0" dirty="0"/>
              <a:t> </a:t>
            </a:r>
            <a:r>
              <a:rPr lang="en-US" baseline="0" dirty="0" err="1"/>
              <a:t>chúng</a:t>
            </a:r>
            <a:r>
              <a:rPr lang="en-US" baseline="0" dirty="0"/>
              <a:t> </a:t>
            </a:r>
            <a:r>
              <a:rPr lang="en-US" baseline="0" dirty="0" err="1"/>
              <a:t>tôi</a:t>
            </a:r>
            <a:r>
              <a:rPr lang="en-US" baseline="0" dirty="0"/>
              <a:t> </a:t>
            </a:r>
            <a:r>
              <a:rPr lang="en-US" baseline="0" dirty="0" err="1"/>
              <a:t>là</a:t>
            </a:r>
            <a:r>
              <a:rPr lang="en-US" baseline="0" dirty="0"/>
              <a:t> :</a:t>
            </a:r>
          </a:p>
          <a:p>
            <a:r>
              <a:rPr lang="en-US" baseline="0" dirty="0" err="1"/>
              <a:t>Sắp</a:t>
            </a:r>
            <a:r>
              <a:rPr lang="en-US" baseline="0" dirty="0"/>
              <a:t> </a:t>
            </a:r>
            <a:r>
              <a:rPr lang="en-US" baseline="0" dirty="0" err="1"/>
              <a:t>xếp</a:t>
            </a:r>
            <a:r>
              <a:rPr lang="en-US" baseline="0" dirty="0"/>
              <a:t> </a:t>
            </a:r>
            <a:r>
              <a:rPr lang="en-US" baseline="0" dirty="0" err="1"/>
              <a:t>và</a:t>
            </a:r>
            <a:r>
              <a:rPr lang="en-US" baseline="0" dirty="0"/>
              <a:t> </a:t>
            </a:r>
            <a:r>
              <a:rPr lang="en-US" baseline="0" dirty="0" err="1"/>
              <a:t>hiển</a:t>
            </a:r>
            <a:r>
              <a:rPr lang="en-US" baseline="0" dirty="0"/>
              <a:t> </a:t>
            </a:r>
            <a:r>
              <a:rPr lang="en-US" baseline="0" dirty="0" err="1"/>
              <a:t>thị</a:t>
            </a:r>
            <a:r>
              <a:rPr lang="en-US" baseline="0" dirty="0"/>
              <a:t> </a:t>
            </a:r>
            <a:r>
              <a:rPr lang="en-US" baseline="0" dirty="0" err="1"/>
              <a:t>lại</a:t>
            </a:r>
            <a:r>
              <a:rPr lang="en-US" baseline="0" dirty="0"/>
              <a:t> </a:t>
            </a:r>
            <a:r>
              <a:rPr lang="en-US" baseline="0" dirty="0" err="1"/>
              <a:t>theo</a:t>
            </a:r>
            <a:r>
              <a:rPr lang="en-US" baseline="0" dirty="0"/>
              <a:t> </a:t>
            </a:r>
            <a:r>
              <a:rPr lang="en-US" baseline="0" dirty="0" err="1"/>
              <a:t>từng</a:t>
            </a:r>
            <a:r>
              <a:rPr lang="en-US" baseline="0" dirty="0"/>
              <a:t> </a:t>
            </a:r>
            <a:r>
              <a:rPr lang="en-US" baseline="0" dirty="0" err="1"/>
              <a:t>chủng</a:t>
            </a:r>
            <a:r>
              <a:rPr lang="en-US" baseline="0" dirty="0"/>
              <a:t> </a:t>
            </a:r>
            <a:r>
              <a:rPr lang="en-US" baseline="0" dirty="0" err="1"/>
              <a:t>loại.Chúng</a:t>
            </a:r>
            <a:r>
              <a:rPr lang="en-US" baseline="0" dirty="0"/>
              <a:t> </a:t>
            </a:r>
            <a:r>
              <a:rPr lang="en-US" baseline="0" dirty="0" err="1"/>
              <a:t>tôi</a:t>
            </a:r>
            <a:r>
              <a:rPr lang="en-US" baseline="0" dirty="0"/>
              <a:t> </a:t>
            </a:r>
            <a:r>
              <a:rPr lang="en-US" baseline="0" dirty="0" err="1"/>
              <a:t>đã</a:t>
            </a:r>
            <a:r>
              <a:rPr lang="en-US" baseline="0" dirty="0"/>
              <a:t> </a:t>
            </a:r>
            <a:r>
              <a:rPr lang="en-US" baseline="0" dirty="0" err="1"/>
              <a:t>mua</a:t>
            </a:r>
            <a:r>
              <a:rPr lang="en-US" baseline="0" dirty="0"/>
              <a:t> </a:t>
            </a:r>
            <a:r>
              <a:rPr lang="en-US" baseline="0" dirty="0" err="1"/>
              <a:t>các</a:t>
            </a:r>
            <a:r>
              <a:rPr lang="en-US" baseline="0" dirty="0"/>
              <a:t> </a:t>
            </a:r>
            <a:r>
              <a:rPr lang="en-US" baseline="0" dirty="0" err="1"/>
              <a:t>hộp</a:t>
            </a:r>
            <a:r>
              <a:rPr lang="en-US" baseline="0" dirty="0"/>
              <a:t> </a:t>
            </a:r>
            <a:r>
              <a:rPr lang="en-US" baseline="0" dirty="0" err="1"/>
              <a:t>để</a:t>
            </a:r>
            <a:r>
              <a:rPr lang="en-US" baseline="0" dirty="0"/>
              <a:t> </a:t>
            </a:r>
            <a:r>
              <a:rPr lang="en-US" baseline="0" dirty="0" err="1"/>
              <a:t>phân</a:t>
            </a:r>
            <a:r>
              <a:rPr lang="en-US" baseline="0" dirty="0"/>
              <a:t> </a:t>
            </a:r>
            <a:r>
              <a:rPr lang="en-US" baseline="0" dirty="0" err="1"/>
              <a:t>loại</a:t>
            </a:r>
            <a:r>
              <a:rPr lang="en-US" baseline="0" dirty="0"/>
              <a:t> insert </a:t>
            </a:r>
            <a:r>
              <a:rPr lang="en-US" baseline="0" dirty="0" err="1"/>
              <a:t>nhưng</a:t>
            </a:r>
            <a:r>
              <a:rPr lang="en-US" baseline="0" dirty="0"/>
              <a:t> </a:t>
            </a:r>
            <a:r>
              <a:rPr lang="en-US" baseline="0" dirty="0" err="1"/>
              <a:t>không</a:t>
            </a:r>
            <a:r>
              <a:rPr lang="en-US" baseline="0" dirty="0"/>
              <a:t> </a:t>
            </a:r>
            <a:r>
              <a:rPr lang="en-US" baseline="0" dirty="0" err="1"/>
              <a:t>đủ</a:t>
            </a:r>
            <a:r>
              <a:rPr lang="en-US" baseline="0" dirty="0"/>
              <a:t> </a:t>
            </a:r>
            <a:r>
              <a:rPr lang="en-US" baseline="0" dirty="0" err="1"/>
              <a:t>và</a:t>
            </a:r>
            <a:r>
              <a:rPr lang="en-US" baseline="0" dirty="0"/>
              <a:t> chi </a:t>
            </a:r>
            <a:r>
              <a:rPr lang="en-US" baseline="0" dirty="0" err="1"/>
              <a:t>phí</a:t>
            </a:r>
            <a:r>
              <a:rPr lang="en-US" baseline="0" dirty="0"/>
              <a:t> </a:t>
            </a:r>
            <a:r>
              <a:rPr lang="en-US" baseline="0" dirty="0" err="1"/>
              <a:t>cao</a:t>
            </a:r>
            <a:r>
              <a:rPr lang="en-US" baseline="0" dirty="0"/>
              <a:t> .</a:t>
            </a:r>
          </a:p>
          <a:p>
            <a:r>
              <a:rPr lang="en-US" baseline="0" dirty="0" err="1"/>
              <a:t>Vì</a:t>
            </a:r>
            <a:r>
              <a:rPr lang="en-US" baseline="0" dirty="0"/>
              <a:t> </a:t>
            </a:r>
            <a:r>
              <a:rPr lang="en-US" baseline="0" dirty="0" err="1"/>
              <a:t>vậy</a:t>
            </a:r>
            <a:r>
              <a:rPr lang="en-US" baseline="0" dirty="0"/>
              <a:t> </a:t>
            </a:r>
            <a:r>
              <a:rPr lang="en-US" baseline="0" dirty="0" err="1"/>
              <a:t>chúng</a:t>
            </a:r>
            <a:r>
              <a:rPr lang="en-US" baseline="0" dirty="0"/>
              <a:t> </a:t>
            </a:r>
            <a:r>
              <a:rPr lang="en-US" baseline="0" dirty="0" err="1"/>
              <a:t>tôi</a:t>
            </a:r>
            <a:r>
              <a:rPr lang="en-US" baseline="0" dirty="0"/>
              <a:t> </a:t>
            </a:r>
            <a:r>
              <a:rPr lang="en-US" baseline="0" dirty="0" err="1"/>
              <a:t>nghĩ</a:t>
            </a:r>
            <a:r>
              <a:rPr lang="en-US" baseline="0" dirty="0"/>
              <a:t> </a:t>
            </a:r>
            <a:r>
              <a:rPr lang="en-US" baseline="0" dirty="0" err="1"/>
              <a:t>đến</a:t>
            </a:r>
            <a:r>
              <a:rPr lang="en-US" baseline="0" dirty="0"/>
              <a:t> </a:t>
            </a:r>
            <a:r>
              <a:rPr lang="en-US" baseline="0" dirty="0" err="1"/>
              <a:t>tại</a:t>
            </a:r>
            <a:r>
              <a:rPr lang="en-US" baseline="0" dirty="0"/>
              <a:t> </a:t>
            </a:r>
            <a:r>
              <a:rPr lang="en-US" baseline="0" dirty="0" err="1"/>
              <a:t>sao</a:t>
            </a:r>
            <a:r>
              <a:rPr lang="en-US" baseline="0" dirty="0"/>
              <a:t> </a:t>
            </a:r>
            <a:r>
              <a:rPr lang="en-US" baseline="0" dirty="0" err="1"/>
              <a:t>không</a:t>
            </a:r>
            <a:r>
              <a:rPr lang="en-US" baseline="0" dirty="0"/>
              <a:t> </a:t>
            </a:r>
            <a:r>
              <a:rPr lang="en-US" baseline="0" dirty="0" err="1"/>
              <a:t>dùng</a:t>
            </a:r>
            <a:r>
              <a:rPr lang="en-US" baseline="0" dirty="0"/>
              <a:t> </a:t>
            </a:r>
            <a:r>
              <a:rPr lang="en-US" baseline="0" dirty="0" err="1"/>
              <a:t>các</a:t>
            </a:r>
            <a:r>
              <a:rPr lang="en-US" baseline="0" dirty="0"/>
              <a:t> </a:t>
            </a:r>
            <a:r>
              <a:rPr lang="en-US" baseline="0" dirty="0" err="1"/>
              <a:t>vật</a:t>
            </a:r>
            <a:r>
              <a:rPr lang="en-US" baseline="0" dirty="0"/>
              <a:t> </a:t>
            </a:r>
            <a:r>
              <a:rPr lang="en-US" baseline="0" dirty="0" err="1"/>
              <a:t>liệu</a:t>
            </a:r>
            <a:r>
              <a:rPr lang="en-US" baseline="0" dirty="0"/>
              <a:t> </a:t>
            </a:r>
            <a:r>
              <a:rPr lang="en-US" baseline="0" dirty="0" err="1"/>
              <a:t>tái</a:t>
            </a:r>
            <a:r>
              <a:rPr lang="en-US" baseline="0" dirty="0"/>
              <a:t> </a:t>
            </a:r>
            <a:r>
              <a:rPr lang="en-US" baseline="0" dirty="0" err="1"/>
              <a:t>chế</a:t>
            </a:r>
            <a:r>
              <a:rPr lang="en-US" baseline="0" dirty="0"/>
              <a:t> </a:t>
            </a:r>
            <a:r>
              <a:rPr lang="en-US" baseline="0" dirty="0" err="1"/>
              <a:t>trong</a:t>
            </a:r>
            <a:r>
              <a:rPr lang="en-US" baseline="0" dirty="0"/>
              <a:t> </a:t>
            </a:r>
            <a:r>
              <a:rPr lang="en-US" baseline="0" dirty="0" err="1"/>
              <a:t>quá</a:t>
            </a:r>
            <a:r>
              <a:rPr lang="en-US" baseline="0" dirty="0"/>
              <a:t> </a:t>
            </a:r>
            <a:r>
              <a:rPr lang="en-US" baseline="0" dirty="0" err="1"/>
              <a:t>trình</a:t>
            </a:r>
            <a:r>
              <a:rPr lang="en-US" baseline="0" dirty="0"/>
              <a:t> </a:t>
            </a:r>
            <a:r>
              <a:rPr lang="en-US" baseline="0" dirty="0" err="1"/>
              <a:t>sản</a:t>
            </a:r>
            <a:r>
              <a:rPr lang="en-US" baseline="0" dirty="0"/>
              <a:t> </a:t>
            </a:r>
            <a:r>
              <a:rPr lang="en-US" baseline="0" dirty="0" err="1"/>
              <a:t>xuất</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Vừa</a:t>
            </a:r>
            <a:r>
              <a:rPr lang="en-US" baseline="0" dirty="0"/>
              <a:t> </a:t>
            </a:r>
            <a:r>
              <a:rPr lang="en-US" baseline="0" dirty="0" err="1"/>
              <a:t>có</a:t>
            </a:r>
            <a:r>
              <a:rPr lang="en-US" baseline="0" dirty="0"/>
              <a:t> </a:t>
            </a:r>
            <a:r>
              <a:rPr lang="en-US" baseline="0" dirty="0" err="1"/>
              <a:t>thể</a:t>
            </a:r>
            <a:r>
              <a:rPr lang="en-US" baseline="0" dirty="0"/>
              <a:t> </a:t>
            </a:r>
            <a:r>
              <a:rPr lang="en-US" baseline="0" dirty="0" err="1"/>
              <a:t>giảm</a:t>
            </a:r>
            <a:r>
              <a:rPr lang="en-US" baseline="0" dirty="0"/>
              <a:t> chi </a:t>
            </a:r>
            <a:r>
              <a:rPr lang="en-US" baseline="0" dirty="0" err="1"/>
              <a:t>phí</a:t>
            </a:r>
            <a:r>
              <a:rPr lang="en-US" baseline="0" dirty="0"/>
              <a:t> </a:t>
            </a:r>
            <a:r>
              <a:rPr lang="en-US" baseline="0" dirty="0" err="1"/>
              <a:t>vừa</a:t>
            </a:r>
            <a:r>
              <a:rPr lang="en-US" baseline="0" dirty="0"/>
              <a:t> </a:t>
            </a:r>
            <a:r>
              <a:rPr lang="en-US" baseline="0" dirty="0" err="1"/>
              <a:t>giảm</a:t>
            </a:r>
            <a:r>
              <a:rPr lang="en-US" baseline="0" dirty="0"/>
              <a:t> </a:t>
            </a:r>
            <a:r>
              <a:rPr lang="en-US" baseline="0" dirty="0" err="1"/>
              <a:t>lượng</a:t>
            </a:r>
            <a:r>
              <a:rPr lang="en-US" baseline="0" dirty="0"/>
              <a:t> </a:t>
            </a:r>
            <a:r>
              <a:rPr lang="en-US" baseline="0" dirty="0" err="1"/>
              <a:t>rác</a:t>
            </a:r>
            <a:r>
              <a:rPr lang="en-US" baseline="0" dirty="0"/>
              <a:t> </a:t>
            </a:r>
            <a:r>
              <a:rPr lang="en-US" baseline="0" dirty="0" err="1"/>
              <a:t>thải</a:t>
            </a:r>
            <a:r>
              <a:rPr lang="en-US" baseline="0" dirty="0"/>
              <a:t> </a:t>
            </a:r>
            <a:r>
              <a:rPr lang="en-US" baseline="0" dirty="0" err="1"/>
              <a:t>ra</a:t>
            </a:r>
            <a:r>
              <a:rPr lang="en-US" baseline="0" dirty="0"/>
              <a:t> </a:t>
            </a:r>
            <a:r>
              <a:rPr lang="en-US" baseline="0" dirty="0" err="1"/>
              <a:t>môi</a:t>
            </a:r>
            <a:r>
              <a:rPr lang="en-US" baseline="0" dirty="0"/>
              <a:t> </a:t>
            </a:r>
            <a:r>
              <a:rPr lang="en-US" baseline="0" dirty="0" err="1"/>
              <a:t>trường</a:t>
            </a:r>
            <a:r>
              <a:rPr lang="en-US" baseline="0" dirty="0"/>
              <a:t>.</a:t>
            </a:r>
          </a:p>
          <a:p>
            <a:r>
              <a:rPr lang="en-US" baseline="0" dirty="0" err="1"/>
              <a:t>Hàng</a:t>
            </a:r>
            <a:r>
              <a:rPr lang="en-US" baseline="0" dirty="0"/>
              <a:t> </a:t>
            </a:r>
            <a:r>
              <a:rPr lang="en-US" baseline="0" dirty="0" err="1"/>
              <a:t>ngày</a:t>
            </a:r>
            <a:r>
              <a:rPr lang="en-US" baseline="0" dirty="0"/>
              <a:t> PMG </a:t>
            </a:r>
            <a:r>
              <a:rPr lang="en-US" baseline="0" dirty="0" err="1"/>
              <a:t>bỏ</a:t>
            </a:r>
            <a:r>
              <a:rPr lang="en-US" baseline="0" dirty="0"/>
              <a:t> </a:t>
            </a:r>
            <a:r>
              <a:rPr lang="en-US" baseline="0" dirty="0" err="1"/>
              <a:t>đi</a:t>
            </a:r>
            <a:r>
              <a:rPr lang="en-US" baseline="0" dirty="0"/>
              <a:t> </a:t>
            </a:r>
            <a:r>
              <a:rPr lang="en-US" baseline="0" dirty="0" err="1"/>
              <a:t>gần</a:t>
            </a:r>
            <a:r>
              <a:rPr lang="en-US" baseline="0" dirty="0"/>
              <a:t> 20 </a:t>
            </a:r>
            <a:r>
              <a:rPr lang="en-US" baseline="0" dirty="0" err="1"/>
              <a:t>cái</a:t>
            </a:r>
            <a:r>
              <a:rPr lang="en-US" baseline="0" dirty="0"/>
              <a:t> </a:t>
            </a:r>
            <a:r>
              <a:rPr lang="en-US" baseline="0" dirty="0" err="1"/>
              <a:t>lõi</a:t>
            </a:r>
            <a:r>
              <a:rPr lang="en-US" baseline="0" dirty="0"/>
              <a:t> Protective film, </a:t>
            </a:r>
            <a:r>
              <a:rPr lang="en-US" baseline="0" dirty="0" err="1"/>
              <a:t>vì</a:t>
            </a:r>
            <a:r>
              <a:rPr lang="en-US" baseline="0" dirty="0"/>
              <a:t> </a:t>
            </a:r>
            <a:r>
              <a:rPr lang="en-US" baseline="0" dirty="0" err="1"/>
              <a:t>vậy</a:t>
            </a:r>
            <a:r>
              <a:rPr lang="en-US" baseline="0" dirty="0"/>
              <a:t> </a:t>
            </a:r>
            <a:r>
              <a:rPr lang="en-US" baseline="0" dirty="0" err="1"/>
              <a:t>chúng</a:t>
            </a:r>
            <a:r>
              <a:rPr lang="en-US" baseline="0" dirty="0"/>
              <a:t> </a:t>
            </a:r>
            <a:r>
              <a:rPr lang="en-US" baseline="0" dirty="0" err="1"/>
              <a:t>tôi</a:t>
            </a:r>
            <a:r>
              <a:rPr lang="en-US" baseline="0" dirty="0"/>
              <a:t> </a:t>
            </a:r>
            <a:r>
              <a:rPr lang="en-US" baseline="0" dirty="0" err="1"/>
              <a:t>giữ</a:t>
            </a:r>
            <a:r>
              <a:rPr lang="en-US" baseline="0" dirty="0"/>
              <a:t> </a:t>
            </a:r>
            <a:r>
              <a:rPr lang="en-US" baseline="0" dirty="0" err="1"/>
              <a:t>lại</a:t>
            </a:r>
            <a:r>
              <a:rPr lang="en-US" baseline="0" dirty="0"/>
              <a:t> </a:t>
            </a:r>
            <a:r>
              <a:rPr lang="en-US" baseline="0" dirty="0" err="1"/>
              <a:t>chúng</a:t>
            </a:r>
            <a:r>
              <a:rPr lang="en-US" baseline="0" dirty="0"/>
              <a:t> </a:t>
            </a:r>
            <a:r>
              <a:rPr lang="en-US" baseline="0" dirty="0" err="1"/>
              <a:t>để</a:t>
            </a:r>
            <a:r>
              <a:rPr lang="en-US" baseline="0" dirty="0"/>
              <a:t> </a:t>
            </a:r>
            <a:r>
              <a:rPr lang="en-US" baseline="0" dirty="0" err="1"/>
              <a:t>phân</a:t>
            </a:r>
            <a:r>
              <a:rPr lang="en-US" baseline="0" dirty="0"/>
              <a:t> </a:t>
            </a:r>
            <a:r>
              <a:rPr lang="en-US" baseline="0" dirty="0" err="1"/>
              <a:t>loại</a:t>
            </a:r>
            <a:r>
              <a:rPr lang="en-US" baseline="0" dirty="0"/>
              <a:t> Insert.</a:t>
            </a:r>
          </a:p>
          <a:p>
            <a:endParaRPr lang="en-US" baseline="0" dirty="0"/>
          </a:p>
          <a:p>
            <a:r>
              <a:rPr lang="en-US" b="1" baseline="0" dirty="0"/>
              <a:t>Thùy: </a:t>
            </a:r>
            <a:r>
              <a:rPr lang="en-US" baseline="0" dirty="0" err="1"/>
              <a:t>Chúng</a:t>
            </a:r>
            <a:r>
              <a:rPr lang="en-US" baseline="0" dirty="0"/>
              <a:t> </a:t>
            </a:r>
            <a:r>
              <a:rPr lang="en-US" baseline="0" dirty="0" err="1"/>
              <a:t>tôi</a:t>
            </a:r>
            <a:r>
              <a:rPr lang="en-US" baseline="0" dirty="0"/>
              <a:t> </a:t>
            </a:r>
            <a:r>
              <a:rPr lang="en-US" baseline="0" dirty="0" err="1"/>
              <a:t>tiếp</a:t>
            </a:r>
            <a:r>
              <a:rPr lang="en-US" baseline="0" dirty="0"/>
              <a:t> </a:t>
            </a:r>
            <a:r>
              <a:rPr lang="en-US" baseline="0" dirty="0" err="1"/>
              <a:t>tục</a:t>
            </a:r>
            <a:r>
              <a:rPr lang="en-US" baseline="0" dirty="0"/>
              <a:t> </a:t>
            </a:r>
            <a:r>
              <a:rPr lang="en-US" baseline="0" dirty="0" err="1"/>
              <a:t>đi</a:t>
            </a:r>
            <a:r>
              <a:rPr lang="en-US" baseline="0" dirty="0"/>
              <a:t> </a:t>
            </a:r>
            <a:r>
              <a:rPr lang="en-US" baseline="0" dirty="0" err="1"/>
              <a:t>đến</a:t>
            </a:r>
            <a:r>
              <a:rPr lang="en-US" baseline="0" dirty="0"/>
              <a:t> </a:t>
            </a:r>
            <a:r>
              <a:rPr lang="en-US" baseline="0" dirty="0" err="1"/>
              <a:t>cải</a:t>
            </a:r>
            <a:r>
              <a:rPr lang="en-US" baseline="0" dirty="0"/>
              <a:t> </a:t>
            </a:r>
            <a:r>
              <a:rPr lang="en-US" baseline="0" dirty="0" err="1"/>
              <a:t>tiến</a:t>
            </a:r>
            <a:r>
              <a:rPr lang="en-US" baseline="0" dirty="0"/>
              <a:t> check sheet </a:t>
            </a:r>
            <a:r>
              <a:rPr lang="en-US" baseline="0" dirty="0" err="1"/>
              <a:t>thay</a:t>
            </a:r>
            <a:r>
              <a:rPr lang="en-US" baseline="0" dirty="0"/>
              <a:t> insert.</a:t>
            </a:r>
          </a:p>
          <a:p>
            <a:r>
              <a:rPr lang="en-US" baseline="0" dirty="0" err="1"/>
              <a:t>Hiện</a:t>
            </a:r>
            <a:r>
              <a:rPr lang="en-US" baseline="0" dirty="0"/>
              <a:t> </a:t>
            </a:r>
            <a:r>
              <a:rPr lang="en-US" baseline="0" dirty="0" err="1"/>
              <a:t>tại</a:t>
            </a:r>
            <a:r>
              <a:rPr lang="en-US" baseline="0" dirty="0"/>
              <a:t> </a:t>
            </a:r>
            <a:r>
              <a:rPr lang="en-US" baseline="0" dirty="0" err="1"/>
              <a:t>các</a:t>
            </a:r>
            <a:r>
              <a:rPr lang="en-US" baseline="0" dirty="0"/>
              <a:t> </a:t>
            </a:r>
            <a:r>
              <a:rPr lang="en-US" baseline="0" dirty="0" err="1"/>
              <a:t>bạn</a:t>
            </a:r>
            <a:r>
              <a:rPr lang="en-US" baseline="0" dirty="0"/>
              <a:t> check </a:t>
            </a:r>
            <a:r>
              <a:rPr lang="en-US" baseline="0" dirty="0" err="1"/>
              <a:t>như</a:t>
            </a:r>
            <a:r>
              <a:rPr lang="en-US" baseline="0" dirty="0"/>
              <a:t> </a:t>
            </a:r>
            <a:r>
              <a:rPr lang="en-US" baseline="0" dirty="0" err="1"/>
              <a:t>thế</a:t>
            </a:r>
            <a:r>
              <a:rPr lang="en-US" baseline="0" dirty="0"/>
              <a:t> </a:t>
            </a:r>
            <a:r>
              <a:rPr lang="en-US" baseline="0" dirty="0" err="1"/>
              <a:t>nào</a:t>
            </a:r>
            <a:r>
              <a:rPr lang="en-US" baseline="0" dirty="0"/>
              <a:t>?</a:t>
            </a:r>
          </a:p>
          <a:p>
            <a:endParaRPr lang="en-US" baseline="0" dirty="0"/>
          </a:p>
          <a:p>
            <a:r>
              <a:rPr lang="en-US" b="1" baseline="0" dirty="0" err="1"/>
              <a:t>Thúy</a:t>
            </a:r>
            <a:r>
              <a:rPr lang="en-US" b="1" baseline="0" dirty="0"/>
              <a:t> : </a:t>
            </a:r>
            <a:r>
              <a:rPr lang="en-US" baseline="0" dirty="0" err="1"/>
              <a:t>Chúng</a:t>
            </a:r>
            <a:r>
              <a:rPr lang="en-US" baseline="0" dirty="0"/>
              <a:t> </a:t>
            </a:r>
            <a:r>
              <a:rPr lang="en-US" baseline="0" dirty="0" err="1"/>
              <a:t>tôi</a:t>
            </a:r>
            <a:r>
              <a:rPr lang="en-US" baseline="0" dirty="0"/>
              <a:t> </a:t>
            </a:r>
            <a:r>
              <a:rPr lang="en-US" baseline="0" dirty="0" err="1"/>
              <a:t>lấy</a:t>
            </a:r>
            <a:r>
              <a:rPr lang="en-US" baseline="0" dirty="0"/>
              <a:t> insert </a:t>
            </a:r>
            <a:r>
              <a:rPr lang="en-US" baseline="0" dirty="0" err="1"/>
              <a:t>ra</a:t>
            </a:r>
            <a:r>
              <a:rPr lang="en-US" baseline="0" dirty="0"/>
              <a:t> </a:t>
            </a:r>
            <a:r>
              <a:rPr lang="en-US" baseline="0" dirty="0" err="1"/>
              <a:t>khỏi</a:t>
            </a:r>
            <a:r>
              <a:rPr lang="en-US" baseline="0" dirty="0"/>
              <a:t> </a:t>
            </a:r>
            <a:r>
              <a:rPr lang="en-US" baseline="0" dirty="0" err="1"/>
              <a:t>các</a:t>
            </a:r>
            <a:r>
              <a:rPr lang="en-US" baseline="0" dirty="0"/>
              <a:t> </a:t>
            </a:r>
            <a:r>
              <a:rPr lang="en-US" baseline="0" dirty="0" err="1"/>
              <a:t>hộp</a:t>
            </a:r>
            <a:r>
              <a:rPr lang="en-US" baseline="0" dirty="0"/>
              <a:t> </a:t>
            </a:r>
            <a:r>
              <a:rPr lang="en-US" baseline="0" dirty="0" err="1"/>
              <a:t>đựng</a:t>
            </a:r>
            <a:r>
              <a:rPr lang="en-US" baseline="0" dirty="0"/>
              <a:t> </a:t>
            </a:r>
            <a:r>
              <a:rPr lang="en-US" baseline="0" dirty="0">
                <a:sym typeface="Wingdings" panose="05000000000000000000" pitchFamily="2" charset="2"/>
              </a:rPr>
              <a:t> </a:t>
            </a:r>
            <a:r>
              <a:rPr lang="en-US" baseline="0" dirty="0" err="1">
                <a:sym typeface="Wingdings" panose="05000000000000000000" pitchFamily="2" charset="2"/>
              </a:rPr>
              <a:t>Thay</a:t>
            </a:r>
            <a:r>
              <a:rPr lang="en-US" baseline="0" dirty="0">
                <a:sym typeface="Wingdings" panose="05000000000000000000" pitchFamily="2" charset="2"/>
              </a:rPr>
              <a:t> insert  </a:t>
            </a:r>
            <a:r>
              <a:rPr lang="en-US" baseline="0" dirty="0" err="1">
                <a:sym typeface="Wingdings" panose="05000000000000000000" pitchFamily="2" charset="2"/>
              </a:rPr>
              <a:t>Ghi</a:t>
            </a:r>
            <a:r>
              <a:rPr lang="en-US" baseline="0" dirty="0">
                <a:sym typeface="Wingdings" panose="05000000000000000000" pitchFamily="2" charset="2"/>
              </a:rPr>
              <a:t> </a:t>
            </a:r>
            <a:r>
              <a:rPr lang="en-US" baseline="0" dirty="0" err="1">
                <a:sym typeface="Wingdings" panose="05000000000000000000" pitchFamily="2" charset="2"/>
              </a:rPr>
              <a:t>chép</a:t>
            </a:r>
            <a:r>
              <a:rPr lang="en-US" baseline="0" dirty="0">
                <a:sym typeface="Wingdings" panose="05000000000000000000" pitchFamily="2" charset="2"/>
              </a:rPr>
              <a:t> </a:t>
            </a:r>
            <a:r>
              <a:rPr lang="en-US" baseline="0" dirty="0" err="1">
                <a:sym typeface="Wingdings" panose="05000000000000000000" pitchFamily="2" charset="2"/>
              </a:rPr>
              <a:t>vào</a:t>
            </a:r>
            <a:r>
              <a:rPr lang="en-US" baseline="0" dirty="0">
                <a:sym typeface="Wingdings" panose="05000000000000000000" pitchFamily="2" charset="2"/>
              </a:rPr>
              <a:t> check sheet  Shift Leader </a:t>
            </a:r>
            <a:r>
              <a:rPr lang="en-US" baseline="0" dirty="0" err="1">
                <a:sym typeface="Wingdings" panose="05000000000000000000" pitchFamily="2" charset="2"/>
              </a:rPr>
              <a:t>kiểm</a:t>
            </a:r>
            <a:r>
              <a:rPr lang="en-US" baseline="0" dirty="0">
                <a:sym typeface="Wingdings" panose="05000000000000000000" pitchFamily="2" charset="2"/>
              </a:rPr>
              <a:t> </a:t>
            </a:r>
            <a:r>
              <a:rPr lang="en-US" baseline="0" dirty="0" err="1">
                <a:sym typeface="Wingdings" panose="05000000000000000000" pitchFamily="2" charset="2"/>
              </a:rPr>
              <a:t>tra</a:t>
            </a:r>
            <a:r>
              <a:rPr lang="en-US" baseline="0" dirty="0">
                <a:sym typeface="Wingdings" panose="05000000000000000000" pitchFamily="2" charset="2"/>
              </a:rPr>
              <a:t>.</a:t>
            </a:r>
          </a:p>
          <a:p>
            <a:r>
              <a:rPr lang="en-US" baseline="0" dirty="0" err="1">
                <a:sym typeface="Wingdings" panose="05000000000000000000" pitchFamily="2" charset="2"/>
              </a:rPr>
              <a:t>Các</a:t>
            </a:r>
            <a:r>
              <a:rPr lang="en-US" baseline="0" dirty="0">
                <a:sym typeface="Wingdings" panose="05000000000000000000" pitchFamily="2" charset="2"/>
              </a:rPr>
              <a:t> </a:t>
            </a:r>
            <a:r>
              <a:rPr lang="en-US" baseline="0" dirty="0" err="1">
                <a:sym typeface="Wingdings" panose="05000000000000000000" pitchFamily="2" charset="2"/>
              </a:rPr>
              <a:t>bước</a:t>
            </a:r>
            <a:r>
              <a:rPr lang="en-US" baseline="0" dirty="0">
                <a:sym typeface="Wingdings" panose="05000000000000000000" pitchFamily="2" charset="2"/>
              </a:rPr>
              <a:t> </a:t>
            </a:r>
            <a:r>
              <a:rPr lang="en-US" baseline="0" dirty="0" err="1">
                <a:sym typeface="Wingdings" panose="05000000000000000000" pitchFamily="2" charset="2"/>
              </a:rPr>
              <a:t>đầy</a:t>
            </a:r>
            <a:r>
              <a:rPr lang="en-US" baseline="0" dirty="0">
                <a:sym typeface="Wingdings" panose="05000000000000000000" pitchFamily="2" charset="2"/>
              </a:rPr>
              <a:t> </a:t>
            </a:r>
            <a:r>
              <a:rPr lang="en-US" baseline="0" dirty="0" err="1">
                <a:sym typeface="Wingdings" panose="05000000000000000000" pitchFamily="2" charset="2"/>
              </a:rPr>
              <a:t>đủ</a:t>
            </a:r>
            <a:r>
              <a:rPr lang="en-US" baseline="0" dirty="0">
                <a:sym typeface="Wingdings" panose="05000000000000000000" pitchFamily="2" charset="2"/>
              </a:rPr>
              <a:t> </a:t>
            </a:r>
            <a:r>
              <a:rPr lang="en-US" baseline="0" dirty="0" err="1">
                <a:sym typeface="Wingdings" panose="05000000000000000000" pitchFamily="2" charset="2"/>
              </a:rPr>
              <a:t>như</a:t>
            </a:r>
            <a:r>
              <a:rPr lang="en-US" baseline="0" dirty="0">
                <a:sym typeface="Wingdings" panose="05000000000000000000" pitchFamily="2" charset="2"/>
              </a:rPr>
              <a:t> </a:t>
            </a:r>
            <a:r>
              <a:rPr lang="en-US" baseline="0" dirty="0" err="1">
                <a:sym typeface="Wingdings" panose="05000000000000000000" pitchFamily="2" charset="2"/>
              </a:rPr>
              <a:t>vậy</a:t>
            </a:r>
            <a:r>
              <a:rPr lang="en-US" baseline="0" dirty="0">
                <a:sym typeface="Wingdings" panose="05000000000000000000" pitchFamily="2" charset="2"/>
              </a:rPr>
              <a:t> </a:t>
            </a:r>
            <a:r>
              <a:rPr lang="en-US" baseline="0" dirty="0" err="1">
                <a:sym typeface="Wingdings" panose="05000000000000000000" pitchFamily="2" charset="2"/>
              </a:rPr>
              <a:t>rồi</a:t>
            </a:r>
            <a:r>
              <a:rPr lang="en-US" baseline="0" dirty="0">
                <a:sym typeface="Wingdings" panose="05000000000000000000" pitchFamily="2" charset="2"/>
              </a:rPr>
              <a:t> </a:t>
            </a:r>
            <a:r>
              <a:rPr lang="en-US" baseline="0" dirty="0" err="1">
                <a:sym typeface="Wingdings" panose="05000000000000000000" pitchFamily="2" charset="2"/>
              </a:rPr>
              <a:t>sao</a:t>
            </a:r>
            <a:r>
              <a:rPr lang="en-US" baseline="0" dirty="0">
                <a:sym typeface="Wingdings" panose="05000000000000000000" pitchFamily="2" charset="2"/>
              </a:rPr>
              <a:t> </a:t>
            </a:r>
            <a:r>
              <a:rPr lang="en-US" baseline="0" dirty="0" err="1">
                <a:sym typeface="Wingdings" panose="05000000000000000000" pitchFamily="2" charset="2"/>
              </a:rPr>
              <a:t>vẫn</a:t>
            </a:r>
            <a:r>
              <a:rPr lang="en-US" baseline="0" dirty="0">
                <a:sym typeface="Wingdings" panose="05000000000000000000" pitchFamily="2" charset="2"/>
              </a:rPr>
              <a:t> </a:t>
            </a:r>
            <a:r>
              <a:rPr lang="en-US" baseline="0" dirty="0" err="1">
                <a:sym typeface="Wingdings" panose="05000000000000000000" pitchFamily="2" charset="2"/>
              </a:rPr>
              <a:t>xẩy</a:t>
            </a:r>
            <a:r>
              <a:rPr lang="en-US" baseline="0" dirty="0">
                <a:sym typeface="Wingdings" panose="05000000000000000000" pitchFamily="2" charset="2"/>
              </a:rPr>
              <a:t> </a:t>
            </a:r>
            <a:r>
              <a:rPr lang="en-US" baseline="0" dirty="0" err="1">
                <a:sym typeface="Wingdings" panose="05000000000000000000" pitchFamily="2" charset="2"/>
              </a:rPr>
              <a:t>ra</a:t>
            </a:r>
            <a:r>
              <a:rPr lang="en-US" baseline="0" dirty="0">
                <a:sym typeface="Wingdings" panose="05000000000000000000" pitchFamily="2" charset="2"/>
              </a:rPr>
              <a:t> </a:t>
            </a:r>
            <a:r>
              <a:rPr lang="en-US" baseline="0" dirty="0" err="1">
                <a:sym typeface="Wingdings" panose="05000000000000000000" pitchFamily="2" charset="2"/>
              </a:rPr>
              <a:t>lỗi</a:t>
            </a:r>
            <a:r>
              <a:rPr lang="en-US" baseline="0" dirty="0">
                <a:sym typeface="Wingdings" panose="05000000000000000000" pitchFamily="2" charset="2"/>
              </a:rPr>
              <a:t>?</a:t>
            </a:r>
          </a:p>
          <a:p>
            <a:endParaRPr lang="en-US" baseline="0" dirty="0">
              <a:sym typeface="Wingdings" panose="05000000000000000000" pitchFamily="2" charset="2"/>
            </a:endParaRPr>
          </a:p>
          <a:p>
            <a:r>
              <a:rPr lang="en-US" b="1" baseline="0" dirty="0">
                <a:sym typeface="Wingdings" panose="05000000000000000000" pitchFamily="2" charset="2"/>
              </a:rPr>
              <a:t>Thùy: </a:t>
            </a:r>
            <a:r>
              <a:rPr lang="en-US" baseline="0" dirty="0">
                <a:sym typeface="Wingdings" panose="05000000000000000000" pitchFamily="2" charset="2"/>
              </a:rPr>
              <a:t>Theo </a:t>
            </a:r>
            <a:r>
              <a:rPr lang="en-US" baseline="0" dirty="0" err="1">
                <a:sym typeface="Wingdings" panose="05000000000000000000" pitchFamily="2" charset="2"/>
              </a:rPr>
              <a:t>tôi</a:t>
            </a:r>
            <a:r>
              <a:rPr lang="en-US" baseline="0" dirty="0">
                <a:sym typeface="Wingdings" panose="05000000000000000000" pitchFamily="2" charset="2"/>
              </a:rPr>
              <a:t> </a:t>
            </a:r>
            <a:r>
              <a:rPr lang="en-US" baseline="0" dirty="0" err="1">
                <a:sym typeface="Wingdings" panose="05000000000000000000" pitchFamily="2" charset="2"/>
              </a:rPr>
              <a:t>nghĩ</a:t>
            </a:r>
            <a:r>
              <a:rPr lang="en-US" baseline="0" dirty="0">
                <a:sym typeface="Wingdings" panose="05000000000000000000" pitchFamily="2" charset="2"/>
              </a:rPr>
              <a:t> </a:t>
            </a:r>
            <a:r>
              <a:rPr lang="en-US" baseline="0" dirty="0" err="1">
                <a:sym typeface="Wingdings" panose="05000000000000000000" pitchFamily="2" charset="2"/>
              </a:rPr>
              <a:t>chúng</a:t>
            </a:r>
            <a:r>
              <a:rPr lang="en-US" baseline="0" dirty="0">
                <a:sym typeface="Wingdings" panose="05000000000000000000" pitchFamily="2" charset="2"/>
              </a:rPr>
              <a:t> ta </a:t>
            </a:r>
            <a:r>
              <a:rPr lang="en-US" baseline="0" dirty="0" err="1">
                <a:sym typeface="Wingdings" panose="05000000000000000000" pitchFamily="2" charset="2"/>
              </a:rPr>
              <a:t>phải</a:t>
            </a:r>
            <a:r>
              <a:rPr lang="en-US" baseline="0" dirty="0">
                <a:sym typeface="Wingdings" panose="05000000000000000000" pitchFamily="2" charset="2"/>
              </a:rPr>
              <a:t> </a:t>
            </a:r>
            <a:r>
              <a:rPr lang="en-US" baseline="0" dirty="0" err="1">
                <a:sym typeface="Wingdings" panose="05000000000000000000" pitchFamily="2" charset="2"/>
              </a:rPr>
              <a:t>thêm</a:t>
            </a:r>
            <a:r>
              <a:rPr lang="en-US" baseline="0" dirty="0">
                <a:sym typeface="Wingdings" panose="05000000000000000000" pitchFamily="2" charset="2"/>
              </a:rPr>
              <a:t> </a:t>
            </a:r>
            <a:r>
              <a:rPr lang="en-US" baseline="0" dirty="0" err="1">
                <a:sym typeface="Wingdings" panose="05000000000000000000" pitchFamily="2" charset="2"/>
              </a:rPr>
              <a:t>hình</a:t>
            </a:r>
            <a:r>
              <a:rPr lang="en-US" baseline="0" dirty="0">
                <a:sym typeface="Wingdings" panose="05000000000000000000" pitchFamily="2" charset="2"/>
              </a:rPr>
              <a:t> </a:t>
            </a:r>
            <a:r>
              <a:rPr lang="en-US" baseline="0" dirty="0" err="1">
                <a:sym typeface="Wingdings" panose="05000000000000000000" pitchFamily="2" charset="2"/>
              </a:rPr>
              <a:t>ảnh</a:t>
            </a:r>
            <a:r>
              <a:rPr lang="en-US" baseline="0" dirty="0">
                <a:sym typeface="Wingdings" panose="05000000000000000000" pitchFamily="2" charset="2"/>
              </a:rPr>
              <a:t> </a:t>
            </a:r>
            <a:r>
              <a:rPr lang="en-US" baseline="0" dirty="0" err="1">
                <a:sym typeface="Wingdings" panose="05000000000000000000" pitchFamily="2" charset="2"/>
              </a:rPr>
              <a:t>của</a:t>
            </a:r>
            <a:r>
              <a:rPr lang="en-US" baseline="0" dirty="0">
                <a:sym typeface="Wingdings" panose="05000000000000000000" pitchFamily="2" charset="2"/>
              </a:rPr>
              <a:t> </a:t>
            </a:r>
            <a:r>
              <a:rPr lang="en-US" baseline="0" dirty="0" err="1">
                <a:sym typeface="Wingdings" panose="05000000000000000000" pitchFamily="2" charset="2"/>
              </a:rPr>
              <a:t>khuôn</a:t>
            </a:r>
            <a:r>
              <a:rPr lang="en-US" baseline="0" dirty="0">
                <a:sym typeface="Wingdings" panose="05000000000000000000" pitchFamily="2" charset="2"/>
              </a:rPr>
              <a:t> </a:t>
            </a:r>
            <a:r>
              <a:rPr lang="en-US" baseline="0" dirty="0" err="1">
                <a:sym typeface="Wingdings" panose="05000000000000000000" pitchFamily="2" charset="2"/>
              </a:rPr>
              <a:t>và</a:t>
            </a:r>
            <a:r>
              <a:rPr lang="en-US" baseline="0" dirty="0">
                <a:sym typeface="Wingdings" panose="05000000000000000000" pitchFamily="2" charset="2"/>
              </a:rPr>
              <a:t> </a:t>
            </a:r>
            <a:r>
              <a:rPr lang="en-US" baseline="0" dirty="0" err="1">
                <a:sym typeface="Wingdings" panose="05000000000000000000" pitchFamily="2" charset="2"/>
              </a:rPr>
              <a:t>hỉnh</a:t>
            </a:r>
            <a:r>
              <a:rPr lang="en-US" baseline="0" dirty="0">
                <a:sym typeface="Wingdings" panose="05000000000000000000" pitchFamily="2" charset="2"/>
              </a:rPr>
              <a:t> </a:t>
            </a:r>
            <a:r>
              <a:rPr lang="en-US" baseline="0" dirty="0" err="1">
                <a:sym typeface="Wingdings" panose="05000000000000000000" pitchFamily="2" charset="2"/>
              </a:rPr>
              <a:t>ảnh</a:t>
            </a:r>
            <a:r>
              <a:rPr lang="en-US" baseline="0" dirty="0">
                <a:sym typeface="Wingdings" panose="05000000000000000000" pitchFamily="2" charset="2"/>
              </a:rPr>
              <a:t> </a:t>
            </a:r>
            <a:r>
              <a:rPr lang="en-US" baseline="0" dirty="0" err="1">
                <a:sym typeface="Wingdings" panose="05000000000000000000" pitchFamily="2" charset="2"/>
              </a:rPr>
              <a:t>của</a:t>
            </a:r>
            <a:r>
              <a:rPr lang="en-US" baseline="0" dirty="0">
                <a:sym typeface="Wingdings" panose="05000000000000000000" pitchFamily="2" charset="2"/>
              </a:rPr>
              <a:t> </a:t>
            </a:r>
            <a:r>
              <a:rPr lang="en-US" baseline="0" dirty="0" err="1">
                <a:sym typeface="Wingdings" panose="05000000000000000000" pitchFamily="2" charset="2"/>
              </a:rPr>
              <a:t>sản</a:t>
            </a:r>
            <a:r>
              <a:rPr lang="en-US" baseline="0" dirty="0">
                <a:sym typeface="Wingdings" panose="05000000000000000000" pitchFamily="2" charset="2"/>
              </a:rPr>
              <a:t> </a:t>
            </a:r>
            <a:r>
              <a:rPr lang="en-US" baseline="0" dirty="0" err="1">
                <a:sym typeface="Wingdings" panose="05000000000000000000" pitchFamily="2" charset="2"/>
              </a:rPr>
              <a:t>phẩm</a:t>
            </a:r>
            <a:r>
              <a:rPr lang="en-US" baseline="0" dirty="0">
                <a:sym typeface="Wingdings" panose="05000000000000000000" pitchFamily="2" charset="2"/>
              </a:rPr>
              <a:t> </a:t>
            </a:r>
            <a:r>
              <a:rPr lang="en-US" baseline="0" dirty="0" err="1">
                <a:sym typeface="Wingdings" panose="05000000000000000000" pitchFamily="2" charset="2"/>
              </a:rPr>
              <a:t>sau</a:t>
            </a:r>
            <a:r>
              <a:rPr lang="en-US" baseline="0" dirty="0">
                <a:sym typeface="Wingdings" panose="05000000000000000000" pitchFamily="2" charset="2"/>
              </a:rPr>
              <a:t> </a:t>
            </a:r>
            <a:r>
              <a:rPr lang="en-US" baseline="0" dirty="0" err="1">
                <a:sym typeface="Wingdings" panose="05000000000000000000" pitchFamily="2" charset="2"/>
              </a:rPr>
              <a:t>khi</a:t>
            </a:r>
            <a:r>
              <a:rPr lang="en-US" baseline="0" dirty="0">
                <a:sym typeface="Wingdings" panose="05000000000000000000" pitchFamily="2" charset="2"/>
              </a:rPr>
              <a:t> </a:t>
            </a:r>
            <a:r>
              <a:rPr lang="en-US" baseline="0" dirty="0" err="1">
                <a:sym typeface="Wingdings" panose="05000000000000000000" pitchFamily="2" charset="2"/>
              </a:rPr>
              <a:t>thay</a:t>
            </a:r>
            <a:r>
              <a:rPr lang="en-US" baseline="0" dirty="0">
                <a:sym typeface="Wingdings" panose="05000000000000000000" pitchFamily="2" charset="2"/>
              </a:rPr>
              <a:t> insert.</a:t>
            </a:r>
          </a:p>
          <a:p>
            <a:r>
              <a:rPr lang="en-US" baseline="0" dirty="0" err="1">
                <a:sym typeface="Wingdings" panose="05000000000000000000" pitchFamily="2" charset="2"/>
              </a:rPr>
              <a:t>Như</a:t>
            </a:r>
            <a:r>
              <a:rPr lang="en-US" baseline="0" dirty="0">
                <a:sym typeface="Wingdings" panose="05000000000000000000" pitchFamily="2" charset="2"/>
              </a:rPr>
              <a:t> </a:t>
            </a:r>
            <a:r>
              <a:rPr lang="en-US" baseline="0" dirty="0" err="1">
                <a:sym typeface="Wingdings" panose="05000000000000000000" pitchFamily="2" charset="2"/>
              </a:rPr>
              <a:t>vậy</a:t>
            </a:r>
            <a:r>
              <a:rPr lang="en-US" baseline="0" dirty="0">
                <a:sym typeface="Wingdings" panose="05000000000000000000" pitchFamily="2" charset="2"/>
              </a:rPr>
              <a:t> </a:t>
            </a:r>
            <a:r>
              <a:rPr lang="en-US" baseline="0" dirty="0" err="1">
                <a:sym typeface="Wingdings" panose="05000000000000000000" pitchFamily="2" charset="2"/>
              </a:rPr>
              <a:t>sẽ</a:t>
            </a:r>
            <a:r>
              <a:rPr lang="en-US" baseline="0" dirty="0">
                <a:sym typeface="Wingdings" panose="05000000000000000000" pitchFamily="2" charset="2"/>
              </a:rPr>
              <a:t> </a:t>
            </a:r>
            <a:r>
              <a:rPr lang="en-US" baseline="0" dirty="0" err="1">
                <a:sym typeface="Wingdings" panose="05000000000000000000" pitchFamily="2" charset="2"/>
              </a:rPr>
              <a:t>trực</a:t>
            </a:r>
            <a:r>
              <a:rPr lang="en-US" baseline="0" dirty="0">
                <a:sym typeface="Wingdings" panose="05000000000000000000" pitchFamily="2" charset="2"/>
              </a:rPr>
              <a:t> </a:t>
            </a:r>
            <a:r>
              <a:rPr lang="en-US" baseline="0" dirty="0" err="1">
                <a:sym typeface="Wingdings" panose="05000000000000000000" pitchFamily="2" charset="2"/>
              </a:rPr>
              <a:t>quan</a:t>
            </a:r>
            <a:r>
              <a:rPr lang="en-US" baseline="0" dirty="0">
                <a:sym typeface="Wingdings" panose="05000000000000000000" pitchFamily="2" charset="2"/>
              </a:rPr>
              <a:t> </a:t>
            </a:r>
            <a:r>
              <a:rPr lang="en-US" baseline="0" dirty="0" err="1">
                <a:sym typeface="Wingdings" panose="05000000000000000000" pitchFamily="2" charset="2"/>
              </a:rPr>
              <a:t>hóa</a:t>
            </a:r>
            <a:r>
              <a:rPr lang="en-US" baseline="0" dirty="0">
                <a:sym typeface="Wingdings" panose="05000000000000000000" pitchFamily="2" charset="2"/>
              </a:rPr>
              <a:t> </a:t>
            </a:r>
            <a:r>
              <a:rPr lang="en-US" baseline="0" dirty="0" err="1">
                <a:sym typeface="Wingdings" panose="05000000000000000000" pitchFamily="2" charset="2"/>
              </a:rPr>
              <a:t>hơn</a:t>
            </a:r>
            <a:r>
              <a:rPr lang="en-US" baseline="0" dirty="0">
                <a:sym typeface="Wingdings" panose="05000000000000000000" pitchFamily="2" charset="2"/>
              </a:rPr>
              <a:t> </a:t>
            </a:r>
            <a:r>
              <a:rPr lang="en-US" baseline="0" dirty="0" err="1">
                <a:sym typeface="Wingdings" panose="05000000000000000000" pitchFamily="2" charset="2"/>
              </a:rPr>
              <a:t>cho</a:t>
            </a:r>
            <a:r>
              <a:rPr lang="en-US" baseline="0" dirty="0">
                <a:sym typeface="Wingdings" panose="05000000000000000000" pitchFamily="2" charset="2"/>
              </a:rPr>
              <a:t> </a:t>
            </a:r>
            <a:r>
              <a:rPr lang="en-US" baseline="0" dirty="0" err="1">
                <a:sym typeface="Wingdings" panose="05000000000000000000" pitchFamily="2" charset="2"/>
              </a:rPr>
              <a:t>các</a:t>
            </a:r>
            <a:r>
              <a:rPr lang="en-US" baseline="0" dirty="0">
                <a:sym typeface="Wingdings" panose="05000000000000000000" pitchFamily="2" charset="2"/>
              </a:rPr>
              <a:t> </a:t>
            </a:r>
            <a:r>
              <a:rPr lang="en-US" baseline="0" dirty="0" err="1">
                <a:sym typeface="Wingdings" panose="05000000000000000000" pitchFamily="2" charset="2"/>
              </a:rPr>
              <a:t>bạn</a:t>
            </a:r>
            <a:r>
              <a:rPr lang="en-US" baseline="0" dirty="0">
                <a:sym typeface="Wingdings" panose="05000000000000000000" pitchFamily="2" charset="2"/>
              </a:rPr>
              <a:t> </a:t>
            </a:r>
            <a:r>
              <a:rPr lang="en-US" baseline="0" dirty="0" err="1">
                <a:sym typeface="Wingdings" panose="05000000000000000000" pitchFamily="2" charset="2"/>
              </a:rPr>
              <a:t>kĩ</a:t>
            </a:r>
            <a:r>
              <a:rPr lang="en-US" baseline="0" dirty="0">
                <a:sym typeface="Wingdings" panose="05000000000000000000" pitchFamily="2" charset="2"/>
              </a:rPr>
              <a:t> </a:t>
            </a:r>
            <a:r>
              <a:rPr lang="en-US" baseline="0" dirty="0" err="1">
                <a:sym typeface="Wingdings" panose="05000000000000000000" pitchFamily="2" charset="2"/>
              </a:rPr>
              <a:t>thuật</a:t>
            </a:r>
            <a:r>
              <a:rPr lang="en-US" baseline="0" dirty="0">
                <a:sym typeface="Wingdings" panose="05000000000000000000" pitchFamily="2" charset="2"/>
              </a:rPr>
              <a:t> </a:t>
            </a:r>
            <a:r>
              <a:rPr lang="en-US" baseline="0" dirty="0" err="1">
                <a:sym typeface="Wingdings" panose="05000000000000000000" pitchFamily="2" charset="2"/>
              </a:rPr>
              <a:t>viên</a:t>
            </a:r>
            <a:r>
              <a:rPr lang="en-US" baseline="0" dirty="0">
                <a:sym typeface="Wingdings" panose="05000000000000000000" pitchFamily="2" charset="2"/>
              </a:rPr>
              <a:t>.</a:t>
            </a:r>
            <a:endParaRPr lang="en-US" baseline="0" dirty="0"/>
          </a:p>
        </p:txBody>
      </p:sp>
      <p:sp>
        <p:nvSpPr>
          <p:cNvPr id="4" name="Slide Number Placeholder 3"/>
          <p:cNvSpPr>
            <a:spLocks noGrp="1"/>
          </p:cNvSpPr>
          <p:nvPr>
            <p:ph type="sldNum" sz="quarter" idx="10"/>
          </p:nvPr>
        </p:nvSpPr>
        <p:spPr/>
        <p:txBody>
          <a:bodyPr/>
          <a:lstStyle/>
          <a:p>
            <a:fld id="{14D70252-C0A8-4B52-B470-AE55BE41DC9A}" type="slidenum">
              <a:rPr lang="en-GB" smtClean="0"/>
              <a:t>16</a:t>
            </a:fld>
            <a:endParaRPr lang="en-GB"/>
          </a:p>
        </p:txBody>
      </p:sp>
    </p:spTree>
    <p:extLst>
      <p:ext uri="{BB962C8B-B14F-4D97-AF65-F5344CB8AC3E}">
        <p14:creationId xmlns:p14="http://schemas.microsoft.com/office/powerpoint/2010/main" val="3074348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Next, please look at the current issue and solution. in </a:t>
            </a:r>
            <a:r>
              <a:rPr lang="en-US" baseline="0" dirty="0"/>
              <a:t>part before, I describe almost processes of factory. from G/R in MCS to Shipping in SCM , let’s focus two red boxes,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now we are using many type of paper and manual data entry. (for example: Incoming sheet, Stock card, part card, total sheet , Kitting list, Movement sheet, Check sheet, Delivery Sheet, Shipment check.. etc. ) So it  really affects to productivity activities. All right, how to solve it?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In part After, this could be the answer to all our problem.</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A new system, using barcode technology with handy terminal device that connect to FOSS DB server via access point. Apply this system, you will control easy and specially we will save 20% manpower and 50% print paper. </a:t>
            </a:r>
            <a:endParaRPr lang="en-US" dirty="0"/>
          </a:p>
          <a:p>
            <a:r>
              <a:rPr lang="en-US" dirty="0"/>
              <a:t>	</a:t>
            </a:r>
          </a:p>
        </p:txBody>
      </p:sp>
      <p:sp>
        <p:nvSpPr>
          <p:cNvPr id="4" name="Slide Number Placeholder 3"/>
          <p:cNvSpPr>
            <a:spLocks noGrp="1"/>
          </p:cNvSpPr>
          <p:nvPr>
            <p:ph type="sldNum" sz="quarter" idx="10"/>
          </p:nvPr>
        </p:nvSpPr>
        <p:spPr/>
        <p:txBody>
          <a:bodyPr/>
          <a:lstStyle/>
          <a:p>
            <a:pPr>
              <a:defRPr/>
            </a:pPr>
            <a:fld id="{B8596A7E-D393-4B38-A0D7-F25F1888893F}" type="slidenum">
              <a:rPr lang="en-US" altLang="en-US" smtClean="0"/>
              <a:pPr>
                <a:defRPr/>
              </a:pPr>
              <a:t>17</a:t>
            </a:fld>
            <a:endParaRPr lang="en-US" altLang="en-US"/>
          </a:p>
        </p:txBody>
      </p:sp>
    </p:spTree>
    <p:extLst>
      <p:ext uri="{BB962C8B-B14F-4D97-AF65-F5344CB8AC3E}">
        <p14:creationId xmlns:p14="http://schemas.microsoft.com/office/powerpoint/2010/main" val="1653846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Thùy</a:t>
            </a:r>
            <a:r>
              <a:rPr lang="en-US" baseline="0" dirty="0"/>
              <a:t> : </a:t>
            </a:r>
            <a:r>
              <a:rPr lang="en-US" baseline="0" dirty="0" err="1"/>
              <a:t>Xác</a:t>
            </a:r>
            <a:r>
              <a:rPr lang="en-US" baseline="0" dirty="0"/>
              <a:t> </a:t>
            </a:r>
            <a:r>
              <a:rPr lang="en-US" baseline="0" dirty="0" err="1"/>
              <a:t>nhận</a:t>
            </a:r>
            <a:r>
              <a:rPr lang="en-US" baseline="0" dirty="0"/>
              <a:t> </a:t>
            </a:r>
            <a:r>
              <a:rPr lang="en-US" baseline="0" dirty="0" err="1"/>
              <a:t>hiệu</a:t>
            </a:r>
            <a:r>
              <a:rPr lang="en-US" baseline="0" dirty="0"/>
              <a:t> </a:t>
            </a:r>
            <a:r>
              <a:rPr lang="en-US" baseline="0" dirty="0" err="1"/>
              <a:t>quả</a:t>
            </a:r>
            <a:r>
              <a:rPr lang="en-US" baseline="0" dirty="0"/>
              <a:t> </a:t>
            </a:r>
            <a:r>
              <a:rPr lang="en-US" baseline="0" dirty="0" err="1"/>
              <a:t>sau</a:t>
            </a:r>
            <a:r>
              <a:rPr lang="en-US" baseline="0" dirty="0"/>
              <a:t> </a:t>
            </a:r>
            <a:r>
              <a:rPr lang="en-US" baseline="0" dirty="0" err="1"/>
              <a:t>khi</a:t>
            </a:r>
            <a:r>
              <a:rPr lang="en-US" baseline="0" dirty="0"/>
              <a:t> </a:t>
            </a:r>
            <a:r>
              <a:rPr lang="en-US" baseline="0" dirty="0" err="1"/>
              <a:t>hoạt</a:t>
            </a:r>
            <a:r>
              <a:rPr lang="en-US" baseline="0" dirty="0"/>
              <a:t> </a:t>
            </a:r>
            <a:r>
              <a:rPr lang="en-US" baseline="0" dirty="0" err="1"/>
              <a:t>động</a:t>
            </a:r>
            <a:r>
              <a:rPr lang="en-US" baseline="0" dirty="0"/>
              <a:t> QCC</a:t>
            </a:r>
          </a:p>
          <a:p>
            <a:endParaRPr lang="en-US" baseline="0" dirty="0"/>
          </a:p>
          <a:p>
            <a:r>
              <a:rPr lang="en-US" baseline="0" dirty="0"/>
              <a:t>+ </a:t>
            </a:r>
            <a:r>
              <a:rPr lang="en-US" baseline="0" dirty="0" err="1"/>
              <a:t>Hiệu</a:t>
            </a:r>
            <a:r>
              <a:rPr lang="en-US" baseline="0" dirty="0"/>
              <a:t> </a:t>
            </a:r>
            <a:r>
              <a:rPr lang="en-US" baseline="0" dirty="0" err="1"/>
              <a:t>quả</a:t>
            </a:r>
            <a:r>
              <a:rPr lang="en-US" baseline="0" dirty="0"/>
              <a:t> </a:t>
            </a:r>
            <a:r>
              <a:rPr lang="en-US" baseline="0" dirty="0" err="1"/>
              <a:t>hữu</a:t>
            </a:r>
            <a:r>
              <a:rPr lang="en-US" baseline="0" dirty="0"/>
              <a:t> </a:t>
            </a:r>
            <a:r>
              <a:rPr lang="en-US" baseline="0" dirty="0" err="1"/>
              <a:t>hình</a:t>
            </a:r>
            <a:r>
              <a:rPr lang="en-US" baseline="0" dirty="0"/>
              <a:t> : </a:t>
            </a:r>
            <a:r>
              <a:rPr lang="en-US" baseline="0" dirty="0" err="1"/>
              <a:t>Tăng</a:t>
            </a:r>
            <a:r>
              <a:rPr lang="en-US" baseline="0" dirty="0"/>
              <a:t> </a:t>
            </a:r>
            <a:r>
              <a:rPr lang="en-US" baseline="0" dirty="0" err="1"/>
              <a:t>hiệu</a:t>
            </a:r>
            <a:r>
              <a:rPr lang="en-US" baseline="0" dirty="0"/>
              <a:t> </a:t>
            </a:r>
            <a:r>
              <a:rPr lang="en-US" baseline="0" dirty="0" err="1"/>
              <a:t>suất</a:t>
            </a:r>
            <a:r>
              <a:rPr lang="en-US" baseline="0" dirty="0"/>
              <a:t> , </a:t>
            </a:r>
            <a:r>
              <a:rPr lang="en-US" baseline="0" dirty="0" err="1"/>
              <a:t>giảm</a:t>
            </a:r>
            <a:r>
              <a:rPr lang="en-US" baseline="0" dirty="0"/>
              <a:t> chi </a:t>
            </a:r>
            <a:r>
              <a:rPr lang="en-US" baseline="0" dirty="0" err="1"/>
              <a:t>phí</a:t>
            </a:r>
            <a:r>
              <a:rPr lang="en-US" baseline="0" dirty="0"/>
              <a:t> </a:t>
            </a:r>
            <a:r>
              <a:rPr lang="en-US" baseline="0" dirty="0" err="1"/>
              <a:t>hủy</a:t>
            </a:r>
            <a:r>
              <a:rPr lang="en-US" baseline="0" dirty="0"/>
              <a:t>….</a:t>
            </a:r>
          </a:p>
          <a:p>
            <a:r>
              <a:rPr lang="en-US" baseline="0" dirty="0"/>
              <a:t>+ </a:t>
            </a:r>
            <a:r>
              <a:rPr lang="en-US" baseline="0" dirty="0" err="1"/>
              <a:t>Hiệu</a:t>
            </a:r>
            <a:r>
              <a:rPr lang="en-US" baseline="0" dirty="0"/>
              <a:t> </a:t>
            </a:r>
            <a:r>
              <a:rPr lang="en-US" baseline="0" dirty="0" err="1"/>
              <a:t>quả</a:t>
            </a:r>
            <a:r>
              <a:rPr lang="en-US" baseline="0" dirty="0"/>
              <a:t> </a:t>
            </a:r>
            <a:r>
              <a:rPr lang="en-US" baseline="0" dirty="0" err="1"/>
              <a:t>vô</a:t>
            </a:r>
            <a:r>
              <a:rPr lang="en-US" baseline="0" dirty="0"/>
              <a:t> </a:t>
            </a:r>
            <a:r>
              <a:rPr lang="en-US" baseline="0" dirty="0" err="1"/>
              <a:t>hình</a:t>
            </a:r>
            <a:r>
              <a:rPr lang="en-US" baseline="0" dirty="0"/>
              <a:t> : </a:t>
            </a:r>
            <a:r>
              <a:rPr lang="en-US" baseline="0" dirty="0" err="1"/>
              <a:t>Tăng</a:t>
            </a:r>
            <a:r>
              <a:rPr lang="en-US" baseline="0" dirty="0"/>
              <a:t> </a:t>
            </a:r>
            <a:r>
              <a:rPr lang="en-US" baseline="0" dirty="0" err="1"/>
              <a:t>kĩ</a:t>
            </a:r>
            <a:r>
              <a:rPr lang="en-US" baseline="0" dirty="0"/>
              <a:t> </a:t>
            </a:r>
            <a:r>
              <a:rPr lang="en-US" baseline="0" dirty="0" err="1"/>
              <a:t>năng</a:t>
            </a:r>
            <a:r>
              <a:rPr lang="en-US" baseline="0" dirty="0"/>
              <a:t> QCC </a:t>
            </a:r>
            <a:r>
              <a:rPr lang="en-US" baseline="0" dirty="0" err="1"/>
              <a:t>của</a:t>
            </a:r>
            <a:r>
              <a:rPr lang="en-US" baseline="0" dirty="0"/>
              <a:t> </a:t>
            </a:r>
            <a:r>
              <a:rPr lang="en-US" baseline="0" dirty="0" err="1"/>
              <a:t>nhóm</a:t>
            </a:r>
            <a:r>
              <a:rPr lang="en-US" baseline="0" dirty="0"/>
              <a:t> </a:t>
            </a:r>
            <a:r>
              <a:rPr lang="en-US" baseline="0" dirty="0" err="1"/>
              <a:t>từ</a:t>
            </a:r>
            <a:r>
              <a:rPr lang="en-US" baseline="0" dirty="0"/>
              <a:t> 2.8 </a:t>
            </a:r>
            <a:r>
              <a:rPr lang="en-US" baseline="0" dirty="0" err="1"/>
              <a:t>lên</a:t>
            </a:r>
            <a:r>
              <a:rPr lang="en-US" baseline="0" dirty="0"/>
              <a:t> 3.8.</a:t>
            </a:r>
          </a:p>
          <a:p>
            <a:endParaRPr lang="en-US" dirty="0"/>
          </a:p>
        </p:txBody>
      </p:sp>
      <p:sp>
        <p:nvSpPr>
          <p:cNvPr id="4" name="Slide Number Placeholder 3"/>
          <p:cNvSpPr>
            <a:spLocks noGrp="1"/>
          </p:cNvSpPr>
          <p:nvPr>
            <p:ph type="sldNum" sz="quarter" idx="10"/>
          </p:nvPr>
        </p:nvSpPr>
        <p:spPr/>
        <p:txBody>
          <a:bodyPr/>
          <a:lstStyle/>
          <a:p>
            <a:fld id="{14D70252-C0A8-4B52-B470-AE55BE41DC9A}" type="slidenum">
              <a:rPr lang="en-GB" smtClean="0"/>
              <a:t>18</a:t>
            </a:fld>
            <a:endParaRPr lang="en-GB"/>
          </a:p>
        </p:txBody>
      </p:sp>
    </p:spTree>
    <p:extLst>
      <p:ext uri="{BB962C8B-B14F-4D97-AF65-F5344CB8AC3E}">
        <p14:creationId xmlns:p14="http://schemas.microsoft.com/office/powerpoint/2010/main" val="90257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noChangeArrowheads="1"/>
          </p:cNvSpPr>
          <p:nvPr>
            <p:ph type="body" idx="1"/>
          </p:nvPr>
        </p:nvSpPr>
        <p:spPr>
          <a:noFill/>
        </p:spPr>
        <p:txBody>
          <a:bodyPr/>
          <a:lstStyle/>
          <a:p>
            <a:pPr eaLnBrk="1" hangingPunct="1">
              <a:spcBef>
                <a:spcPct val="0"/>
              </a:spcBef>
            </a:pPr>
            <a:endParaRPr lang="ja-JP" altLang="ja-JP" smtClean="0"/>
          </a:p>
        </p:txBody>
      </p:sp>
      <p:sp>
        <p:nvSpPr>
          <p:cNvPr id="34820" name="Slide Number Placeholder 3"/>
          <p:cNvSpPr>
            <a:spLocks noGrp="1"/>
          </p:cNvSpPr>
          <p:nvPr>
            <p:ph type="sldNum" sz="quarter" idx="5"/>
          </p:nvPr>
        </p:nvSpPr>
        <p:spPr>
          <a:noFill/>
        </p:spPr>
        <p:txBody>
          <a:bodyPr/>
          <a:lstStyle>
            <a:lvl1pPr defTabSz="923925">
              <a:spcBef>
                <a:spcPct val="30000"/>
              </a:spcBef>
              <a:defRPr sz="1200">
                <a:solidFill>
                  <a:schemeClr val="tx1"/>
                </a:solidFill>
                <a:latin typeface="Calibri" panose="020F0502020204030204" pitchFamily="34" charset="0"/>
              </a:defRPr>
            </a:lvl1pPr>
            <a:lvl2pPr marL="750888" indent="-288925" defTabSz="923925">
              <a:spcBef>
                <a:spcPct val="30000"/>
              </a:spcBef>
              <a:defRPr sz="1200">
                <a:solidFill>
                  <a:schemeClr val="tx1"/>
                </a:solidFill>
                <a:latin typeface="Calibri" panose="020F0502020204030204" pitchFamily="34" charset="0"/>
              </a:defRPr>
            </a:lvl2pPr>
            <a:lvl3pPr marL="1155700" indent="-231775" defTabSz="923925">
              <a:spcBef>
                <a:spcPct val="30000"/>
              </a:spcBef>
              <a:defRPr sz="1200">
                <a:solidFill>
                  <a:schemeClr val="tx1"/>
                </a:solidFill>
                <a:latin typeface="Calibri" panose="020F0502020204030204" pitchFamily="34" charset="0"/>
              </a:defRPr>
            </a:lvl3pPr>
            <a:lvl4pPr marL="1617663" indent="-230188" defTabSz="923925">
              <a:spcBef>
                <a:spcPct val="30000"/>
              </a:spcBef>
              <a:defRPr sz="1200">
                <a:solidFill>
                  <a:schemeClr val="tx1"/>
                </a:solidFill>
                <a:latin typeface="Calibri" panose="020F0502020204030204" pitchFamily="34" charset="0"/>
              </a:defRPr>
            </a:lvl4pPr>
            <a:lvl5pPr marL="2079625" indent="-230188" defTabSz="923925">
              <a:spcBef>
                <a:spcPct val="30000"/>
              </a:spcBef>
              <a:defRPr sz="1200">
                <a:solidFill>
                  <a:schemeClr val="tx1"/>
                </a:solidFill>
                <a:latin typeface="Calibri" panose="020F0502020204030204" pitchFamily="34" charset="0"/>
              </a:defRPr>
            </a:lvl5pPr>
            <a:lvl6pPr marL="2536825" indent="-230188" defTabSz="923925" eaLnBrk="0" fontAlgn="base" hangingPunct="0">
              <a:spcBef>
                <a:spcPct val="30000"/>
              </a:spcBef>
              <a:spcAft>
                <a:spcPct val="0"/>
              </a:spcAft>
              <a:defRPr sz="1200">
                <a:solidFill>
                  <a:schemeClr val="tx1"/>
                </a:solidFill>
                <a:latin typeface="Calibri" panose="020F0502020204030204" pitchFamily="34" charset="0"/>
              </a:defRPr>
            </a:lvl6pPr>
            <a:lvl7pPr marL="2994025" indent="-230188" defTabSz="923925" eaLnBrk="0" fontAlgn="base" hangingPunct="0">
              <a:spcBef>
                <a:spcPct val="30000"/>
              </a:spcBef>
              <a:spcAft>
                <a:spcPct val="0"/>
              </a:spcAft>
              <a:defRPr sz="1200">
                <a:solidFill>
                  <a:schemeClr val="tx1"/>
                </a:solidFill>
                <a:latin typeface="Calibri" panose="020F0502020204030204" pitchFamily="34" charset="0"/>
              </a:defRPr>
            </a:lvl7pPr>
            <a:lvl8pPr marL="3451225" indent="-230188" defTabSz="923925" eaLnBrk="0" fontAlgn="base" hangingPunct="0">
              <a:spcBef>
                <a:spcPct val="30000"/>
              </a:spcBef>
              <a:spcAft>
                <a:spcPct val="0"/>
              </a:spcAft>
              <a:defRPr sz="1200">
                <a:solidFill>
                  <a:schemeClr val="tx1"/>
                </a:solidFill>
                <a:latin typeface="Calibri" panose="020F0502020204030204" pitchFamily="34" charset="0"/>
              </a:defRPr>
            </a:lvl8pPr>
            <a:lvl9pPr marL="3908425" indent="-230188" defTabSz="92392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2242154-8E8A-47B0-BF66-F63B3C4E22C8}" type="slidenum">
              <a:rPr lang="en-US" altLang="ja-JP" smtClean="0">
                <a:latin typeface="Arial" panose="020B0604020202020204" pitchFamily="34" charset="0"/>
              </a:rPr>
              <a:pPr>
                <a:spcBef>
                  <a:spcPct val="0"/>
                </a:spcBef>
              </a:pPr>
              <a:t>19</a:t>
            </a:fld>
            <a:endParaRPr lang="en-US" altLang="ja-JP" smtClean="0">
              <a:latin typeface="Arial" panose="020B0604020202020204" pitchFamily="34" charset="0"/>
            </a:endParaRPr>
          </a:p>
        </p:txBody>
      </p:sp>
    </p:spTree>
    <p:extLst>
      <p:ext uri="{BB962C8B-B14F-4D97-AF65-F5344CB8AC3E}">
        <p14:creationId xmlns:p14="http://schemas.microsoft.com/office/powerpoint/2010/main" val="4048608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noChangeArrowheads="1"/>
          </p:cNvSpPr>
          <p:nvPr>
            <p:ph type="body" idx="1"/>
          </p:nvPr>
        </p:nvSpPr>
        <p:spPr>
          <a:noFill/>
        </p:spPr>
        <p:txBody>
          <a:bodyPr/>
          <a:lstStyle/>
          <a:p>
            <a:pPr eaLnBrk="1" hangingPunct="1">
              <a:spcBef>
                <a:spcPct val="0"/>
              </a:spcBef>
            </a:pPr>
            <a:endParaRPr lang="ja-JP" altLang="ja-JP" smtClean="0"/>
          </a:p>
        </p:txBody>
      </p:sp>
      <p:sp>
        <p:nvSpPr>
          <p:cNvPr id="36868" name="Slide Number Placeholder 3"/>
          <p:cNvSpPr>
            <a:spLocks noGrp="1"/>
          </p:cNvSpPr>
          <p:nvPr>
            <p:ph type="sldNum" sz="quarter" idx="5"/>
          </p:nvPr>
        </p:nvSpPr>
        <p:spPr>
          <a:noFill/>
        </p:spPr>
        <p:txBody>
          <a:bodyPr/>
          <a:lstStyle>
            <a:lvl1pPr defTabSz="923925">
              <a:spcBef>
                <a:spcPct val="30000"/>
              </a:spcBef>
              <a:defRPr sz="1200">
                <a:solidFill>
                  <a:schemeClr val="tx1"/>
                </a:solidFill>
                <a:latin typeface="Calibri" panose="020F0502020204030204" pitchFamily="34" charset="0"/>
              </a:defRPr>
            </a:lvl1pPr>
            <a:lvl2pPr marL="750888" indent="-288925" defTabSz="923925">
              <a:spcBef>
                <a:spcPct val="30000"/>
              </a:spcBef>
              <a:defRPr sz="1200">
                <a:solidFill>
                  <a:schemeClr val="tx1"/>
                </a:solidFill>
                <a:latin typeface="Calibri" panose="020F0502020204030204" pitchFamily="34" charset="0"/>
              </a:defRPr>
            </a:lvl2pPr>
            <a:lvl3pPr marL="1155700" indent="-231775" defTabSz="923925">
              <a:spcBef>
                <a:spcPct val="30000"/>
              </a:spcBef>
              <a:defRPr sz="1200">
                <a:solidFill>
                  <a:schemeClr val="tx1"/>
                </a:solidFill>
                <a:latin typeface="Calibri" panose="020F0502020204030204" pitchFamily="34" charset="0"/>
              </a:defRPr>
            </a:lvl3pPr>
            <a:lvl4pPr marL="1617663" indent="-230188" defTabSz="923925">
              <a:spcBef>
                <a:spcPct val="30000"/>
              </a:spcBef>
              <a:defRPr sz="1200">
                <a:solidFill>
                  <a:schemeClr val="tx1"/>
                </a:solidFill>
                <a:latin typeface="Calibri" panose="020F0502020204030204" pitchFamily="34" charset="0"/>
              </a:defRPr>
            </a:lvl4pPr>
            <a:lvl5pPr marL="2079625" indent="-230188" defTabSz="923925">
              <a:spcBef>
                <a:spcPct val="30000"/>
              </a:spcBef>
              <a:defRPr sz="1200">
                <a:solidFill>
                  <a:schemeClr val="tx1"/>
                </a:solidFill>
                <a:latin typeface="Calibri" panose="020F0502020204030204" pitchFamily="34" charset="0"/>
              </a:defRPr>
            </a:lvl5pPr>
            <a:lvl6pPr marL="2536825" indent="-230188" defTabSz="923925" eaLnBrk="0" fontAlgn="base" hangingPunct="0">
              <a:spcBef>
                <a:spcPct val="30000"/>
              </a:spcBef>
              <a:spcAft>
                <a:spcPct val="0"/>
              </a:spcAft>
              <a:defRPr sz="1200">
                <a:solidFill>
                  <a:schemeClr val="tx1"/>
                </a:solidFill>
                <a:latin typeface="Calibri" panose="020F0502020204030204" pitchFamily="34" charset="0"/>
              </a:defRPr>
            </a:lvl6pPr>
            <a:lvl7pPr marL="2994025" indent="-230188" defTabSz="923925" eaLnBrk="0" fontAlgn="base" hangingPunct="0">
              <a:spcBef>
                <a:spcPct val="30000"/>
              </a:spcBef>
              <a:spcAft>
                <a:spcPct val="0"/>
              </a:spcAft>
              <a:defRPr sz="1200">
                <a:solidFill>
                  <a:schemeClr val="tx1"/>
                </a:solidFill>
                <a:latin typeface="Calibri" panose="020F0502020204030204" pitchFamily="34" charset="0"/>
              </a:defRPr>
            </a:lvl7pPr>
            <a:lvl8pPr marL="3451225" indent="-230188" defTabSz="923925" eaLnBrk="0" fontAlgn="base" hangingPunct="0">
              <a:spcBef>
                <a:spcPct val="30000"/>
              </a:spcBef>
              <a:spcAft>
                <a:spcPct val="0"/>
              </a:spcAft>
              <a:defRPr sz="1200">
                <a:solidFill>
                  <a:schemeClr val="tx1"/>
                </a:solidFill>
                <a:latin typeface="Calibri" panose="020F0502020204030204" pitchFamily="34" charset="0"/>
              </a:defRPr>
            </a:lvl8pPr>
            <a:lvl9pPr marL="3908425" indent="-230188" defTabSz="92392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8F1BF28-2EAF-432D-847C-98684B3A3E23}" type="slidenum">
              <a:rPr lang="en-US" altLang="ja-JP" smtClean="0">
                <a:latin typeface="Arial" panose="020B0604020202020204" pitchFamily="34" charset="0"/>
              </a:rPr>
              <a:pPr>
                <a:spcBef>
                  <a:spcPct val="0"/>
                </a:spcBef>
              </a:pPr>
              <a:t>20</a:t>
            </a:fld>
            <a:endParaRPr lang="en-US" altLang="ja-JP" smtClean="0">
              <a:latin typeface="Arial" panose="020B0604020202020204" pitchFamily="34" charset="0"/>
            </a:endParaRPr>
          </a:p>
        </p:txBody>
      </p:sp>
    </p:spTree>
    <p:extLst>
      <p:ext uri="{BB962C8B-B14F-4D97-AF65-F5344CB8AC3E}">
        <p14:creationId xmlns:p14="http://schemas.microsoft.com/office/powerpoint/2010/main" val="621788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Thùy:</a:t>
            </a:r>
            <a:r>
              <a:rPr lang="en-US" dirty="0"/>
              <a:t> </a:t>
            </a:r>
            <a:r>
              <a:rPr lang="en-US" dirty="0" err="1"/>
              <a:t>Đội</a:t>
            </a:r>
            <a:r>
              <a:rPr lang="en-US" baseline="0" dirty="0"/>
              <a:t> </a:t>
            </a:r>
            <a:r>
              <a:rPr lang="en-US" baseline="0" dirty="0" err="1"/>
              <a:t>của</a:t>
            </a:r>
            <a:r>
              <a:rPr lang="en-US" baseline="0" dirty="0"/>
              <a:t> </a:t>
            </a:r>
            <a:r>
              <a:rPr lang="en-US" baseline="0" dirty="0" err="1"/>
              <a:t>chúng</a:t>
            </a:r>
            <a:r>
              <a:rPr lang="en-US" baseline="0" dirty="0"/>
              <a:t> </a:t>
            </a:r>
            <a:r>
              <a:rPr lang="en-US" baseline="0" dirty="0" err="1"/>
              <a:t>tôi</a:t>
            </a:r>
            <a:r>
              <a:rPr lang="en-US" baseline="0" dirty="0"/>
              <a:t> </a:t>
            </a:r>
            <a:r>
              <a:rPr lang="en-US" baseline="0" dirty="0" err="1"/>
              <a:t>gồm</a:t>
            </a:r>
            <a:r>
              <a:rPr lang="en-US" baseline="0" dirty="0"/>
              <a:t> 10 </a:t>
            </a:r>
            <a:r>
              <a:rPr lang="en-US" baseline="0" dirty="0" err="1"/>
              <a:t>thành</a:t>
            </a:r>
            <a:r>
              <a:rPr lang="en-US" baseline="0" dirty="0"/>
              <a:t> </a:t>
            </a:r>
            <a:r>
              <a:rPr lang="en-US" baseline="0" dirty="0" err="1"/>
              <a:t>viên</a:t>
            </a:r>
            <a:r>
              <a:rPr lang="en-US" baseline="0" dirty="0"/>
              <a:t>. </a:t>
            </a:r>
            <a:r>
              <a:rPr lang="en-US" baseline="0" dirty="0" err="1"/>
              <a:t>Đến</a:t>
            </a:r>
            <a:r>
              <a:rPr lang="en-US" baseline="0" dirty="0"/>
              <a:t> </a:t>
            </a:r>
            <a:r>
              <a:rPr lang="en-US" baseline="0" dirty="0" err="1"/>
              <a:t>từ</a:t>
            </a:r>
            <a:r>
              <a:rPr lang="en-US" baseline="0" dirty="0"/>
              <a:t> 4 </a:t>
            </a:r>
            <a:r>
              <a:rPr lang="en-US" baseline="0" dirty="0" err="1"/>
              <a:t>bộ</a:t>
            </a:r>
            <a:r>
              <a:rPr lang="en-US" baseline="0" dirty="0"/>
              <a:t> </a:t>
            </a:r>
            <a:r>
              <a:rPr lang="en-US" baseline="0" dirty="0" err="1"/>
              <a:t>phận</a:t>
            </a:r>
            <a:r>
              <a:rPr lang="en-US" baseline="0" dirty="0"/>
              <a:t> </a:t>
            </a:r>
            <a:r>
              <a:rPr lang="en-US" baseline="0" dirty="0" err="1"/>
              <a:t>khác</a:t>
            </a:r>
            <a:r>
              <a:rPr lang="en-US" baseline="0" dirty="0"/>
              <a:t> </a:t>
            </a:r>
            <a:r>
              <a:rPr lang="en-US" baseline="0" dirty="0" err="1"/>
              <a:t>nhau</a:t>
            </a:r>
            <a:r>
              <a:rPr lang="en-US" baseline="0" dirty="0"/>
              <a:t>.</a:t>
            </a:r>
          </a:p>
          <a:p>
            <a:r>
              <a:rPr lang="en-US" baseline="0" dirty="0" err="1"/>
              <a:t>Hoạt</a:t>
            </a:r>
            <a:r>
              <a:rPr lang="en-US" baseline="0" dirty="0"/>
              <a:t> </a:t>
            </a:r>
            <a:r>
              <a:rPr lang="en-US" baseline="0" dirty="0" err="1"/>
              <a:t>động</a:t>
            </a:r>
            <a:r>
              <a:rPr lang="en-US" baseline="0" dirty="0"/>
              <a:t> </a:t>
            </a:r>
            <a:r>
              <a:rPr lang="en-US" baseline="0" dirty="0" err="1"/>
              <a:t>từ</a:t>
            </a:r>
            <a:r>
              <a:rPr lang="en-US" baseline="0" dirty="0"/>
              <a:t> </a:t>
            </a:r>
            <a:r>
              <a:rPr lang="en-US" baseline="0" dirty="0" err="1"/>
              <a:t>tháng</a:t>
            </a:r>
            <a:r>
              <a:rPr lang="en-US" baseline="0" dirty="0"/>
              <a:t> 12-2019 </a:t>
            </a:r>
            <a:r>
              <a:rPr lang="en-US" baseline="0" dirty="0" err="1"/>
              <a:t>đến</a:t>
            </a:r>
            <a:r>
              <a:rPr lang="en-US" baseline="0" dirty="0"/>
              <a:t> </a:t>
            </a:r>
            <a:r>
              <a:rPr lang="en-US" baseline="0" dirty="0" err="1"/>
              <a:t>tháng</a:t>
            </a:r>
            <a:r>
              <a:rPr lang="en-US" baseline="0" dirty="0"/>
              <a:t> 2-2020.</a:t>
            </a:r>
          </a:p>
          <a:p>
            <a:endParaRPr lang="en-US" baseline="0" dirty="0"/>
          </a:p>
          <a:p>
            <a:r>
              <a:rPr lang="en-US" b="1" baseline="0" dirty="0" err="1"/>
              <a:t>Thúy</a:t>
            </a:r>
            <a:r>
              <a:rPr lang="en-US" b="1" baseline="0" dirty="0"/>
              <a:t> : </a:t>
            </a:r>
            <a:r>
              <a:rPr lang="en-US" baseline="0" dirty="0" err="1"/>
              <a:t>Sologan</a:t>
            </a:r>
            <a:r>
              <a:rPr lang="en-US" baseline="0" dirty="0"/>
              <a:t> </a:t>
            </a:r>
            <a:r>
              <a:rPr lang="en-US" baseline="0" dirty="0" err="1"/>
              <a:t>của</a:t>
            </a:r>
            <a:r>
              <a:rPr lang="en-US" baseline="0" dirty="0"/>
              <a:t> </a:t>
            </a:r>
            <a:r>
              <a:rPr lang="en-US" baseline="0" dirty="0" err="1"/>
              <a:t>chúng</a:t>
            </a:r>
            <a:r>
              <a:rPr lang="en-US" baseline="0" dirty="0"/>
              <a:t> </a:t>
            </a:r>
            <a:r>
              <a:rPr lang="en-US" baseline="0" dirty="0" err="1"/>
              <a:t>tôi</a:t>
            </a:r>
            <a:r>
              <a:rPr lang="en-US" baseline="0" dirty="0"/>
              <a:t> </a:t>
            </a:r>
            <a:r>
              <a:rPr lang="en-US" baseline="0" dirty="0" err="1"/>
              <a:t>là</a:t>
            </a:r>
            <a:r>
              <a:rPr lang="en-US" baseline="0" dirty="0"/>
              <a:t>:</a:t>
            </a:r>
          </a:p>
          <a:p>
            <a:r>
              <a:rPr lang="en-US" b="1" baseline="0" dirty="0"/>
              <a:t>Thùy + </a:t>
            </a:r>
            <a:r>
              <a:rPr lang="en-US" b="1" baseline="0" dirty="0" err="1"/>
              <a:t>Thúy</a:t>
            </a:r>
            <a:r>
              <a:rPr lang="en-US" b="1" baseline="0" dirty="0"/>
              <a:t> :  </a:t>
            </a:r>
            <a:r>
              <a:rPr lang="en-US" b="0" baseline="0" dirty="0" err="1"/>
              <a:t>Nhanh</a:t>
            </a:r>
            <a:r>
              <a:rPr lang="en-US" b="0" baseline="0" dirty="0"/>
              <a:t>, </a:t>
            </a:r>
            <a:r>
              <a:rPr lang="en-US" b="0" baseline="0" dirty="0" err="1"/>
              <a:t>Mạnh</a:t>
            </a:r>
            <a:r>
              <a:rPr lang="en-US" b="0" baseline="0" dirty="0"/>
              <a:t>, </a:t>
            </a:r>
            <a:r>
              <a:rPr lang="en-US" b="0" baseline="0" dirty="0" err="1"/>
              <a:t>Chính</a:t>
            </a:r>
            <a:r>
              <a:rPr lang="en-US" b="0" baseline="0" dirty="0"/>
              <a:t> </a:t>
            </a:r>
            <a:r>
              <a:rPr lang="en-US" b="0" baseline="0" dirty="0" err="1"/>
              <a:t>Xác</a:t>
            </a:r>
            <a:r>
              <a:rPr lang="en-US" b="0" baseline="0" dirty="0"/>
              <a:t>.</a:t>
            </a:r>
            <a:endParaRPr lang="en-US" b="0" dirty="0"/>
          </a:p>
        </p:txBody>
      </p:sp>
      <p:sp>
        <p:nvSpPr>
          <p:cNvPr id="4" name="Slide Number Placeholder 3"/>
          <p:cNvSpPr>
            <a:spLocks noGrp="1"/>
          </p:cNvSpPr>
          <p:nvPr>
            <p:ph type="sldNum" sz="quarter" idx="10"/>
          </p:nvPr>
        </p:nvSpPr>
        <p:spPr/>
        <p:txBody>
          <a:bodyPr/>
          <a:lstStyle/>
          <a:p>
            <a:fld id="{14D70252-C0A8-4B52-B470-AE55BE41DC9A}" type="slidenum">
              <a:rPr lang="en-GB" smtClean="0"/>
              <a:t>2</a:t>
            </a:fld>
            <a:endParaRPr lang="en-GB"/>
          </a:p>
        </p:txBody>
      </p:sp>
    </p:spTree>
    <p:extLst>
      <p:ext uri="{BB962C8B-B14F-4D97-AF65-F5344CB8AC3E}">
        <p14:creationId xmlns:p14="http://schemas.microsoft.com/office/powerpoint/2010/main" val="3679520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Thùy</a:t>
            </a:r>
            <a:r>
              <a:rPr lang="en-US" baseline="0" dirty="0"/>
              <a:t> : </a:t>
            </a:r>
            <a:r>
              <a:rPr lang="en-US" dirty="0" err="1"/>
              <a:t>Cảm</a:t>
            </a:r>
            <a:r>
              <a:rPr lang="en-US" baseline="0" dirty="0"/>
              <a:t> </a:t>
            </a:r>
            <a:r>
              <a:rPr lang="en-US" baseline="0" dirty="0" err="1"/>
              <a:t>ơn</a:t>
            </a:r>
            <a:r>
              <a:rPr lang="en-US" baseline="0" dirty="0"/>
              <a:t> ban </a:t>
            </a:r>
            <a:r>
              <a:rPr lang="en-US" baseline="0" dirty="0" err="1"/>
              <a:t>giám</a:t>
            </a:r>
            <a:r>
              <a:rPr lang="en-US" baseline="0" dirty="0"/>
              <a:t> </a:t>
            </a:r>
            <a:r>
              <a:rPr lang="en-US" baseline="0" dirty="0" err="1"/>
              <a:t>khảo</a:t>
            </a:r>
            <a:r>
              <a:rPr lang="en-US" baseline="0" dirty="0"/>
              <a:t>, </a:t>
            </a:r>
            <a:r>
              <a:rPr lang="en-US" baseline="0" dirty="0" err="1"/>
              <a:t>cảm</a:t>
            </a:r>
            <a:r>
              <a:rPr lang="en-US" baseline="0" dirty="0"/>
              <a:t> </a:t>
            </a:r>
            <a:r>
              <a:rPr lang="en-US" baseline="0" dirty="0" err="1"/>
              <a:t>ơn</a:t>
            </a:r>
            <a:r>
              <a:rPr lang="en-US" baseline="0" dirty="0"/>
              <a:t> </a:t>
            </a:r>
            <a:r>
              <a:rPr lang="en-US" baseline="0" dirty="0" err="1"/>
              <a:t>các</a:t>
            </a:r>
            <a:r>
              <a:rPr lang="en-US" baseline="0" dirty="0"/>
              <a:t> </a:t>
            </a:r>
            <a:r>
              <a:rPr lang="en-US" baseline="0" dirty="0" err="1"/>
              <a:t>bạn</a:t>
            </a:r>
            <a:r>
              <a:rPr lang="en-US" baseline="0" dirty="0"/>
              <a:t> </a:t>
            </a:r>
            <a:r>
              <a:rPr lang="en-US" baseline="0" dirty="0" err="1"/>
              <a:t>đã</a:t>
            </a:r>
            <a:r>
              <a:rPr lang="en-US" baseline="0" dirty="0"/>
              <a:t> </a:t>
            </a:r>
            <a:r>
              <a:rPr lang="en-US" baseline="0" dirty="0" err="1"/>
              <a:t>lắng</a:t>
            </a:r>
            <a:r>
              <a:rPr lang="en-US" baseline="0" dirty="0"/>
              <a:t> </a:t>
            </a:r>
            <a:r>
              <a:rPr lang="en-US" baseline="0" dirty="0" err="1"/>
              <a:t>nghe</a:t>
            </a:r>
            <a:r>
              <a:rPr lang="en-US" baseline="0" dirty="0"/>
              <a:t>.</a:t>
            </a:r>
            <a:endParaRPr lang="en-US" dirty="0"/>
          </a:p>
        </p:txBody>
      </p:sp>
      <p:sp>
        <p:nvSpPr>
          <p:cNvPr id="4" name="Slide Number Placeholder 3"/>
          <p:cNvSpPr>
            <a:spLocks noGrp="1"/>
          </p:cNvSpPr>
          <p:nvPr>
            <p:ph type="sldNum" sz="quarter" idx="10"/>
          </p:nvPr>
        </p:nvSpPr>
        <p:spPr/>
        <p:txBody>
          <a:bodyPr/>
          <a:lstStyle/>
          <a:p>
            <a:fld id="{14D70252-C0A8-4B52-B470-AE55BE41DC9A}" type="slidenum">
              <a:rPr lang="en-GB" smtClean="0"/>
              <a:t>21</a:t>
            </a:fld>
            <a:endParaRPr lang="en-GB"/>
          </a:p>
        </p:txBody>
      </p:sp>
    </p:spTree>
    <p:extLst>
      <p:ext uri="{BB962C8B-B14F-4D97-AF65-F5344CB8AC3E}">
        <p14:creationId xmlns:p14="http://schemas.microsoft.com/office/powerpoint/2010/main" val="690973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Thúy</a:t>
            </a:r>
            <a:r>
              <a:rPr lang="en-US" b="1" baseline="0" dirty="0"/>
              <a:t> :</a:t>
            </a:r>
            <a:r>
              <a:rPr lang="en-US" dirty="0" err="1"/>
              <a:t>Trước</a:t>
            </a:r>
            <a:r>
              <a:rPr lang="en-US" dirty="0"/>
              <a:t> </a:t>
            </a:r>
            <a:r>
              <a:rPr lang="en-US" dirty="0" err="1"/>
              <a:t>khi</a:t>
            </a:r>
            <a:r>
              <a:rPr lang="en-US" dirty="0"/>
              <a:t> </a:t>
            </a:r>
            <a:r>
              <a:rPr lang="en-US" dirty="0" err="1"/>
              <a:t>tiến</a:t>
            </a:r>
            <a:r>
              <a:rPr lang="en-US" dirty="0"/>
              <a:t> </a:t>
            </a:r>
            <a:r>
              <a:rPr lang="en-US" dirty="0" err="1"/>
              <a:t>hành</a:t>
            </a:r>
            <a:r>
              <a:rPr lang="en-US" dirty="0"/>
              <a:t> </a:t>
            </a:r>
            <a:r>
              <a:rPr lang="en-US" dirty="0" err="1"/>
              <a:t>hoạt</a:t>
            </a:r>
            <a:r>
              <a:rPr lang="en-US" dirty="0"/>
              <a:t> </a:t>
            </a:r>
            <a:r>
              <a:rPr lang="en-US" dirty="0" err="1"/>
              <a:t>động</a:t>
            </a:r>
            <a:r>
              <a:rPr lang="en-US" dirty="0"/>
              <a:t> QCC </a:t>
            </a:r>
            <a:r>
              <a:rPr lang="en-US" dirty="0" err="1"/>
              <a:t>chúng</a:t>
            </a:r>
            <a:r>
              <a:rPr lang="en-US" dirty="0"/>
              <a:t> </a:t>
            </a:r>
            <a:r>
              <a:rPr lang="en-US" dirty="0" err="1"/>
              <a:t>tôi</a:t>
            </a:r>
            <a:r>
              <a:rPr lang="en-US" dirty="0"/>
              <a:t> </a:t>
            </a:r>
            <a:r>
              <a:rPr lang="en-US" dirty="0" err="1"/>
              <a:t>đánh</a:t>
            </a:r>
            <a:r>
              <a:rPr lang="en-US" dirty="0"/>
              <a:t> </a:t>
            </a:r>
            <a:r>
              <a:rPr lang="en-US" dirty="0" err="1"/>
              <a:t>giá</a:t>
            </a:r>
            <a:r>
              <a:rPr lang="en-US" dirty="0"/>
              <a:t> </a:t>
            </a:r>
            <a:r>
              <a:rPr lang="en-US" dirty="0" err="1"/>
              <a:t>kỹ</a:t>
            </a:r>
            <a:r>
              <a:rPr lang="en-US" dirty="0"/>
              <a:t> </a:t>
            </a:r>
            <a:r>
              <a:rPr lang="en-US" dirty="0" err="1"/>
              <a:t>năng</a:t>
            </a:r>
            <a:r>
              <a:rPr lang="en-US" dirty="0"/>
              <a:t> </a:t>
            </a:r>
            <a:r>
              <a:rPr lang="en-US" dirty="0" err="1"/>
              <a:t>của</a:t>
            </a:r>
            <a:r>
              <a:rPr lang="en-US" dirty="0"/>
              <a:t> </a:t>
            </a:r>
            <a:r>
              <a:rPr lang="en-US" dirty="0" err="1"/>
              <a:t>nhóm</a:t>
            </a:r>
            <a:r>
              <a:rPr lang="en-US" dirty="0"/>
              <a:t>.</a:t>
            </a:r>
            <a:endParaRPr lang="vi-VN" dirty="0"/>
          </a:p>
          <a:p>
            <a:r>
              <a:rPr lang="en-US" dirty="0" err="1"/>
              <a:t>Điểm</a:t>
            </a:r>
            <a:r>
              <a:rPr lang="en-US" dirty="0"/>
              <a:t> </a:t>
            </a:r>
            <a:r>
              <a:rPr lang="en-US" dirty="0" err="1"/>
              <a:t>trung</a:t>
            </a:r>
            <a:r>
              <a:rPr lang="en-US" dirty="0"/>
              <a:t> </a:t>
            </a:r>
            <a:r>
              <a:rPr lang="en-US" dirty="0" err="1"/>
              <a:t>bình</a:t>
            </a:r>
            <a:r>
              <a:rPr lang="en-US" dirty="0"/>
              <a:t> </a:t>
            </a:r>
            <a:r>
              <a:rPr lang="en-US" dirty="0" err="1"/>
              <a:t>là</a:t>
            </a:r>
            <a:r>
              <a:rPr lang="en-US" dirty="0"/>
              <a:t>: 2.8</a:t>
            </a:r>
          </a:p>
          <a:p>
            <a:endParaRPr lang="en-US" dirty="0"/>
          </a:p>
        </p:txBody>
      </p:sp>
      <p:sp>
        <p:nvSpPr>
          <p:cNvPr id="4" name="Slide Number Placeholder 3"/>
          <p:cNvSpPr>
            <a:spLocks noGrp="1"/>
          </p:cNvSpPr>
          <p:nvPr>
            <p:ph type="sldNum" sz="quarter" idx="10"/>
          </p:nvPr>
        </p:nvSpPr>
        <p:spPr/>
        <p:txBody>
          <a:bodyPr/>
          <a:lstStyle/>
          <a:p>
            <a:fld id="{14D70252-C0A8-4B52-B470-AE55BE41DC9A}" type="slidenum">
              <a:rPr lang="en-GB" smtClean="0"/>
              <a:t>3</a:t>
            </a:fld>
            <a:endParaRPr lang="en-GB"/>
          </a:p>
        </p:txBody>
      </p:sp>
    </p:spTree>
    <p:extLst>
      <p:ext uri="{BB962C8B-B14F-4D97-AF65-F5344CB8AC3E}">
        <p14:creationId xmlns:p14="http://schemas.microsoft.com/office/powerpoint/2010/main" val="794717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Thùy</a:t>
            </a:r>
            <a:r>
              <a:rPr lang="en-US" b="1" baseline="0" dirty="0"/>
              <a:t> :</a:t>
            </a:r>
            <a:r>
              <a:rPr lang="en-US" baseline="0" dirty="0"/>
              <a:t> </a:t>
            </a:r>
            <a:r>
              <a:rPr lang="en-US" baseline="0" dirty="0" err="1"/>
              <a:t>Dưới</a:t>
            </a:r>
            <a:r>
              <a:rPr lang="en-US" baseline="0" dirty="0"/>
              <a:t> </a:t>
            </a:r>
            <a:r>
              <a:rPr lang="en-US" baseline="0" dirty="0" err="1"/>
              <a:t>đây</a:t>
            </a:r>
            <a:r>
              <a:rPr lang="en-US" baseline="0" dirty="0"/>
              <a:t> </a:t>
            </a:r>
            <a:r>
              <a:rPr lang="en-US" baseline="0" dirty="0" err="1"/>
              <a:t>là</a:t>
            </a:r>
            <a:r>
              <a:rPr lang="en-US" baseline="0" dirty="0"/>
              <a:t> </a:t>
            </a:r>
            <a:r>
              <a:rPr lang="en-US" baseline="0" dirty="0" err="1"/>
              <a:t>các</a:t>
            </a:r>
            <a:r>
              <a:rPr lang="en-US" baseline="0" dirty="0"/>
              <a:t> </a:t>
            </a:r>
            <a:r>
              <a:rPr lang="en-US" baseline="0" dirty="0" err="1"/>
              <a:t>bước</a:t>
            </a:r>
            <a:r>
              <a:rPr lang="en-US" baseline="0" dirty="0"/>
              <a:t> </a:t>
            </a:r>
            <a:r>
              <a:rPr lang="en-US" baseline="0" dirty="0" err="1"/>
              <a:t>làm</a:t>
            </a:r>
            <a:r>
              <a:rPr lang="en-US" baseline="0" dirty="0"/>
              <a:t> QCC </a:t>
            </a:r>
            <a:r>
              <a:rPr lang="en-US" baseline="0" dirty="0" err="1"/>
              <a:t>của</a:t>
            </a:r>
            <a:r>
              <a:rPr lang="en-US" baseline="0" dirty="0"/>
              <a:t> </a:t>
            </a:r>
            <a:r>
              <a:rPr lang="en-US" baseline="0" dirty="0" err="1"/>
              <a:t>nhóm</a:t>
            </a:r>
            <a:r>
              <a:rPr lang="en-US" baseline="0" dirty="0"/>
              <a:t> </a:t>
            </a:r>
            <a:r>
              <a:rPr lang="en-US" baseline="0" dirty="0" err="1"/>
              <a:t>chúng</a:t>
            </a:r>
            <a:r>
              <a:rPr lang="en-US" baseline="0" dirty="0"/>
              <a:t> </a:t>
            </a:r>
            <a:r>
              <a:rPr lang="en-US" baseline="0" dirty="0" err="1"/>
              <a:t>tôi</a:t>
            </a:r>
            <a:r>
              <a:rPr lang="en-US" baseline="0" dirty="0"/>
              <a:t>. </a:t>
            </a:r>
            <a:endParaRPr lang="en-US" dirty="0"/>
          </a:p>
        </p:txBody>
      </p:sp>
      <p:sp>
        <p:nvSpPr>
          <p:cNvPr id="4" name="Slide Number Placeholder 3"/>
          <p:cNvSpPr>
            <a:spLocks noGrp="1"/>
          </p:cNvSpPr>
          <p:nvPr>
            <p:ph type="sldNum" sz="quarter" idx="10"/>
          </p:nvPr>
        </p:nvSpPr>
        <p:spPr/>
        <p:txBody>
          <a:bodyPr/>
          <a:lstStyle/>
          <a:p>
            <a:fld id="{14D70252-C0A8-4B52-B470-AE55BE41DC9A}" type="slidenum">
              <a:rPr lang="en-GB" smtClean="0"/>
              <a:t>4</a:t>
            </a:fld>
            <a:endParaRPr lang="en-GB"/>
          </a:p>
        </p:txBody>
      </p:sp>
    </p:spTree>
    <p:extLst>
      <p:ext uri="{BB962C8B-B14F-4D97-AF65-F5344CB8AC3E}">
        <p14:creationId xmlns:p14="http://schemas.microsoft.com/office/powerpoint/2010/main" val="2526724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Thùy: </a:t>
            </a:r>
            <a:r>
              <a:rPr lang="en-US" dirty="0"/>
              <a:t>Theo </a:t>
            </a:r>
            <a:r>
              <a:rPr lang="en-US" dirty="0" err="1"/>
              <a:t>thống</a:t>
            </a:r>
            <a:r>
              <a:rPr lang="en-US" baseline="0" dirty="0"/>
              <a:t> </a:t>
            </a:r>
            <a:r>
              <a:rPr lang="en-US" baseline="0" dirty="0" err="1"/>
              <a:t>kê</a:t>
            </a:r>
            <a:r>
              <a:rPr lang="en-US" baseline="0" dirty="0"/>
              <a:t> </a:t>
            </a:r>
            <a:r>
              <a:rPr lang="en-US" baseline="0" dirty="0" err="1"/>
              <a:t>về</a:t>
            </a:r>
            <a:r>
              <a:rPr lang="en-US" baseline="0" dirty="0"/>
              <a:t> </a:t>
            </a:r>
            <a:r>
              <a:rPr lang="en-US" baseline="0" dirty="0" err="1"/>
              <a:t>các</a:t>
            </a:r>
            <a:r>
              <a:rPr lang="en-US" baseline="0" dirty="0"/>
              <a:t> </a:t>
            </a:r>
            <a:r>
              <a:rPr lang="en-US" baseline="0" dirty="0" err="1"/>
              <a:t>lỗi</a:t>
            </a:r>
            <a:r>
              <a:rPr lang="en-US" baseline="0" dirty="0"/>
              <a:t> </a:t>
            </a:r>
            <a:r>
              <a:rPr lang="en-US" baseline="0" dirty="0" err="1"/>
              <a:t>tại</a:t>
            </a:r>
            <a:r>
              <a:rPr lang="en-US" baseline="0" dirty="0"/>
              <a:t> PMG </a:t>
            </a:r>
            <a:r>
              <a:rPr lang="en-US" baseline="0" dirty="0" err="1"/>
              <a:t>từ</a:t>
            </a:r>
            <a:r>
              <a:rPr lang="en-US" baseline="0" dirty="0"/>
              <a:t> </a:t>
            </a:r>
            <a:r>
              <a:rPr lang="en-US" baseline="0" dirty="0" err="1"/>
              <a:t>tháng</a:t>
            </a:r>
            <a:r>
              <a:rPr lang="en-US" baseline="0" dirty="0"/>
              <a:t> 8 </a:t>
            </a:r>
            <a:r>
              <a:rPr lang="en-US" baseline="0" dirty="0" err="1"/>
              <a:t>đến</a:t>
            </a:r>
            <a:r>
              <a:rPr lang="en-US" baseline="0" dirty="0"/>
              <a:t> </a:t>
            </a:r>
            <a:r>
              <a:rPr lang="en-US" baseline="0" dirty="0" err="1"/>
              <a:t>tháng</a:t>
            </a:r>
            <a:r>
              <a:rPr lang="en-US" baseline="0" dirty="0"/>
              <a:t> 11 </a:t>
            </a:r>
            <a:r>
              <a:rPr lang="en-US" baseline="0" dirty="0" err="1"/>
              <a:t>năm</a:t>
            </a:r>
            <a:r>
              <a:rPr lang="en-US" baseline="0" dirty="0"/>
              <a:t> 2019.</a:t>
            </a:r>
          </a:p>
          <a:p>
            <a:r>
              <a:rPr lang="en-US" baseline="0" dirty="0" err="1"/>
              <a:t>Chúng</a:t>
            </a:r>
            <a:r>
              <a:rPr lang="en-US" baseline="0" dirty="0"/>
              <a:t> </a:t>
            </a:r>
            <a:r>
              <a:rPr lang="en-US" baseline="0" dirty="0" err="1"/>
              <a:t>tôi</a:t>
            </a:r>
            <a:r>
              <a:rPr lang="en-US" baseline="0" dirty="0"/>
              <a:t> </a:t>
            </a:r>
            <a:r>
              <a:rPr lang="en-US" baseline="0" dirty="0" err="1"/>
              <a:t>nhận</a:t>
            </a:r>
            <a:r>
              <a:rPr lang="en-US" baseline="0" dirty="0"/>
              <a:t> </a:t>
            </a:r>
            <a:r>
              <a:rPr lang="en-US" baseline="0" dirty="0" err="1"/>
              <a:t>thấy</a:t>
            </a:r>
            <a:r>
              <a:rPr lang="en-US" baseline="0" dirty="0"/>
              <a:t> </a:t>
            </a:r>
            <a:r>
              <a:rPr lang="en-US" baseline="0" dirty="0" err="1"/>
              <a:t>tỉ</a:t>
            </a:r>
            <a:r>
              <a:rPr lang="en-US" baseline="0" dirty="0"/>
              <a:t> </a:t>
            </a:r>
            <a:r>
              <a:rPr lang="en-US" baseline="0" dirty="0" err="1"/>
              <a:t>lệ</a:t>
            </a:r>
            <a:r>
              <a:rPr lang="en-US" baseline="0" dirty="0"/>
              <a:t> </a:t>
            </a:r>
            <a:r>
              <a:rPr lang="en-US" baseline="0" dirty="0" err="1"/>
              <a:t>lỗi</a:t>
            </a:r>
            <a:r>
              <a:rPr lang="en-US" baseline="0" dirty="0"/>
              <a:t> </a:t>
            </a:r>
            <a:r>
              <a:rPr lang="en-US" baseline="0" dirty="0" err="1"/>
              <a:t>liên</a:t>
            </a:r>
            <a:r>
              <a:rPr lang="en-US" baseline="0" dirty="0"/>
              <a:t> </a:t>
            </a:r>
            <a:r>
              <a:rPr lang="en-US" baseline="0" dirty="0" err="1"/>
              <a:t>quan</a:t>
            </a:r>
            <a:r>
              <a:rPr lang="en-US" baseline="0" dirty="0"/>
              <a:t> </a:t>
            </a:r>
            <a:r>
              <a:rPr lang="en-US" baseline="0" dirty="0" err="1"/>
              <a:t>đến</a:t>
            </a:r>
            <a:r>
              <a:rPr lang="en-US" baseline="0" dirty="0"/>
              <a:t> </a:t>
            </a:r>
            <a:r>
              <a:rPr lang="en-US" baseline="0" dirty="0" err="1"/>
              <a:t>lỗi</a:t>
            </a:r>
            <a:r>
              <a:rPr lang="en-US" baseline="0" dirty="0"/>
              <a:t> </a:t>
            </a:r>
            <a:r>
              <a:rPr lang="en-US" baseline="0" dirty="0" err="1"/>
              <a:t>Harenchi</a:t>
            </a:r>
            <a:r>
              <a:rPr lang="en-US" baseline="0" dirty="0"/>
              <a:t> </a:t>
            </a:r>
            <a:r>
              <a:rPr lang="en-US" baseline="0" dirty="0" err="1"/>
              <a:t>có</a:t>
            </a:r>
            <a:r>
              <a:rPr lang="en-US" baseline="0" dirty="0"/>
              <a:t> </a:t>
            </a:r>
            <a:r>
              <a:rPr lang="en-US" baseline="0" dirty="0" err="1"/>
              <a:t>xu</a:t>
            </a:r>
            <a:r>
              <a:rPr lang="en-US" baseline="0" dirty="0"/>
              <a:t> </a:t>
            </a:r>
            <a:r>
              <a:rPr lang="en-US" baseline="0" dirty="0" err="1"/>
              <a:t>hướng</a:t>
            </a:r>
            <a:r>
              <a:rPr lang="en-US" baseline="0" dirty="0"/>
              <a:t> </a:t>
            </a:r>
            <a:r>
              <a:rPr lang="en-US" baseline="0" dirty="0" err="1"/>
              <a:t>tăng</a:t>
            </a:r>
            <a:r>
              <a:rPr lang="en-US" baseline="0" dirty="0"/>
              <a:t>.</a:t>
            </a:r>
          </a:p>
          <a:p>
            <a:r>
              <a:rPr lang="en-US" baseline="0" dirty="0" err="1"/>
              <a:t>Phân</a:t>
            </a:r>
            <a:r>
              <a:rPr lang="en-US" baseline="0" dirty="0"/>
              <a:t> </a:t>
            </a:r>
            <a:r>
              <a:rPr lang="en-US" baseline="0" dirty="0" err="1"/>
              <a:t>tích</a:t>
            </a:r>
            <a:r>
              <a:rPr lang="en-US" baseline="0" dirty="0"/>
              <a:t> </a:t>
            </a:r>
            <a:r>
              <a:rPr lang="en-US" baseline="0" dirty="0" err="1"/>
              <a:t>ra</a:t>
            </a:r>
            <a:r>
              <a:rPr lang="en-US" baseline="0" dirty="0"/>
              <a:t> </a:t>
            </a:r>
            <a:r>
              <a:rPr lang="en-US" baseline="0" dirty="0" err="1"/>
              <a:t>chúng</a:t>
            </a:r>
            <a:r>
              <a:rPr lang="en-US" baseline="0" dirty="0"/>
              <a:t> </a:t>
            </a:r>
            <a:r>
              <a:rPr lang="en-US" baseline="0" dirty="0" err="1"/>
              <a:t>tôi</a:t>
            </a:r>
            <a:r>
              <a:rPr lang="en-US" baseline="0" dirty="0"/>
              <a:t> </a:t>
            </a:r>
            <a:r>
              <a:rPr lang="en-US" baseline="0" dirty="0" err="1"/>
              <a:t>nhận</a:t>
            </a:r>
            <a:r>
              <a:rPr lang="en-US" baseline="0" dirty="0"/>
              <a:t> </a:t>
            </a:r>
            <a:r>
              <a:rPr lang="en-US" baseline="0" dirty="0" err="1"/>
              <a:t>thấy</a:t>
            </a:r>
            <a:r>
              <a:rPr lang="en-US" baseline="0" dirty="0"/>
              <a:t> </a:t>
            </a:r>
            <a:r>
              <a:rPr lang="en-US" baseline="0" dirty="0" err="1"/>
              <a:t>lỗi</a:t>
            </a:r>
            <a:r>
              <a:rPr lang="en-US" baseline="0" dirty="0"/>
              <a:t> </a:t>
            </a:r>
            <a:r>
              <a:rPr lang="en-US" baseline="0" dirty="0" err="1"/>
              <a:t>lẫn</a:t>
            </a:r>
            <a:r>
              <a:rPr lang="en-US" baseline="0" dirty="0"/>
              <a:t> </a:t>
            </a:r>
            <a:r>
              <a:rPr lang="en-US" baseline="0" dirty="0" err="1"/>
              <a:t>hàng</a:t>
            </a:r>
            <a:r>
              <a:rPr lang="en-US" baseline="0" dirty="0"/>
              <a:t> </a:t>
            </a:r>
            <a:r>
              <a:rPr lang="en-US" baseline="0" dirty="0" err="1"/>
              <a:t>chiếm</a:t>
            </a:r>
            <a:r>
              <a:rPr lang="en-US" baseline="0" dirty="0"/>
              <a:t> 60% </a:t>
            </a:r>
            <a:r>
              <a:rPr lang="en-US" baseline="0" dirty="0" err="1"/>
              <a:t>tổng</a:t>
            </a:r>
            <a:r>
              <a:rPr lang="en-US" baseline="0" dirty="0"/>
              <a:t> </a:t>
            </a:r>
            <a:r>
              <a:rPr lang="en-US" baseline="0" dirty="0" err="1"/>
              <a:t>số</a:t>
            </a:r>
            <a:r>
              <a:rPr lang="en-US" baseline="0" dirty="0"/>
              <a:t> </a:t>
            </a:r>
            <a:r>
              <a:rPr lang="en-US" baseline="0" dirty="0" err="1"/>
              <a:t>lỗi</a:t>
            </a:r>
            <a:r>
              <a:rPr lang="en-US" baseline="0" dirty="0"/>
              <a:t>.</a:t>
            </a:r>
          </a:p>
          <a:p>
            <a:pPr defTabSz="915406">
              <a:defRPr/>
            </a:pPr>
            <a:r>
              <a:rPr lang="en-US" b="0" baseline="0" dirty="0" err="1"/>
              <a:t>Vì</a:t>
            </a:r>
            <a:r>
              <a:rPr lang="en-US" b="0" baseline="0" dirty="0"/>
              <a:t> </a:t>
            </a:r>
            <a:r>
              <a:rPr lang="en-US" b="0" baseline="0" dirty="0" err="1"/>
              <a:t>vậy</a:t>
            </a:r>
            <a:r>
              <a:rPr lang="en-US" b="0" baseline="0" dirty="0"/>
              <a:t> </a:t>
            </a:r>
            <a:r>
              <a:rPr lang="en-US" b="0" baseline="0" dirty="0" err="1"/>
              <a:t>chúng</a:t>
            </a:r>
            <a:r>
              <a:rPr lang="en-US" b="0" baseline="0" dirty="0"/>
              <a:t> </a:t>
            </a:r>
            <a:r>
              <a:rPr lang="en-US" b="0" baseline="0" dirty="0" err="1"/>
              <a:t>tôi</a:t>
            </a:r>
            <a:r>
              <a:rPr lang="en-US" b="0" baseline="0" dirty="0"/>
              <a:t> </a:t>
            </a:r>
            <a:r>
              <a:rPr lang="en-US" b="0" baseline="0" dirty="0" err="1"/>
              <a:t>lựa</a:t>
            </a:r>
            <a:r>
              <a:rPr lang="en-US" b="0" baseline="0" dirty="0"/>
              <a:t> </a:t>
            </a:r>
            <a:r>
              <a:rPr lang="en-US" b="0" baseline="0" dirty="0" err="1"/>
              <a:t>chọn</a:t>
            </a:r>
            <a:r>
              <a:rPr lang="en-US" b="0" baseline="0" dirty="0"/>
              <a:t> </a:t>
            </a:r>
            <a:r>
              <a:rPr lang="en-US" b="0" baseline="0" dirty="0" err="1"/>
              <a:t>chủ</a:t>
            </a:r>
            <a:r>
              <a:rPr lang="en-US" b="0" baseline="0" dirty="0"/>
              <a:t> </a:t>
            </a:r>
            <a:r>
              <a:rPr lang="en-US" b="0" baseline="0" dirty="0" err="1"/>
              <a:t>đề</a:t>
            </a:r>
            <a:r>
              <a:rPr lang="en-US" b="0" baseline="0" dirty="0"/>
              <a:t> </a:t>
            </a:r>
            <a:r>
              <a:rPr lang="en-US" b="0" baseline="0" dirty="0" err="1"/>
              <a:t>hoạt</a:t>
            </a:r>
            <a:r>
              <a:rPr lang="en-US" b="0" baseline="0" dirty="0"/>
              <a:t> </a:t>
            </a:r>
            <a:r>
              <a:rPr lang="en-US" b="0" baseline="0" dirty="0" err="1"/>
              <a:t>động</a:t>
            </a:r>
            <a:r>
              <a:rPr lang="en-US" b="0" baseline="0" dirty="0"/>
              <a:t> </a:t>
            </a:r>
            <a:r>
              <a:rPr lang="en-US" b="0" baseline="0" dirty="0" err="1"/>
              <a:t>của</a:t>
            </a:r>
            <a:r>
              <a:rPr lang="en-US" b="0" baseline="0" dirty="0"/>
              <a:t> </a:t>
            </a:r>
            <a:r>
              <a:rPr lang="en-US" b="0" baseline="0" dirty="0" err="1"/>
              <a:t>nhóm</a:t>
            </a:r>
            <a:r>
              <a:rPr lang="en-US" b="0" baseline="0" dirty="0"/>
              <a:t> </a:t>
            </a:r>
            <a:r>
              <a:rPr lang="en-US" b="0" baseline="0" dirty="0" err="1"/>
              <a:t>là</a:t>
            </a:r>
            <a:r>
              <a:rPr lang="en-US" b="0" baseline="0" dirty="0"/>
              <a:t> “ </a:t>
            </a:r>
            <a:r>
              <a:rPr lang="en-US" b="0" baseline="0" dirty="0" err="1"/>
              <a:t>Giảm</a:t>
            </a:r>
            <a:r>
              <a:rPr lang="en-US" b="0" baseline="0" dirty="0"/>
              <a:t> </a:t>
            </a:r>
            <a:r>
              <a:rPr lang="en-US" b="0" baseline="0" dirty="0" err="1"/>
              <a:t>lỗi</a:t>
            </a:r>
            <a:r>
              <a:rPr lang="en-US" b="0" baseline="0" dirty="0"/>
              <a:t> </a:t>
            </a:r>
            <a:r>
              <a:rPr lang="en-US" b="0" baseline="0" dirty="0" err="1"/>
              <a:t>lẫn</a:t>
            </a:r>
            <a:r>
              <a:rPr lang="en-US" b="0" baseline="0" dirty="0"/>
              <a:t> </a:t>
            </a:r>
            <a:r>
              <a:rPr lang="en-US" b="0" baseline="0" dirty="0" err="1"/>
              <a:t>hàng</a:t>
            </a:r>
            <a:r>
              <a:rPr lang="en-US" b="0" baseline="0" dirty="0"/>
              <a:t> </a:t>
            </a:r>
            <a:r>
              <a:rPr lang="en-US" b="0" baseline="0" dirty="0" err="1"/>
              <a:t>tại</a:t>
            </a:r>
            <a:r>
              <a:rPr lang="en-US" b="0" baseline="0" dirty="0"/>
              <a:t> </a:t>
            </a:r>
            <a:r>
              <a:rPr lang="en-US" b="0" baseline="0" dirty="0" err="1"/>
              <a:t>công</a:t>
            </a:r>
            <a:r>
              <a:rPr lang="en-US" b="0" baseline="0" dirty="0"/>
              <a:t> </a:t>
            </a:r>
            <a:r>
              <a:rPr lang="en-US" b="0" baseline="0" dirty="0" err="1"/>
              <a:t>đoạn</a:t>
            </a:r>
            <a:r>
              <a:rPr lang="en-US" b="0" baseline="0" dirty="0"/>
              <a:t> PMG”.</a:t>
            </a:r>
          </a:p>
        </p:txBody>
      </p:sp>
      <p:sp>
        <p:nvSpPr>
          <p:cNvPr id="4" name="Slide Number Placeholder 3"/>
          <p:cNvSpPr>
            <a:spLocks noGrp="1"/>
          </p:cNvSpPr>
          <p:nvPr>
            <p:ph type="sldNum" sz="quarter" idx="10"/>
          </p:nvPr>
        </p:nvSpPr>
        <p:spPr/>
        <p:txBody>
          <a:bodyPr/>
          <a:lstStyle/>
          <a:p>
            <a:fld id="{14D70252-C0A8-4B52-B470-AE55BE41DC9A}" type="slidenum">
              <a:rPr lang="en-GB" smtClean="0"/>
              <a:t>5</a:t>
            </a:fld>
            <a:endParaRPr lang="en-GB"/>
          </a:p>
        </p:txBody>
      </p:sp>
    </p:spTree>
    <p:extLst>
      <p:ext uri="{BB962C8B-B14F-4D97-AF65-F5344CB8AC3E}">
        <p14:creationId xmlns:p14="http://schemas.microsoft.com/office/powerpoint/2010/main" val="3932340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85FFBCA-0767-4303-B35B-6F596F3D2FE7}" type="slidenum">
              <a:rPr lang="en-US" smtClean="0"/>
              <a:pPr/>
              <a:t>6</a:t>
            </a:fld>
            <a:endParaRPr lang="en-US"/>
          </a:p>
        </p:txBody>
      </p:sp>
    </p:spTree>
    <p:extLst>
      <p:ext uri="{BB962C8B-B14F-4D97-AF65-F5344CB8AC3E}">
        <p14:creationId xmlns:p14="http://schemas.microsoft.com/office/powerpoint/2010/main" val="399130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Thúy</a:t>
            </a:r>
            <a:r>
              <a:rPr lang="en-US" b="1" baseline="0" dirty="0"/>
              <a:t> : </a:t>
            </a:r>
            <a:r>
              <a:rPr lang="en-US" dirty="0" err="1"/>
              <a:t>Đây</a:t>
            </a:r>
            <a:r>
              <a:rPr lang="en-US" dirty="0"/>
              <a:t> </a:t>
            </a:r>
            <a:r>
              <a:rPr lang="en-US" dirty="0" err="1"/>
              <a:t>là</a:t>
            </a:r>
            <a:r>
              <a:rPr lang="en-US" dirty="0"/>
              <a:t> </a:t>
            </a:r>
            <a:r>
              <a:rPr lang="en-US" dirty="0" err="1"/>
              <a:t>kế</a:t>
            </a:r>
            <a:r>
              <a:rPr lang="en-US" dirty="0"/>
              <a:t> </a:t>
            </a:r>
            <a:r>
              <a:rPr lang="en-US" dirty="0" err="1"/>
              <a:t>hoạch</a:t>
            </a:r>
            <a:r>
              <a:rPr lang="en-US" dirty="0"/>
              <a:t> </a:t>
            </a:r>
            <a:r>
              <a:rPr lang="en-US" dirty="0" err="1"/>
              <a:t>hành</a:t>
            </a:r>
            <a:r>
              <a:rPr lang="en-US" dirty="0"/>
              <a:t> </a:t>
            </a:r>
            <a:r>
              <a:rPr lang="en-US" dirty="0" err="1"/>
              <a:t>động</a:t>
            </a:r>
            <a:r>
              <a:rPr lang="en-US" dirty="0"/>
              <a:t> </a:t>
            </a:r>
            <a:r>
              <a:rPr lang="en-US" dirty="0" err="1"/>
              <a:t>của</a:t>
            </a:r>
            <a:r>
              <a:rPr lang="en-US" dirty="0"/>
              <a:t> </a:t>
            </a:r>
            <a:r>
              <a:rPr lang="en-US" dirty="0" err="1"/>
              <a:t>chúng</a:t>
            </a:r>
            <a:r>
              <a:rPr lang="en-US" dirty="0"/>
              <a:t> </a:t>
            </a:r>
            <a:r>
              <a:rPr lang="en-US" dirty="0" err="1"/>
              <a:t>tôi</a:t>
            </a:r>
            <a:r>
              <a:rPr lang="en-US" dirty="0"/>
              <a:t> </a:t>
            </a:r>
            <a:r>
              <a:rPr lang="en-US" dirty="0" err="1"/>
              <a:t>dựa</a:t>
            </a:r>
            <a:r>
              <a:rPr lang="en-US" dirty="0"/>
              <a:t> </a:t>
            </a:r>
            <a:r>
              <a:rPr lang="en-US" dirty="0" err="1"/>
              <a:t>trên</a:t>
            </a:r>
            <a:r>
              <a:rPr lang="en-US" dirty="0"/>
              <a:t> </a:t>
            </a:r>
            <a:r>
              <a:rPr lang="en-US" dirty="0" err="1"/>
              <a:t>vòng</a:t>
            </a:r>
            <a:r>
              <a:rPr lang="en-US" dirty="0"/>
              <a:t> </a:t>
            </a:r>
            <a:r>
              <a:rPr lang="en-US" dirty="0" err="1"/>
              <a:t>tròn</a:t>
            </a:r>
            <a:r>
              <a:rPr lang="en-US" dirty="0"/>
              <a:t> P-D-C-A .</a:t>
            </a:r>
          </a:p>
          <a:p>
            <a:endParaRPr lang="en-US" dirty="0"/>
          </a:p>
        </p:txBody>
      </p:sp>
      <p:sp>
        <p:nvSpPr>
          <p:cNvPr id="4" name="Slide Number Placeholder 3"/>
          <p:cNvSpPr>
            <a:spLocks noGrp="1"/>
          </p:cNvSpPr>
          <p:nvPr>
            <p:ph type="sldNum" sz="quarter" idx="10"/>
          </p:nvPr>
        </p:nvSpPr>
        <p:spPr/>
        <p:txBody>
          <a:bodyPr/>
          <a:lstStyle/>
          <a:p>
            <a:fld id="{14D70252-C0A8-4B52-B470-AE55BE41DC9A}" type="slidenum">
              <a:rPr lang="en-GB" smtClean="0"/>
              <a:t>7</a:t>
            </a:fld>
            <a:endParaRPr lang="en-GB"/>
          </a:p>
        </p:txBody>
      </p:sp>
    </p:spTree>
    <p:extLst>
      <p:ext uri="{BB962C8B-B14F-4D97-AF65-F5344CB8AC3E}">
        <p14:creationId xmlns:p14="http://schemas.microsoft.com/office/powerpoint/2010/main" val="1173529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Thúy</a:t>
            </a:r>
            <a:r>
              <a:rPr lang="en-US" b="1" dirty="0"/>
              <a:t>: </a:t>
            </a:r>
            <a:r>
              <a:rPr lang="en-US" dirty="0" err="1"/>
              <a:t>Chúng</a:t>
            </a:r>
            <a:r>
              <a:rPr lang="en-US" dirty="0"/>
              <a:t> </a:t>
            </a:r>
            <a:r>
              <a:rPr lang="en-US" dirty="0" err="1"/>
              <a:t>tôi</a:t>
            </a:r>
            <a:r>
              <a:rPr lang="en-US" dirty="0"/>
              <a:t> </a:t>
            </a:r>
            <a:r>
              <a:rPr lang="en-US" dirty="0" err="1"/>
              <a:t>phân</a:t>
            </a:r>
            <a:r>
              <a:rPr lang="en-US" dirty="0"/>
              <a:t> </a:t>
            </a:r>
            <a:r>
              <a:rPr lang="en-US" dirty="0" err="1"/>
              <a:t>tích</a:t>
            </a:r>
            <a:r>
              <a:rPr lang="en-US" dirty="0"/>
              <a:t>  </a:t>
            </a:r>
            <a:r>
              <a:rPr lang="en-US" dirty="0" err="1"/>
              <a:t>biểu</a:t>
            </a:r>
            <a:r>
              <a:rPr lang="en-US" dirty="0"/>
              <a:t> </a:t>
            </a:r>
            <a:r>
              <a:rPr lang="en-US" dirty="0" err="1"/>
              <a:t>đồ</a:t>
            </a:r>
            <a:r>
              <a:rPr lang="en-US" dirty="0"/>
              <a:t> </a:t>
            </a:r>
            <a:r>
              <a:rPr lang="en-US" dirty="0" err="1"/>
              <a:t>xương</a:t>
            </a:r>
            <a:r>
              <a:rPr lang="en-US" dirty="0"/>
              <a:t> </a:t>
            </a:r>
            <a:r>
              <a:rPr lang="en-US" dirty="0" err="1"/>
              <a:t>cá</a:t>
            </a:r>
            <a:r>
              <a:rPr lang="en-US" dirty="0"/>
              <a:t> </a:t>
            </a:r>
            <a:r>
              <a:rPr lang="en-US" dirty="0" err="1"/>
              <a:t>theo</a:t>
            </a:r>
            <a:r>
              <a:rPr lang="en-US" dirty="0"/>
              <a:t> </a:t>
            </a:r>
            <a:r>
              <a:rPr lang="en-US" dirty="0" err="1"/>
              <a:t>nguyên</a:t>
            </a:r>
            <a:r>
              <a:rPr lang="en-US" dirty="0"/>
              <a:t> </a:t>
            </a:r>
            <a:r>
              <a:rPr lang="en-US" dirty="0" err="1"/>
              <a:t>lí</a:t>
            </a:r>
            <a:r>
              <a:rPr lang="en-US" dirty="0"/>
              <a:t> 4M.</a:t>
            </a:r>
            <a:endParaRPr lang="vi-VN" dirty="0"/>
          </a:p>
          <a:p>
            <a:r>
              <a:rPr lang="en-US" dirty="0" err="1">
                <a:solidFill>
                  <a:srgbClr val="FF0000"/>
                </a:solidFill>
              </a:rPr>
              <a:t>Nhận</a:t>
            </a:r>
            <a:r>
              <a:rPr lang="en-US" dirty="0">
                <a:solidFill>
                  <a:srgbClr val="FF0000"/>
                </a:solidFill>
              </a:rPr>
              <a:t> </a:t>
            </a:r>
            <a:r>
              <a:rPr lang="en-US" dirty="0" err="1">
                <a:solidFill>
                  <a:srgbClr val="FF0000"/>
                </a:solidFill>
              </a:rPr>
              <a:t>thấy</a:t>
            </a:r>
            <a:r>
              <a:rPr lang="en-US" dirty="0">
                <a:solidFill>
                  <a:srgbClr val="FF0000"/>
                </a:solidFill>
              </a:rPr>
              <a:t> </a:t>
            </a:r>
            <a:r>
              <a:rPr lang="en-US" dirty="0" err="1">
                <a:solidFill>
                  <a:srgbClr val="FF0000"/>
                </a:solidFill>
              </a:rPr>
              <a:t>có</a:t>
            </a:r>
            <a:r>
              <a:rPr lang="en-US" dirty="0">
                <a:solidFill>
                  <a:srgbClr val="FF0000"/>
                </a:solidFill>
              </a:rPr>
              <a:t> 3 </a:t>
            </a:r>
            <a:r>
              <a:rPr lang="en-US" dirty="0" err="1">
                <a:solidFill>
                  <a:srgbClr val="FF0000"/>
                </a:solidFill>
              </a:rPr>
              <a:t>nguyên</a:t>
            </a:r>
            <a:r>
              <a:rPr lang="en-US" dirty="0">
                <a:solidFill>
                  <a:srgbClr val="FF0000"/>
                </a:solidFill>
              </a:rPr>
              <a:t> </a:t>
            </a:r>
            <a:r>
              <a:rPr lang="en-US" dirty="0" err="1">
                <a:solidFill>
                  <a:srgbClr val="FF0000"/>
                </a:solidFill>
              </a:rPr>
              <a:t>chính</a:t>
            </a:r>
            <a:r>
              <a:rPr lang="en-US" dirty="0">
                <a:solidFill>
                  <a:srgbClr val="FF0000"/>
                </a:solidFill>
              </a:rPr>
              <a:t> </a:t>
            </a:r>
            <a:r>
              <a:rPr lang="en-US" dirty="0" err="1">
                <a:solidFill>
                  <a:srgbClr val="FF0000"/>
                </a:solidFill>
              </a:rPr>
              <a:t>gây</a:t>
            </a:r>
            <a:r>
              <a:rPr lang="en-US" dirty="0">
                <a:solidFill>
                  <a:srgbClr val="FF0000"/>
                </a:solidFill>
              </a:rPr>
              <a:t> </a:t>
            </a:r>
            <a:r>
              <a:rPr lang="en-US" dirty="0" err="1">
                <a:solidFill>
                  <a:srgbClr val="FF0000"/>
                </a:solidFill>
              </a:rPr>
              <a:t>ra</a:t>
            </a:r>
            <a:r>
              <a:rPr lang="en-US" dirty="0">
                <a:solidFill>
                  <a:srgbClr val="FF0000"/>
                </a:solidFill>
              </a:rPr>
              <a:t> :</a:t>
            </a:r>
          </a:p>
          <a:p>
            <a:r>
              <a:rPr lang="en-US" dirty="0">
                <a:solidFill>
                  <a:srgbClr val="FF0000"/>
                </a:solidFill>
              </a:rPr>
              <a:t>1. </a:t>
            </a:r>
            <a:r>
              <a:rPr lang="en-US" dirty="0" err="1">
                <a:solidFill>
                  <a:srgbClr val="FF0000"/>
                </a:solidFill>
              </a:rPr>
              <a:t>Trong</a:t>
            </a:r>
            <a:r>
              <a:rPr lang="en-US" dirty="0">
                <a:solidFill>
                  <a:srgbClr val="FF0000"/>
                </a:solidFill>
              </a:rPr>
              <a:t> </a:t>
            </a:r>
            <a:r>
              <a:rPr lang="en-US" dirty="0" err="1">
                <a:solidFill>
                  <a:srgbClr val="FF0000"/>
                </a:solidFill>
              </a:rPr>
              <a:t>quá</a:t>
            </a:r>
            <a:r>
              <a:rPr lang="en-US" baseline="0" dirty="0">
                <a:solidFill>
                  <a:srgbClr val="FF0000"/>
                </a:solidFill>
              </a:rPr>
              <a:t> </a:t>
            </a:r>
            <a:r>
              <a:rPr lang="en-US" baseline="0" dirty="0" err="1">
                <a:solidFill>
                  <a:srgbClr val="FF0000"/>
                </a:solidFill>
              </a:rPr>
              <a:t>trình</a:t>
            </a:r>
            <a:r>
              <a:rPr lang="en-US" baseline="0" dirty="0">
                <a:solidFill>
                  <a:srgbClr val="FF0000"/>
                </a:solidFill>
              </a:rPr>
              <a:t> </a:t>
            </a:r>
            <a:r>
              <a:rPr lang="en-US" baseline="0" dirty="0" err="1">
                <a:solidFill>
                  <a:srgbClr val="FF0000"/>
                </a:solidFill>
              </a:rPr>
              <a:t>thay</a:t>
            </a:r>
            <a:r>
              <a:rPr lang="en-US" baseline="0" dirty="0">
                <a:solidFill>
                  <a:srgbClr val="FF0000"/>
                </a:solidFill>
              </a:rPr>
              <a:t> insert </a:t>
            </a:r>
            <a:r>
              <a:rPr lang="en-US" baseline="0" dirty="0" err="1">
                <a:solidFill>
                  <a:srgbClr val="FF0000"/>
                </a:solidFill>
              </a:rPr>
              <a:t>đã</a:t>
            </a:r>
            <a:r>
              <a:rPr lang="en-US" baseline="0" dirty="0">
                <a:solidFill>
                  <a:srgbClr val="FF0000"/>
                </a:solidFill>
              </a:rPr>
              <a:t> </a:t>
            </a:r>
            <a:r>
              <a:rPr lang="en-US" baseline="0" dirty="0" err="1">
                <a:solidFill>
                  <a:srgbClr val="FF0000"/>
                </a:solidFill>
              </a:rPr>
              <a:t>bị</a:t>
            </a:r>
            <a:r>
              <a:rPr lang="en-US" baseline="0" dirty="0">
                <a:solidFill>
                  <a:srgbClr val="FF0000"/>
                </a:solidFill>
              </a:rPr>
              <a:t> </a:t>
            </a:r>
            <a:r>
              <a:rPr lang="en-US" baseline="0" dirty="0" err="1">
                <a:solidFill>
                  <a:srgbClr val="FF0000"/>
                </a:solidFill>
              </a:rPr>
              <a:t>nhầm</a:t>
            </a:r>
            <a:r>
              <a:rPr lang="en-US" baseline="0" dirty="0">
                <a:solidFill>
                  <a:srgbClr val="FF0000"/>
                </a:solidFill>
              </a:rPr>
              <a:t> insert</a:t>
            </a:r>
            <a:r>
              <a:rPr lang="en-US" dirty="0">
                <a:solidFill>
                  <a:srgbClr val="FF0000"/>
                </a:solidFill>
              </a:rPr>
              <a:t>.</a:t>
            </a:r>
          </a:p>
          <a:p>
            <a:r>
              <a:rPr lang="en-US" dirty="0">
                <a:solidFill>
                  <a:srgbClr val="FF0000"/>
                </a:solidFill>
              </a:rPr>
              <a:t>2. </a:t>
            </a:r>
            <a:r>
              <a:rPr lang="en-US" dirty="0" err="1">
                <a:solidFill>
                  <a:srgbClr val="FF0000"/>
                </a:solidFill>
              </a:rPr>
              <a:t>Lẫn</a:t>
            </a:r>
            <a:r>
              <a:rPr lang="en-US" baseline="0" dirty="0">
                <a:solidFill>
                  <a:srgbClr val="FF0000"/>
                </a:solidFill>
              </a:rPr>
              <a:t> </a:t>
            </a:r>
            <a:r>
              <a:rPr lang="en-US" baseline="0" dirty="0" err="1">
                <a:solidFill>
                  <a:srgbClr val="FF0000"/>
                </a:solidFill>
              </a:rPr>
              <a:t>hàng</a:t>
            </a:r>
            <a:r>
              <a:rPr lang="en-US" baseline="0" dirty="0">
                <a:solidFill>
                  <a:srgbClr val="FF0000"/>
                </a:solidFill>
              </a:rPr>
              <a:t> </a:t>
            </a:r>
            <a:r>
              <a:rPr lang="en-US" baseline="0" dirty="0" err="1">
                <a:solidFill>
                  <a:srgbClr val="FF0000"/>
                </a:solidFill>
              </a:rPr>
              <a:t>trên</a:t>
            </a:r>
            <a:r>
              <a:rPr lang="en-US" baseline="0" dirty="0">
                <a:solidFill>
                  <a:srgbClr val="FF0000"/>
                </a:solidFill>
              </a:rPr>
              <a:t> </a:t>
            </a:r>
            <a:r>
              <a:rPr lang="en-US" baseline="0" dirty="0" err="1">
                <a:solidFill>
                  <a:srgbClr val="FF0000"/>
                </a:solidFill>
              </a:rPr>
              <a:t>băng</a:t>
            </a:r>
            <a:r>
              <a:rPr lang="en-US" baseline="0" dirty="0">
                <a:solidFill>
                  <a:srgbClr val="FF0000"/>
                </a:solidFill>
              </a:rPr>
              <a:t> </a:t>
            </a:r>
            <a:r>
              <a:rPr lang="en-US" baseline="0" dirty="0" err="1">
                <a:solidFill>
                  <a:srgbClr val="FF0000"/>
                </a:solidFill>
              </a:rPr>
              <a:t>tải</a:t>
            </a:r>
            <a:r>
              <a:rPr lang="en-US" dirty="0">
                <a:solidFill>
                  <a:srgbClr val="FF0000"/>
                </a:solidFill>
              </a:rPr>
              <a:t> .</a:t>
            </a:r>
            <a:endParaRPr lang="vi-VN" dirty="0">
              <a:solidFill>
                <a:srgbClr val="FF0000"/>
              </a:solidFill>
            </a:endParaRPr>
          </a:p>
          <a:p>
            <a:r>
              <a:rPr lang="en-US" dirty="0">
                <a:solidFill>
                  <a:srgbClr val="FF0000"/>
                </a:solidFill>
              </a:rPr>
              <a:t>3.</a:t>
            </a:r>
            <a:r>
              <a:rPr lang="en-US" baseline="0" dirty="0">
                <a:solidFill>
                  <a:srgbClr val="FF0000"/>
                </a:solidFill>
              </a:rPr>
              <a:t> Do </a:t>
            </a:r>
            <a:r>
              <a:rPr lang="en-US" baseline="0" dirty="0" err="1">
                <a:solidFill>
                  <a:srgbClr val="FF0000"/>
                </a:solidFill>
              </a:rPr>
              <a:t>các</a:t>
            </a:r>
            <a:r>
              <a:rPr lang="en-US" baseline="0" dirty="0">
                <a:solidFill>
                  <a:srgbClr val="FF0000"/>
                </a:solidFill>
              </a:rPr>
              <a:t> </a:t>
            </a:r>
            <a:r>
              <a:rPr lang="en-US" baseline="0" dirty="0" err="1">
                <a:solidFill>
                  <a:srgbClr val="FF0000"/>
                </a:solidFill>
              </a:rPr>
              <a:t>bạn</a:t>
            </a:r>
            <a:r>
              <a:rPr lang="en-US" baseline="0" dirty="0">
                <a:solidFill>
                  <a:srgbClr val="FF0000"/>
                </a:solidFill>
              </a:rPr>
              <a:t> </a:t>
            </a:r>
            <a:r>
              <a:rPr lang="en-US" baseline="0" dirty="0" err="1">
                <a:solidFill>
                  <a:srgbClr val="FF0000"/>
                </a:solidFill>
              </a:rPr>
              <a:t>công</a:t>
            </a:r>
            <a:r>
              <a:rPr lang="en-US" baseline="0" dirty="0">
                <a:solidFill>
                  <a:srgbClr val="FF0000"/>
                </a:solidFill>
              </a:rPr>
              <a:t> </a:t>
            </a:r>
            <a:r>
              <a:rPr lang="en-US" baseline="0" dirty="0" err="1">
                <a:solidFill>
                  <a:srgbClr val="FF0000"/>
                </a:solidFill>
              </a:rPr>
              <a:t>nhân</a:t>
            </a:r>
            <a:r>
              <a:rPr lang="en-US" baseline="0" dirty="0">
                <a:solidFill>
                  <a:srgbClr val="FF0000"/>
                </a:solidFill>
              </a:rPr>
              <a:t> </a:t>
            </a:r>
            <a:r>
              <a:rPr lang="en-US" baseline="0" dirty="0" err="1">
                <a:solidFill>
                  <a:srgbClr val="FF0000"/>
                </a:solidFill>
              </a:rPr>
              <a:t>giao</a:t>
            </a:r>
            <a:r>
              <a:rPr lang="en-US" baseline="0" dirty="0">
                <a:solidFill>
                  <a:srgbClr val="FF0000"/>
                </a:solidFill>
              </a:rPr>
              <a:t> </a:t>
            </a:r>
            <a:r>
              <a:rPr lang="en-US" baseline="0" dirty="0" err="1">
                <a:solidFill>
                  <a:srgbClr val="FF0000"/>
                </a:solidFill>
              </a:rPr>
              <a:t>nhầm</a:t>
            </a:r>
            <a:r>
              <a:rPr lang="en-US" baseline="0" dirty="0">
                <a:solidFill>
                  <a:srgbClr val="FF0000"/>
                </a:solidFill>
              </a:rPr>
              <a:t> </a:t>
            </a:r>
            <a:r>
              <a:rPr lang="en-US" baseline="0" dirty="0" err="1">
                <a:solidFill>
                  <a:srgbClr val="FF0000"/>
                </a:solidFill>
              </a:rPr>
              <a:t>hàng</a:t>
            </a:r>
            <a:r>
              <a:rPr lang="en-US" baseline="0" dirty="0">
                <a:solidFill>
                  <a:srgbClr val="FF0000"/>
                </a:solidFill>
              </a:rPr>
              <a:t> </a:t>
            </a:r>
            <a:r>
              <a:rPr lang="en-US" dirty="0">
                <a:solidFill>
                  <a:srgbClr val="FF0000"/>
                </a:solidFill>
              </a:rPr>
              <a:t>.</a:t>
            </a:r>
            <a:endParaRPr lang="vi-VN" dirty="0">
              <a:solidFill>
                <a:srgbClr val="FF0000"/>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14D70252-C0A8-4B52-B470-AE55BE41DC9A}" type="slidenum">
              <a:rPr lang="en-GB" smtClean="0"/>
              <a:t>8</a:t>
            </a:fld>
            <a:endParaRPr lang="en-GB"/>
          </a:p>
        </p:txBody>
      </p:sp>
    </p:spTree>
    <p:extLst>
      <p:ext uri="{BB962C8B-B14F-4D97-AF65-F5344CB8AC3E}">
        <p14:creationId xmlns:p14="http://schemas.microsoft.com/office/powerpoint/2010/main" val="487637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err="1"/>
              <a:t>Thúy</a:t>
            </a:r>
            <a:r>
              <a:rPr lang="en-US" sz="1000" baseline="0" dirty="0"/>
              <a:t> : </a:t>
            </a:r>
            <a:r>
              <a:rPr lang="en-US" sz="1000" baseline="0" dirty="0" err="1"/>
              <a:t>Sau</a:t>
            </a:r>
            <a:r>
              <a:rPr lang="en-US" sz="1000" baseline="0" dirty="0"/>
              <a:t> </a:t>
            </a:r>
            <a:r>
              <a:rPr lang="en-US" sz="1000" baseline="0" dirty="0" err="1"/>
              <a:t>đây</a:t>
            </a:r>
            <a:r>
              <a:rPr lang="en-US" sz="1000" baseline="0" dirty="0"/>
              <a:t> </a:t>
            </a:r>
            <a:r>
              <a:rPr lang="en-US" sz="1000" baseline="0" dirty="0" err="1"/>
              <a:t>tôi</a:t>
            </a:r>
            <a:r>
              <a:rPr lang="en-US" sz="1000" baseline="0" dirty="0"/>
              <a:t> </a:t>
            </a:r>
            <a:r>
              <a:rPr lang="en-US" sz="1000" baseline="0" dirty="0" err="1"/>
              <a:t>xin</a:t>
            </a:r>
            <a:r>
              <a:rPr lang="en-US" sz="1000" baseline="0" dirty="0"/>
              <a:t> </a:t>
            </a:r>
            <a:r>
              <a:rPr lang="en-US" sz="1000" baseline="0" dirty="0" err="1"/>
              <a:t>giới</a:t>
            </a:r>
            <a:r>
              <a:rPr lang="en-US" sz="1000" baseline="0" dirty="0"/>
              <a:t> </a:t>
            </a:r>
            <a:r>
              <a:rPr lang="en-US" sz="1000" baseline="0" dirty="0" err="1"/>
              <a:t>thiệu</a:t>
            </a:r>
            <a:r>
              <a:rPr lang="en-US" sz="1000" baseline="0" dirty="0"/>
              <a:t> </a:t>
            </a:r>
            <a:r>
              <a:rPr lang="en-US" sz="1000" baseline="0" dirty="0" err="1"/>
              <a:t>về</a:t>
            </a:r>
            <a:r>
              <a:rPr lang="en-US" sz="1000" baseline="0" dirty="0"/>
              <a:t> </a:t>
            </a:r>
            <a:r>
              <a:rPr lang="en-US" sz="1000" baseline="0" dirty="0" err="1"/>
              <a:t>quy</a:t>
            </a:r>
            <a:r>
              <a:rPr lang="en-US" sz="1000" baseline="0" dirty="0"/>
              <a:t> </a:t>
            </a:r>
            <a:r>
              <a:rPr lang="en-US" sz="1000" baseline="0" dirty="0" err="1"/>
              <a:t>trình</a:t>
            </a:r>
            <a:r>
              <a:rPr lang="en-US" sz="1000" baseline="0" dirty="0"/>
              <a:t> </a:t>
            </a:r>
            <a:r>
              <a:rPr lang="en-US" sz="1000" baseline="0" dirty="0" err="1"/>
              <a:t>thay</a:t>
            </a:r>
            <a:r>
              <a:rPr lang="en-US" sz="1000" baseline="0" dirty="0"/>
              <a:t> insert </a:t>
            </a:r>
            <a:r>
              <a:rPr lang="en-US" sz="1000" baseline="0" dirty="0" err="1"/>
              <a:t>tại</a:t>
            </a:r>
            <a:r>
              <a:rPr lang="en-US" sz="1000" baseline="0" dirty="0"/>
              <a:t> </a:t>
            </a:r>
            <a:r>
              <a:rPr lang="en-US" sz="1000" baseline="0" dirty="0" err="1"/>
              <a:t>phòng</a:t>
            </a:r>
            <a:r>
              <a:rPr lang="en-US" sz="1000" baseline="0" dirty="0"/>
              <a:t> </a:t>
            </a:r>
            <a:r>
              <a:rPr lang="en-US" sz="1000" baseline="0" dirty="0" err="1"/>
              <a:t>khuôn</a:t>
            </a:r>
            <a:r>
              <a:rPr lang="en-US" sz="1000" baseline="0" dirty="0"/>
              <a:t>.</a:t>
            </a:r>
          </a:p>
          <a:p>
            <a:r>
              <a:rPr lang="en-US" sz="1000" baseline="0" dirty="0"/>
              <a:t>+ </a:t>
            </a:r>
            <a:r>
              <a:rPr lang="en-US" sz="1000" baseline="0" dirty="0" err="1"/>
              <a:t>Dựa</a:t>
            </a:r>
            <a:r>
              <a:rPr lang="en-US" sz="1000" baseline="0" dirty="0"/>
              <a:t> </a:t>
            </a:r>
            <a:r>
              <a:rPr lang="en-US" sz="1000" baseline="0" dirty="0" err="1"/>
              <a:t>trên</a:t>
            </a:r>
            <a:r>
              <a:rPr lang="en-US" sz="1000" baseline="0" dirty="0"/>
              <a:t> </a:t>
            </a:r>
            <a:r>
              <a:rPr lang="en-US" sz="1000" baseline="0" dirty="0" err="1"/>
              <a:t>kế</a:t>
            </a:r>
            <a:r>
              <a:rPr lang="en-US" sz="1000" baseline="0" dirty="0"/>
              <a:t> </a:t>
            </a:r>
            <a:r>
              <a:rPr lang="en-US" sz="1000" baseline="0" dirty="0" err="1"/>
              <a:t>hoạch</a:t>
            </a:r>
            <a:r>
              <a:rPr lang="en-US" sz="1000" baseline="0" dirty="0"/>
              <a:t> </a:t>
            </a:r>
            <a:r>
              <a:rPr lang="en-US" sz="1000" baseline="0" dirty="0" err="1"/>
              <a:t>sản</a:t>
            </a:r>
            <a:r>
              <a:rPr lang="en-US" sz="1000" baseline="0" dirty="0"/>
              <a:t> </a:t>
            </a:r>
            <a:r>
              <a:rPr lang="en-US" sz="1000" baseline="0" dirty="0" err="1"/>
              <a:t>xuất</a:t>
            </a:r>
            <a:r>
              <a:rPr lang="en-US" sz="1000" baseline="0" dirty="0"/>
              <a:t> </a:t>
            </a:r>
            <a:r>
              <a:rPr lang="en-US" sz="1000" baseline="0" dirty="0" err="1"/>
              <a:t>yêu</a:t>
            </a:r>
            <a:r>
              <a:rPr lang="en-US" sz="1000" baseline="0" dirty="0"/>
              <a:t> </a:t>
            </a:r>
            <a:r>
              <a:rPr lang="en-US" sz="1000" baseline="0" dirty="0" err="1"/>
              <a:t>cầu</a:t>
            </a:r>
            <a:r>
              <a:rPr lang="en-US" sz="1000" baseline="0" dirty="0"/>
              <a:t> </a:t>
            </a:r>
            <a:r>
              <a:rPr lang="en-US" sz="1000" baseline="0" dirty="0" err="1"/>
              <a:t>thay</a:t>
            </a:r>
            <a:r>
              <a:rPr lang="en-US" sz="1000" baseline="0" dirty="0"/>
              <a:t> insert.</a:t>
            </a:r>
          </a:p>
          <a:p>
            <a:r>
              <a:rPr lang="en-US" sz="1000" baseline="0" dirty="0"/>
              <a:t>+ </a:t>
            </a:r>
            <a:r>
              <a:rPr lang="en-US" sz="1000" baseline="0" dirty="0" err="1"/>
              <a:t>Kĩ</a:t>
            </a:r>
            <a:r>
              <a:rPr lang="en-US" sz="1000" baseline="0" dirty="0"/>
              <a:t> </a:t>
            </a:r>
            <a:r>
              <a:rPr lang="en-US" sz="1000" baseline="0" dirty="0" err="1"/>
              <a:t>thuật</a:t>
            </a:r>
            <a:r>
              <a:rPr lang="en-US" sz="1000" baseline="0" dirty="0"/>
              <a:t> </a:t>
            </a:r>
            <a:r>
              <a:rPr lang="en-US" sz="1000" baseline="0" dirty="0" err="1"/>
              <a:t>viên</a:t>
            </a:r>
            <a:r>
              <a:rPr lang="en-US" sz="1000" baseline="0" dirty="0"/>
              <a:t> </a:t>
            </a:r>
            <a:r>
              <a:rPr lang="en-US" sz="1000" baseline="0" dirty="0" err="1"/>
              <a:t>phòng</a:t>
            </a:r>
            <a:r>
              <a:rPr lang="en-US" sz="1000" baseline="0" dirty="0"/>
              <a:t> </a:t>
            </a:r>
            <a:r>
              <a:rPr lang="en-US" sz="1000" baseline="0" dirty="0" err="1"/>
              <a:t>khuôn</a:t>
            </a:r>
            <a:r>
              <a:rPr lang="en-US" sz="1000" baseline="0" dirty="0"/>
              <a:t> </a:t>
            </a:r>
            <a:r>
              <a:rPr lang="en-US" sz="1000" baseline="0" dirty="0" err="1"/>
              <a:t>thay</a:t>
            </a:r>
            <a:r>
              <a:rPr lang="en-US" sz="1000" baseline="0" dirty="0"/>
              <a:t> insert.</a:t>
            </a:r>
          </a:p>
          <a:p>
            <a:r>
              <a:rPr lang="en-US" sz="1000" baseline="0" dirty="0"/>
              <a:t>+ </a:t>
            </a:r>
            <a:r>
              <a:rPr lang="en-US" sz="1000" baseline="0" dirty="0" err="1"/>
              <a:t>Trưởng</a:t>
            </a:r>
            <a:r>
              <a:rPr lang="en-US" sz="1000" baseline="0" dirty="0"/>
              <a:t> ca </a:t>
            </a:r>
            <a:r>
              <a:rPr lang="en-US" sz="1000" baseline="0" dirty="0" err="1"/>
              <a:t>xác</a:t>
            </a:r>
            <a:r>
              <a:rPr lang="en-US" sz="1000" baseline="0" dirty="0"/>
              <a:t> </a:t>
            </a:r>
            <a:r>
              <a:rPr lang="en-US" sz="1000" baseline="0" dirty="0" err="1"/>
              <a:t>nhận</a:t>
            </a:r>
            <a:r>
              <a:rPr lang="en-US" sz="1000" baseline="0" dirty="0"/>
              <a:t> </a:t>
            </a:r>
            <a:r>
              <a:rPr lang="en-US" sz="1000" baseline="0" dirty="0" err="1"/>
              <a:t>lại</a:t>
            </a:r>
            <a:endParaRPr lang="en-US" sz="1000" baseline="0" dirty="0"/>
          </a:p>
          <a:p>
            <a:r>
              <a:rPr lang="en-US" sz="1000" baseline="0" dirty="0"/>
              <a:t>+ </a:t>
            </a:r>
            <a:r>
              <a:rPr lang="en-US" sz="1000" baseline="0" dirty="0" err="1"/>
              <a:t>Giao</a:t>
            </a:r>
            <a:r>
              <a:rPr lang="en-US" sz="1000" baseline="0" dirty="0"/>
              <a:t> </a:t>
            </a:r>
            <a:r>
              <a:rPr lang="en-US" sz="1000" baseline="0" dirty="0" err="1"/>
              <a:t>cho</a:t>
            </a:r>
            <a:r>
              <a:rPr lang="en-US" sz="1000" baseline="0" dirty="0"/>
              <a:t> </a:t>
            </a:r>
            <a:r>
              <a:rPr lang="en-US" sz="1000" baseline="0" dirty="0" err="1"/>
              <a:t>kĩ</a:t>
            </a:r>
            <a:r>
              <a:rPr lang="en-US" sz="1000" baseline="0" dirty="0"/>
              <a:t> </a:t>
            </a:r>
            <a:r>
              <a:rPr lang="en-US" sz="1000" baseline="0" dirty="0" err="1"/>
              <a:t>thuật</a:t>
            </a:r>
            <a:r>
              <a:rPr lang="en-US" sz="1000" baseline="0" dirty="0"/>
              <a:t> </a:t>
            </a:r>
            <a:r>
              <a:rPr lang="en-US" sz="1000" baseline="0" dirty="0" err="1"/>
              <a:t>viên</a:t>
            </a:r>
            <a:r>
              <a:rPr lang="en-US" sz="1000" baseline="0" dirty="0"/>
              <a:t> </a:t>
            </a:r>
            <a:r>
              <a:rPr lang="en-US" sz="1000" baseline="0" dirty="0" err="1"/>
              <a:t>bên</a:t>
            </a:r>
            <a:r>
              <a:rPr lang="en-US" sz="1000" baseline="0" dirty="0"/>
              <a:t> </a:t>
            </a:r>
            <a:r>
              <a:rPr lang="en-US" sz="1000" baseline="0" dirty="0" err="1"/>
              <a:t>ngoài</a:t>
            </a:r>
            <a:r>
              <a:rPr lang="en-US" sz="1000" baseline="0" dirty="0"/>
              <a:t>.</a:t>
            </a:r>
          </a:p>
          <a:p>
            <a:r>
              <a:rPr lang="en-US" sz="1000" baseline="0" dirty="0"/>
              <a:t>+ </a:t>
            </a:r>
            <a:r>
              <a:rPr lang="en-US" sz="1000" baseline="0" dirty="0" err="1"/>
              <a:t>Sản</a:t>
            </a:r>
            <a:r>
              <a:rPr lang="en-US" sz="1000" baseline="0" dirty="0"/>
              <a:t> </a:t>
            </a:r>
            <a:r>
              <a:rPr lang="en-US" sz="1000" baseline="0" dirty="0" err="1"/>
              <a:t>xuất</a:t>
            </a:r>
            <a:r>
              <a:rPr lang="en-US" sz="1000" baseline="0" dirty="0"/>
              <a:t> (</a:t>
            </a:r>
            <a:r>
              <a:rPr lang="en-US" sz="1000" baseline="0" dirty="0" err="1"/>
              <a:t>Tại</a:t>
            </a:r>
            <a:r>
              <a:rPr lang="en-US" sz="1000" baseline="0" dirty="0"/>
              <a:t> </a:t>
            </a:r>
            <a:r>
              <a:rPr lang="en-US" sz="1000" baseline="0" dirty="0" err="1"/>
              <a:t>đây</a:t>
            </a:r>
            <a:r>
              <a:rPr lang="en-US" sz="1000" baseline="0" dirty="0"/>
              <a:t> </a:t>
            </a:r>
            <a:r>
              <a:rPr lang="en-US" sz="1000" baseline="0" dirty="0" err="1"/>
              <a:t>người</a:t>
            </a:r>
            <a:r>
              <a:rPr lang="en-US" sz="1000" baseline="0" dirty="0"/>
              <a:t> </a:t>
            </a:r>
            <a:r>
              <a:rPr lang="en-US" sz="1000" baseline="0" dirty="0" err="1"/>
              <a:t>kiểm</a:t>
            </a:r>
            <a:r>
              <a:rPr lang="en-US" sz="1000" baseline="0" dirty="0"/>
              <a:t> </a:t>
            </a:r>
            <a:r>
              <a:rPr lang="en-US" sz="1000" baseline="0" dirty="0" err="1"/>
              <a:t>hàng</a:t>
            </a:r>
            <a:r>
              <a:rPr lang="en-US" sz="1000" baseline="0" dirty="0"/>
              <a:t> </a:t>
            </a:r>
            <a:r>
              <a:rPr lang="en-US" sz="1000" baseline="0" dirty="0" err="1"/>
              <a:t>phát</a:t>
            </a:r>
            <a:r>
              <a:rPr lang="en-US" sz="1000" baseline="0" dirty="0"/>
              <a:t> </a:t>
            </a:r>
            <a:r>
              <a:rPr lang="en-US" sz="1000" baseline="0" dirty="0" err="1"/>
              <a:t>hiện</a:t>
            </a:r>
            <a:r>
              <a:rPr lang="en-US" sz="1000" baseline="0" dirty="0"/>
              <a:t> </a:t>
            </a:r>
            <a:r>
              <a:rPr lang="en-US" sz="1000" baseline="0" dirty="0" err="1"/>
              <a:t>ra</a:t>
            </a:r>
            <a:r>
              <a:rPr lang="en-US" sz="1000" baseline="0" dirty="0"/>
              <a:t>).</a:t>
            </a:r>
          </a:p>
          <a:p>
            <a:r>
              <a:rPr lang="en-US" sz="1000" dirty="0" err="1"/>
              <a:t>Thùy</a:t>
            </a:r>
            <a:r>
              <a:rPr lang="en-US" sz="1000" baseline="0" dirty="0"/>
              <a:t> : </a:t>
            </a:r>
            <a:r>
              <a:rPr lang="en-US" sz="1000" baseline="0" dirty="0" err="1"/>
              <a:t>Vậy</a:t>
            </a:r>
            <a:r>
              <a:rPr lang="en-US" sz="1000" baseline="0" dirty="0"/>
              <a:t> </a:t>
            </a:r>
            <a:r>
              <a:rPr lang="en-US" sz="1000" baseline="0" dirty="0" err="1"/>
              <a:t>tại</a:t>
            </a:r>
            <a:r>
              <a:rPr lang="en-US" sz="1000" baseline="0" dirty="0"/>
              <a:t> </a:t>
            </a:r>
            <a:r>
              <a:rPr lang="en-US" sz="1000" baseline="0" dirty="0" err="1"/>
              <a:t>sao</a:t>
            </a:r>
            <a:r>
              <a:rPr lang="en-US" sz="1000" baseline="0" dirty="0"/>
              <a:t> </a:t>
            </a:r>
            <a:r>
              <a:rPr lang="en-US" sz="1000" baseline="0" dirty="0" err="1"/>
              <a:t>lại</a:t>
            </a:r>
            <a:r>
              <a:rPr lang="en-US" sz="1000" baseline="0" dirty="0"/>
              <a:t> </a:t>
            </a:r>
            <a:r>
              <a:rPr lang="en-US" sz="1000" baseline="0" dirty="0" err="1"/>
              <a:t>có</a:t>
            </a:r>
            <a:r>
              <a:rPr lang="en-US" sz="1000" baseline="0" dirty="0"/>
              <a:t> </a:t>
            </a:r>
            <a:r>
              <a:rPr lang="en-US" sz="1000" baseline="0" dirty="0" err="1"/>
              <a:t>việc</a:t>
            </a:r>
            <a:r>
              <a:rPr lang="en-US" sz="1000" baseline="0" dirty="0"/>
              <a:t> </a:t>
            </a:r>
            <a:r>
              <a:rPr lang="en-US" sz="1000" baseline="0" dirty="0" err="1"/>
              <a:t>thay</a:t>
            </a:r>
            <a:r>
              <a:rPr lang="en-US" sz="1000" baseline="0" dirty="0"/>
              <a:t> </a:t>
            </a:r>
            <a:r>
              <a:rPr lang="en-US" sz="1000" baseline="0" dirty="0" err="1"/>
              <a:t>nhầm</a:t>
            </a:r>
            <a:r>
              <a:rPr lang="en-US" sz="1000" baseline="0" dirty="0"/>
              <a:t> insert, </a:t>
            </a:r>
            <a:r>
              <a:rPr lang="en-US" sz="1000" baseline="0" dirty="0" err="1"/>
              <a:t>chúng</a:t>
            </a:r>
            <a:r>
              <a:rPr lang="en-US" sz="1000" baseline="0" dirty="0"/>
              <a:t> ta </a:t>
            </a:r>
            <a:r>
              <a:rPr lang="en-US" sz="1000" baseline="0" dirty="0" err="1"/>
              <a:t>cùng</a:t>
            </a:r>
            <a:r>
              <a:rPr lang="en-US" sz="1000" baseline="0" dirty="0"/>
              <a:t> </a:t>
            </a:r>
            <a:r>
              <a:rPr lang="en-US" sz="1000" baseline="0" dirty="0" err="1"/>
              <a:t>phân</a:t>
            </a:r>
            <a:r>
              <a:rPr lang="en-US" sz="1000" baseline="0" dirty="0"/>
              <a:t> </a:t>
            </a:r>
            <a:r>
              <a:rPr lang="en-US" sz="1000" baseline="0" dirty="0" err="1"/>
              <a:t>tích</a:t>
            </a:r>
            <a:r>
              <a:rPr lang="en-US" sz="1000" baseline="0" dirty="0"/>
              <a:t>?</a:t>
            </a:r>
          </a:p>
          <a:p>
            <a:r>
              <a:rPr lang="en-US" sz="1000" baseline="0" dirty="0"/>
              <a:t>B1 : </a:t>
            </a:r>
            <a:r>
              <a:rPr lang="en-US" sz="1000" baseline="0" dirty="0" err="1"/>
              <a:t>Lấy</a:t>
            </a:r>
            <a:r>
              <a:rPr lang="en-US" sz="1000" baseline="0" dirty="0"/>
              <a:t> insert </a:t>
            </a:r>
            <a:r>
              <a:rPr lang="en-US" sz="1000" baseline="0" dirty="0" err="1"/>
              <a:t>trong</a:t>
            </a:r>
            <a:r>
              <a:rPr lang="en-US" sz="1000" baseline="0" dirty="0"/>
              <a:t> </a:t>
            </a:r>
            <a:r>
              <a:rPr lang="en-US" sz="1000" baseline="0" dirty="0" err="1"/>
              <a:t>hộp</a:t>
            </a:r>
            <a:endParaRPr lang="en-US" sz="1000" baseline="0" dirty="0"/>
          </a:p>
          <a:p>
            <a:r>
              <a:rPr lang="en-US" sz="1000" baseline="0" dirty="0"/>
              <a:t>B2 : </a:t>
            </a:r>
            <a:r>
              <a:rPr lang="en-US" sz="1000" baseline="0" dirty="0" err="1"/>
              <a:t>Thay</a:t>
            </a:r>
            <a:r>
              <a:rPr lang="en-US" sz="1000" baseline="0" dirty="0"/>
              <a:t> insert</a:t>
            </a:r>
          </a:p>
          <a:p>
            <a:r>
              <a:rPr lang="en-US" sz="1000" baseline="0" dirty="0"/>
              <a:t>B3: </a:t>
            </a:r>
            <a:r>
              <a:rPr lang="en-US" sz="1000" baseline="0" dirty="0" err="1"/>
              <a:t>Ghi</a:t>
            </a:r>
            <a:r>
              <a:rPr lang="en-US" sz="1000" baseline="0" dirty="0"/>
              <a:t> </a:t>
            </a:r>
            <a:r>
              <a:rPr lang="en-US" sz="1000" baseline="0" dirty="0" err="1"/>
              <a:t>vào</a:t>
            </a:r>
            <a:r>
              <a:rPr lang="en-US" sz="1000" baseline="0" dirty="0"/>
              <a:t> check sheet</a:t>
            </a:r>
          </a:p>
          <a:p>
            <a:r>
              <a:rPr lang="en-US" sz="1000" baseline="0" dirty="0"/>
              <a:t>B4 : Shift Leader confirm.</a:t>
            </a:r>
          </a:p>
          <a:p>
            <a:r>
              <a:rPr lang="en-US" sz="1000" baseline="0" dirty="0" err="1"/>
              <a:t>Thúy</a:t>
            </a:r>
            <a:r>
              <a:rPr lang="en-US" sz="1000" baseline="0" dirty="0"/>
              <a:t>: </a:t>
            </a:r>
            <a:r>
              <a:rPr lang="en-US" sz="1000" baseline="0" dirty="0" err="1"/>
              <a:t>Vậy</a:t>
            </a:r>
            <a:r>
              <a:rPr lang="en-US" sz="1000" baseline="0" dirty="0"/>
              <a:t> </a:t>
            </a:r>
            <a:r>
              <a:rPr lang="en-US" sz="1000" baseline="0" dirty="0" err="1"/>
              <a:t>nguyên</a:t>
            </a:r>
            <a:r>
              <a:rPr lang="en-US" sz="1000" baseline="0" dirty="0"/>
              <a:t> </a:t>
            </a:r>
            <a:r>
              <a:rPr lang="en-US" sz="1000" baseline="0" dirty="0" err="1"/>
              <a:t>nhân</a:t>
            </a:r>
            <a:r>
              <a:rPr lang="en-US" sz="1000" baseline="0" dirty="0"/>
              <a:t> </a:t>
            </a:r>
            <a:r>
              <a:rPr lang="en-US" sz="1000" baseline="0" dirty="0" err="1"/>
              <a:t>chính</a:t>
            </a:r>
            <a:r>
              <a:rPr lang="en-US" sz="1000" baseline="0" dirty="0"/>
              <a:t> </a:t>
            </a:r>
            <a:r>
              <a:rPr lang="en-US" sz="1000" baseline="0" dirty="0" err="1"/>
              <a:t>là</a:t>
            </a:r>
            <a:r>
              <a:rPr lang="en-US" sz="1000" baseline="0" dirty="0"/>
              <a:t> </a:t>
            </a:r>
            <a:r>
              <a:rPr lang="en-US" sz="1000" baseline="0" dirty="0" err="1"/>
              <a:t>đâu</a:t>
            </a:r>
            <a:r>
              <a:rPr lang="en-US" sz="1000" baseline="0" dirty="0"/>
              <a:t>?</a:t>
            </a:r>
          </a:p>
          <a:p>
            <a:r>
              <a:rPr lang="en-US" sz="1000" baseline="0" dirty="0" err="1"/>
              <a:t>Có</a:t>
            </a:r>
            <a:r>
              <a:rPr lang="en-US" sz="1000" baseline="0" dirty="0"/>
              <a:t> </a:t>
            </a:r>
            <a:r>
              <a:rPr lang="en-US" sz="1000" baseline="0" dirty="0" err="1"/>
              <a:t>thể</a:t>
            </a:r>
            <a:r>
              <a:rPr lang="en-US" sz="1000" baseline="0" dirty="0"/>
              <a:t> do 5S </a:t>
            </a:r>
            <a:r>
              <a:rPr lang="en-US" sz="1000" baseline="0" dirty="0" err="1"/>
              <a:t>chưa</a:t>
            </a:r>
            <a:r>
              <a:rPr lang="en-US" sz="1000" baseline="0" dirty="0"/>
              <a:t> </a:t>
            </a:r>
            <a:r>
              <a:rPr lang="en-US" sz="1000" baseline="0" dirty="0" err="1"/>
              <a:t>tốt</a:t>
            </a:r>
            <a:r>
              <a:rPr lang="en-US" sz="1000" baseline="0" dirty="0"/>
              <a:t>. Hay </a:t>
            </a:r>
            <a:r>
              <a:rPr lang="en-US" sz="1000" baseline="0" dirty="0" err="1"/>
              <a:t>Không</a:t>
            </a:r>
            <a:r>
              <a:rPr lang="en-US" sz="1000" baseline="0" dirty="0"/>
              <a:t> </a:t>
            </a:r>
            <a:r>
              <a:rPr lang="en-US" sz="1000" baseline="0" dirty="0" err="1"/>
              <a:t>có</a:t>
            </a:r>
            <a:r>
              <a:rPr lang="en-US" sz="1000" baseline="0" dirty="0"/>
              <a:t> </a:t>
            </a:r>
            <a:r>
              <a:rPr lang="en-US" sz="1000" baseline="0" dirty="0" err="1"/>
              <a:t>bảng</a:t>
            </a:r>
            <a:r>
              <a:rPr lang="en-US" sz="1000" baseline="0" dirty="0"/>
              <a:t> </a:t>
            </a:r>
            <a:r>
              <a:rPr lang="en-US" sz="1000" baseline="0" dirty="0" err="1"/>
              <a:t>checksheet</a:t>
            </a:r>
            <a:r>
              <a:rPr lang="en-US" sz="1000" baseline="0" dirty="0"/>
              <a:t>  </a:t>
            </a:r>
            <a:r>
              <a:rPr lang="en-US" sz="1000" baseline="0" dirty="0" err="1"/>
              <a:t>lại</a:t>
            </a:r>
            <a:r>
              <a:rPr lang="en-US" sz="1000" baseline="0" dirty="0"/>
              <a:t> </a:t>
            </a:r>
            <a:r>
              <a:rPr lang="en-US" sz="1000" baseline="0" dirty="0" err="1"/>
              <a:t>sau</a:t>
            </a:r>
            <a:r>
              <a:rPr lang="en-US" sz="1000" baseline="0" dirty="0"/>
              <a:t> </a:t>
            </a:r>
            <a:r>
              <a:rPr lang="en-US" sz="1000" baseline="0" dirty="0" err="1"/>
              <a:t>khi</a:t>
            </a:r>
            <a:r>
              <a:rPr lang="en-US" sz="1000" baseline="0" dirty="0"/>
              <a:t> </a:t>
            </a:r>
            <a:r>
              <a:rPr lang="en-US" sz="1000" baseline="0" dirty="0" err="1"/>
              <a:t>thay</a:t>
            </a:r>
            <a:r>
              <a:rPr lang="en-US" sz="1000" baseline="0" dirty="0"/>
              <a:t> insert</a:t>
            </a:r>
          </a:p>
          <a:p>
            <a:r>
              <a:rPr lang="en-US" sz="1000" baseline="0" dirty="0" err="1"/>
              <a:t>Thùy</a:t>
            </a:r>
            <a:r>
              <a:rPr lang="en-US" sz="1000" baseline="0" dirty="0"/>
              <a:t>: </a:t>
            </a:r>
            <a:r>
              <a:rPr lang="en-US" sz="1000" baseline="0" dirty="0" err="1"/>
              <a:t>Chúng</a:t>
            </a:r>
            <a:r>
              <a:rPr lang="en-US" sz="1000" baseline="0" dirty="0"/>
              <a:t> ta </a:t>
            </a:r>
            <a:r>
              <a:rPr lang="en-US" sz="1000" baseline="0" dirty="0" err="1"/>
              <a:t>có</a:t>
            </a:r>
            <a:r>
              <a:rPr lang="en-US" sz="1000" baseline="0" dirty="0"/>
              <a:t> </a:t>
            </a:r>
            <a:r>
              <a:rPr lang="en-US" sz="1000" baseline="0" dirty="0" err="1"/>
              <a:t>thể</a:t>
            </a:r>
            <a:r>
              <a:rPr lang="en-US" sz="1000" baseline="0" dirty="0"/>
              <a:t> </a:t>
            </a:r>
            <a:r>
              <a:rPr lang="en-US" sz="1000" baseline="0" dirty="0" err="1"/>
              <a:t>cải</a:t>
            </a:r>
            <a:r>
              <a:rPr lang="en-US" sz="1000" baseline="0" dirty="0"/>
              <a:t> </a:t>
            </a:r>
            <a:r>
              <a:rPr lang="en-US" sz="1000" baseline="0" dirty="0" err="1"/>
              <a:t>tiến</a:t>
            </a:r>
            <a:endParaRPr lang="en-US" sz="1000" baseline="0" dirty="0"/>
          </a:p>
        </p:txBody>
      </p:sp>
      <p:sp>
        <p:nvSpPr>
          <p:cNvPr id="4" name="Slide Number Placeholder 3"/>
          <p:cNvSpPr>
            <a:spLocks noGrp="1"/>
          </p:cNvSpPr>
          <p:nvPr>
            <p:ph type="sldNum" sz="quarter" idx="10"/>
          </p:nvPr>
        </p:nvSpPr>
        <p:spPr/>
        <p:txBody>
          <a:bodyPr/>
          <a:lstStyle/>
          <a:p>
            <a:fld id="{14D70252-C0A8-4B52-B470-AE55BE41DC9A}" type="slidenum">
              <a:rPr lang="en-GB" smtClean="0"/>
              <a:t>10</a:t>
            </a:fld>
            <a:endParaRPr lang="en-GB"/>
          </a:p>
        </p:txBody>
      </p:sp>
    </p:spTree>
    <p:extLst>
      <p:ext uri="{BB962C8B-B14F-4D97-AF65-F5344CB8AC3E}">
        <p14:creationId xmlns:p14="http://schemas.microsoft.com/office/powerpoint/2010/main" val="548587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28"/>
            <a:ext cx="8420100" cy="1470025"/>
          </a:xfrm>
        </p:spPr>
        <p:txBody>
          <a:bodyPr/>
          <a:lstStyle/>
          <a:p>
            <a:r>
              <a:rPr lang="ja-JP" altLang="en-US"/>
              <a:t>マスター タイトルの書式設定</a:t>
            </a:r>
            <a:endParaRPr lang="en-SG"/>
          </a:p>
        </p:txBody>
      </p:sp>
      <p:sp>
        <p:nvSpPr>
          <p:cNvPr id="3" name="サブタイトル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SG"/>
          </a:p>
        </p:txBody>
      </p:sp>
      <p:sp>
        <p:nvSpPr>
          <p:cNvPr id="4" name="日付プレースホルダー 3"/>
          <p:cNvSpPr>
            <a:spLocks noGrp="1"/>
          </p:cNvSpPr>
          <p:nvPr>
            <p:ph type="dt" sz="half" idx="10"/>
          </p:nvPr>
        </p:nvSpPr>
        <p:spPr/>
        <p:txBody>
          <a:bodyPr/>
          <a:lstStyle/>
          <a:p>
            <a:fld id="{FB77EF16-D06F-48BD-8AA7-85FA054B4B60}" type="datetimeFigureOut">
              <a:rPr lang="en-SG" smtClean="0"/>
              <a:t>27/2/2024</a:t>
            </a:fld>
            <a:endParaRPr lang="en-SG"/>
          </a:p>
        </p:txBody>
      </p:sp>
      <p:sp>
        <p:nvSpPr>
          <p:cNvPr id="5" name="フッター プレースホルダー 4"/>
          <p:cNvSpPr>
            <a:spLocks noGrp="1"/>
          </p:cNvSpPr>
          <p:nvPr>
            <p:ph type="ftr" sz="quarter" idx="11"/>
          </p:nvPr>
        </p:nvSpPr>
        <p:spPr/>
        <p:txBody>
          <a:bodyPr/>
          <a:lstStyle/>
          <a:p>
            <a:endParaRPr lang="en-SG"/>
          </a:p>
        </p:txBody>
      </p:sp>
      <p:sp>
        <p:nvSpPr>
          <p:cNvPr id="6" name="スライド番号プレースホルダー 5"/>
          <p:cNvSpPr>
            <a:spLocks noGrp="1"/>
          </p:cNvSpPr>
          <p:nvPr>
            <p:ph type="sldNum" sz="quarter" idx="12"/>
          </p:nvPr>
        </p:nvSpPr>
        <p:spPr/>
        <p:txBody>
          <a:bodyPr/>
          <a:lstStyle/>
          <a:p>
            <a:fld id="{1D574CE9-07B2-45E1-963E-41A5D2000387}" type="slidenum">
              <a:rPr lang="en-SG" smtClean="0"/>
              <a:t>‹#›</a:t>
            </a:fld>
            <a:endParaRPr lang="en-SG"/>
          </a:p>
        </p:txBody>
      </p:sp>
    </p:spTree>
    <p:extLst>
      <p:ext uri="{BB962C8B-B14F-4D97-AF65-F5344CB8AC3E}">
        <p14:creationId xmlns:p14="http://schemas.microsoft.com/office/powerpoint/2010/main" val="254147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endParaRPr lang="en-SG"/>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SG"/>
          </a:p>
        </p:txBody>
      </p:sp>
      <p:sp>
        <p:nvSpPr>
          <p:cNvPr id="4" name="日付プレースホルダー 3"/>
          <p:cNvSpPr>
            <a:spLocks noGrp="1"/>
          </p:cNvSpPr>
          <p:nvPr>
            <p:ph type="dt" sz="half" idx="10"/>
          </p:nvPr>
        </p:nvSpPr>
        <p:spPr/>
        <p:txBody>
          <a:bodyPr/>
          <a:lstStyle/>
          <a:p>
            <a:fld id="{FB77EF16-D06F-48BD-8AA7-85FA054B4B60}" type="datetimeFigureOut">
              <a:rPr lang="en-SG" smtClean="0"/>
              <a:t>27/2/2024</a:t>
            </a:fld>
            <a:endParaRPr lang="en-SG"/>
          </a:p>
        </p:txBody>
      </p:sp>
      <p:sp>
        <p:nvSpPr>
          <p:cNvPr id="5" name="フッター プレースホルダー 4"/>
          <p:cNvSpPr>
            <a:spLocks noGrp="1"/>
          </p:cNvSpPr>
          <p:nvPr>
            <p:ph type="ftr" sz="quarter" idx="11"/>
          </p:nvPr>
        </p:nvSpPr>
        <p:spPr/>
        <p:txBody>
          <a:bodyPr/>
          <a:lstStyle/>
          <a:p>
            <a:endParaRPr lang="en-SG"/>
          </a:p>
        </p:txBody>
      </p:sp>
      <p:sp>
        <p:nvSpPr>
          <p:cNvPr id="6" name="スライド番号プレースホルダー 5"/>
          <p:cNvSpPr>
            <a:spLocks noGrp="1"/>
          </p:cNvSpPr>
          <p:nvPr>
            <p:ph type="sldNum" sz="quarter" idx="12"/>
          </p:nvPr>
        </p:nvSpPr>
        <p:spPr/>
        <p:txBody>
          <a:bodyPr/>
          <a:lstStyle/>
          <a:p>
            <a:fld id="{1D574CE9-07B2-45E1-963E-41A5D2000387}" type="slidenum">
              <a:rPr lang="en-SG" smtClean="0"/>
              <a:t>‹#›</a:t>
            </a:fld>
            <a:endParaRPr lang="en-SG"/>
          </a:p>
        </p:txBody>
      </p:sp>
    </p:spTree>
    <p:extLst>
      <p:ext uri="{BB962C8B-B14F-4D97-AF65-F5344CB8AC3E}">
        <p14:creationId xmlns:p14="http://schemas.microsoft.com/office/powerpoint/2010/main" val="3301184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780337" y="274641"/>
            <a:ext cx="2414588" cy="5851525"/>
          </a:xfrm>
        </p:spPr>
        <p:txBody>
          <a:bodyPr vert="eaVert"/>
          <a:lstStyle/>
          <a:p>
            <a:r>
              <a:rPr lang="ja-JP" altLang="en-US"/>
              <a:t>マスター タイトルの書式設定</a:t>
            </a:r>
            <a:endParaRPr lang="en-SG"/>
          </a:p>
        </p:txBody>
      </p:sp>
      <p:sp>
        <p:nvSpPr>
          <p:cNvPr id="3" name="縦書きテキスト プレースホルダー 2"/>
          <p:cNvSpPr>
            <a:spLocks noGrp="1"/>
          </p:cNvSpPr>
          <p:nvPr>
            <p:ph type="body" orient="vert" idx="1"/>
          </p:nvPr>
        </p:nvSpPr>
        <p:spPr>
          <a:xfrm>
            <a:off x="536576" y="274641"/>
            <a:ext cx="7078663" cy="585152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SG"/>
          </a:p>
        </p:txBody>
      </p:sp>
      <p:sp>
        <p:nvSpPr>
          <p:cNvPr id="4" name="日付プレースホルダー 3"/>
          <p:cNvSpPr>
            <a:spLocks noGrp="1"/>
          </p:cNvSpPr>
          <p:nvPr>
            <p:ph type="dt" sz="half" idx="10"/>
          </p:nvPr>
        </p:nvSpPr>
        <p:spPr/>
        <p:txBody>
          <a:bodyPr/>
          <a:lstStyle/>
          <a:p>
            <a:fld id="{FB77EF16-D06F-48BD-8AA7-85FA054B4B60}" type="datetimeFigureOut">
              <a:rPr lang="en-SG" smtClean="0"/>
              <a:t>27/2/2024</a:t>
            </a:fld>
            <a:endParaRPr lang="en-SG"/>
          </a:p>
        </p:txBody>
      </p:sp>
      <p:sp>
        <p:nvSpPr>
          <p:cNvPr id="5" name="フッター プレースホルダー 4"/>
          <p:cNvSpPr>
            <a:spLocks noGrp="1"/>
          </p:cNvSpPr>
          <p:nvPr>
            <p:ph type="ftr" sz="quarter" idx="11"/>
          </p:nvPr>
        </p:nvSpPr>
        <p:spPr/>
        <p:txBody>
          <a:bodyPr/>
          <a:lstStyle/>
          <a:p>
            <a:endParaRPr lang="en-SG"/>
          </a:p>
        </p:txBody>
      </p:sp>
      <p:sp>
        <p:nvSpPr>
          <p:cNvPr id="6" name="スライド番号プレースホルダー 5"/>
          <p:cNvSpPr>
            <a:spLocks noGrp="1"/>
          </p:cNvSpPr>
          <p:nvPr>
            <p:ph type="sldNum" sz="quarter" idx="12"/>
          </p:nvPr>
        </p:nvSpPr>
        <p:spPr/>
        <p:txBody>
          <a:bodyPr/>
          <a:lstStyle/>
          <a:p>
            <a:fld id="{1D574CE9-07B2-45E1-963E-41A5D2000387}" type="slidenum">
              <a:rPr lang="en-SG" smtClean="0"/>
              <a:t>‹#›</a:t>
            </a:fld>
            <a:endParaRPr lang="en-SG"/>
          </a:p>
        </p:txBody>
      </p:sp>
    </p:spTree>
    <p:extLst>
      <p:ext uri="{BB962C8B-B14F-4D97-AF65-F5344CB8AC3E}">
        <p14:creationId xmlns:p14="http://schemas.microsoft.com/office/powerpoint/2010/main" val="711007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ayout cuoi">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BD707-D9CF-40AE-B4C6-C98DA3205C09}" type="datetimeFigureOut">
              <a:rPr lang="en-US" smtClean="0">
                <a:solidFill>
                  <a:srgbClr val="04617B">
                    <a:shade val="90000"/>
                  </a:srgbClr>
                </a:solidFill>
              </a:rPr>
              <a:pPr/>
              <a:t>2/27/2024</a:t>
            </a:fld>
            <a:endParaRPr 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3312692117"/>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95300" y="274639"/>
            <a:ext cx="89154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6624ACF5-D4F5-439D-8E3E-A42D1E51FF8E}" type="slidenum">
              <a:rPr lang="en-US" altLang="en-US"/>
              <a:pPr>
                <a:defRPr/>
              </a:pPr>
              <a:t>‹#›</a:t>
            </a:fld>
            <a:endParaRPr lang="en-US" altLang="en-US"/>
          </a:p>
        </p:txBody>
      </p:sp>
    </p:spTree>
    <p:extLst>
      <p:ext uri="{BB962C8B-B14F-4D97-AF65-F5344CB8AC3E}">
        <p14:creationId xmlns:p14="http://schemas.microsoft.com/office/powerpoint/2010/main" val="1097541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endParaRPr lang="en-SG"/>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SG"/>
          </a:p>
        </p:txBody>
      </p:sp>
      <p:sp>
        <p:nvSpPr>
          <p:cNvPr id="4" name="日付プレースホルダー 3"/>
          <p:cNvSpPr>
            <a:spLocks noGrp="1"/>
          </p:cNvSpPr>
          <p:nvPr>
            <p:ph type="dt" sz="half" idx="10"/>
          </p:nvPr>
        </p:nvSpPr>
        <p:spPr/>
        <p:txBody>
          <a:bodyPr/>
          <a:lstStyle/>
          <a:p>
            <a:fld id="{FB77EF16-D06F-48BD-8AA7-85FA054B4B60}" type="datetimeFigureOut">
              <a:rPr lang="en-SG" smtClean="0"/>
              <a:t>27/2/2024</a:t>
            </a:fld>
            <a:endParaRPr lang="en-SG"/>
          </a:p>
        </p:txBody>
      </p:sp>
      <p:sp>
        <p:nvSpPr>
          <p:cNvPr id="5" name="フッター プレースホルダー 4"/>
          <p:cNvSpPr>
            <a:spLocks noGrp="1"/>
          </p:cNvSpPr>
          <p:nvPr>
            <p:ph type="ftr" sz="quarter" idx="11"/>
          </p:nvPr>
        </p:nvSpPr>
        <p:spPr/>
        <p:txBody>
          <a:bodyPr/>
          <a:lstStyle/>
          <a:p>
            <a:endParaRPr lang="en-SG"/>
          </a:p>
        </p:txBody>
      </p:sp>
      <p:sp>
        <p:nvSpPr>
          <p:cNvPr id="6" name="スライド番号プレースホルダー 5"/>
          <p:cNvSpPr>
            <a:spLocks noGrp="1"/>
          </p:cNvSpPr>
          <p:nvPr>
            <p:ph type="sldNum" sz="quarter" idx="12"/>
          </p:nvPr>
        </p:nvSpPr>
        <p:spPr/>
        <p:txBody>
          <a:bodyPr/>
          <a:lstStyle/>
          <a:p>
            <a:fld id="{1D574CE9-07B2-45E1-963E-41A5D2000387}" type="slidenum">
              <a:rPr lang="en-SG" smtClean="0"/>
              <a:t>‹#›</a:t>
            </a:fld>
            <a:endParaRPr lang="en-SG"/>
          </a:p>
        </p:txBody>
      </p:sp>
    </p:spTree>
    <p:extLst>
      <p:ext uri="{BB962C8B-B14F-4D97-AF65-F5344CB8AC3E}">
        <p14:creationId xmlns:p14="http://schemas.microsoft.com/office/powerpoint/2010/main" val="2912291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506" y="4406903"/>
            <a:ext cx="8420100" cy="1362075"/>
          </a:xfrm>
        </p:spPr>
        <p:txBody>
          <a:bodyPr anchor="t"/>
          <a:lstStyle>
            <a:lvl1pPr algn="l">
              <a:defRPr sz="4000" b="1" cap="all"/>
            </a:lvl1pPr>
          </a:lstStyle>
          <a:p>
            <a:r>
              <a:rPr lang="ja-JP" altLang="en-US"/>
              <a:t>マスター タイトルの書式設定</a:t>
            </a:r>
            <a:endParaRPr lang="en-SG"/>
          </a:p>
        </p:txBody>
      </p:sp>
      <p:sp>
        <p:nvSpPr>
          <p:cNvPr id="3" name="テキスト プレースホルダー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日付プレースホルダー 3"/>
          <p:cNvSpPr>
            <a:spLocks noGrp="1"/>
          </p:cNvSpPr>
          <p:nvPr>
            <p:ph type="dt" sz="half" idx="10"/>
          </p:nvPr>
        </p:nvSpPr>
        <p:spPr/>
        <p:txBody>
          <a:bodyPr/>
          <a:lstStyle/>
          <a:p>
            <a:fld id="{FB77EF16-D06F-48BD-8AA7-85FA054B4B60}" type="datetimeFigureOut">
              <a:rPr lang="en-SG" smtClean="0"/>
              <a:t>27/2/2024</a:t>
            </a:fld>
            <a:endParaRPr lang="en-SG"/>
          </a:p>
        </p:txBody>
      </p:sp>
      <p:sp>
        <p:nvSpPr>
          <p:cNvPr id="5" name="フッター プレースホルダー 4"/>
          <p:cNvSpPr>
            <a:spLocks noGrp="1"/>
          </p:cNvSpPr>
          <p:nvPr>
            <p:ph type="ftr" sz="quarter" idx="11"/>
          </p:nvPr>
        </p:nvSpPr>
        <p:spPr/>
        <p:txBody>
          <a:bodyPr/>
          <a:lstStyle/>
          <a:p>
            <a:endParaRPr lang="en-SG"/>
          </a:p>
        </p:txBody>
      </p:sp>
      <p:sp>
        <p:nvSpPr>
          <p:cNvPr id="6" name="スライド番号プレースホルダー 5"/>
          <p:cNvSpPr>
            <a:spLocks noGrp="1"/>
          </p:cNvSpPr>
          <p:nvPr>
            <p:ph type="sldNum" sz="quarter" idx="12"/>
          </p:nvPr>
        </p:nvSpPr>
        <p:spPr/>
        <p:txBody>
          <a:bodyPr/>
          <a:lstStyle/>
          <a:p>
            <a:fld id="{1D574CE9-07B2-45E1-963E-41A5D2000387}" type="slidenum">
              <a:rPr lang="en-SG" smtClean="0"/>
              <a:t>‹#›</a:t>
            </a:fld>
            <a:endParaRPr lang="en-SG"/>
          </a:p>
        </p:txBody>
      </p:sp>
    </p:spTree>
    <p:extLst>
      <p:ext uri="{BB962C8B-B14F-4D97-AF65-F5344CB8AC3E}">
        <p14:creationId xmlns:p14="http://schemas.microsoft.com/office/powerpoint/2010/main" val="177592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endParaRPr lang="en-SG"/>
          </a:p>
        </p:txBody>
      </p:sp>
      <p:sp>
        <p:nvSpPr>
          <p:cNvPr id="3" name="コンテンツ プレースホルダー 2"/>
          <p:cNvSpPr>
            <a:spLocks noGrp="1"/>
          </p:cNvSpPr>
          <p:nvPr>
            <p:ph sz="half" idx="1"/>
          </p:nvPr>
        </p:nvSpPr>
        <p:spPr>
          <a:xfrm>
            <a:off x="536575" y="1600203"/>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SG"/>
          </a:p>
        </p:txBody>
      </p:sp>
      <p:sp>
        <p:nvSpPr>
          <p:cNvPr id="4" name="コンテンツ プレースホルダー 3"/>
          <p:cNvSpPr>
            <a:spLocks noGrp="1"/>
          </p:cNvSpPr>
          <p:nvPr>
            <p:ph sz="half" idx="2"/>
          </p:nvPr>
        </p:nvSpPr>
        <p:spPr>
          <a:xfrm>
            <a:off x="5448300" y="1600203"/>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SG"/>
          </a:p>
        </p:txBody>
      </p:sp>
      <p:sp>
        <p:nvSpPr>
          <p:cNvPr id="5" name="日付プレースホルダー 4"/>
          <p:cNvSpPr>
            <a:spLocks noGrp="1"/>
          </p:cNvSpPr>
          <p:nvPr>
            <p:ph type="dt" sz="half" idx="10"/>
          </p:nvPr>
        </p:nvSpPr>
        <p:spPr/>
        <p:txBody>
          <a:bodyPr/>
          <a:lstStyle/>
          <a:p>
            <a:fld id="{FB77EF16-D06F-48BD-8AA7-85FA054B4B60}" type="datetimeFigureOut">
              <a:rPr lang="en-SG" smtClean="0"/>
              <a:t>27/2/2024</a:t>
            </a:fld>
            <a:endParaRPr lang="en-SG"/>
          </a:p>
        </p:txBody>
      </p:sp>
      <p:sp>
        <p:nvSpPr>
          <p:cNvPr id="6" name="フッター プレースホルダー 5"/>
          <p:cNvSpPr>
            <a:spLocks noGrp="1"/>
          </p:cNvSpPr>
          <p:nvPr>
            <p:ph type="ftr" sz="quarter" idx="11"/>
          </p:nvPr>
        </p:nvSpPr>
        <p:spPr/>
        <p:txBody>
          <a:bodyPr/>
          <a:lstStyle/>
          <a:p>
            <a:endParaRPr lang="en-SG"/>
          </a:p>
        </p:txBody>
      </p:sp>
      <p:sp>
        <p:nvSpPr>
          <p:cNvPr id="7" name="スライド番号プレースホルダー 6"/>
          <p:cNvSpPr>
            <a:spLocks noGrp="1"/>
          </p:cNvSpPr>
          <p:nvPr>
            <p:ph type="sldNum" sz="quarter" idx="12"/>
          </p:nvPr>
        </p:nvSpPr>
        <p:spPr/>
        <p:txBody>
          <a:bodyPr/>
          <a:lstStyle/>
          <a:p>
            <a:fld id="{1D574CE9-07B2-45E1-963E-41A5D2000387}" type="slidenum">
              <a:rPr lang="en-SG" smtClean="0"/>
              <a:t>‹#›</a:t>
            </a:fld>
            <a:endParaRPr lang="en-SG"/>
          </a:p>
        </p:txBody>
      </p:sp>
    </p:spTree>
    <p:extLst>
      <p:ext uri="{BB962C8B-B14F-4D97-AF65-F5344CB8AC3E}">
        <p14:creationId xmlns:p14="http://schemas.microsoft.com/office/powerpoint/2010/main" val="3232833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p:spPr>
        <p:txBody>
          <a:bodyPr/>
          <a:lstStyle>
            <a:lvl1pPr>
              <a:defRPr/>
            </a:lvl1pPr>
          </a:lstStyle>
          <a:p>
            <a:r>
              <a:rPr lang="ja-JP" altLang="en-US"/>
              <a:t>マスター タイトルの書式設定</a:t>
            </a:r>
            <a:endParaRPr lang="en-SG"/>
          </a:p>
        </p:txBody>
      </p:sp>
      <p:sp>
        <p:nvSpPr>
          <p:cNvPr id="3" name="テキスト プレースホルダー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SG"/>
          </a:p>
        </p:txBody>
      </p:sp>
      <p:sp>
        <p:nvSpPr>
          <p:cNvPr id="5" name="テキスト プレースホルダー 4"/>
          <p:cNvSpPr>
            <a:spLocks noGrp="1"/>
          </p:cNvSpPr>
          <p:nvPr>
            <p:ph type="body" sz="quarter" idx="3"/>
          </p:nvPr>
        </p:nvSpPr>
        <p:spPr>
          <a:xfrm>
            <a:off x="5032112"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5032112"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SG"/>
          </a:p>
        </p:txBody>
      </p:sp>
      <p:sp>
        <p:nvSpPr>
          <p:cNvPr id="7" name="日付プレースホルダー 6"/>
          <p:cNvSpPr>
            <a:spLocks noGrp="1"/>
          </p:cNvSpPr>
          <p:nvPr>
            <p:ph type="dt" sz="half" idx="10"/>
          </p:nvPr>
        </p:nvSpPr>
        <p:spPr/>
        <p:txBody>
          <a:bodyPr/>
          <a:lstStyle/>
          <a:p>
            <a:fld id="{FB77EF16-D06F-48BD-8AA7-85FA054B4B60}" type="datetimeFigureOut">
              <a:rPr lang="en-SG" smtClean="0"/>
              <a:t>27/2/2024</a:t>
            </a:fld>
            <a:endParaRPr lang="en-SG"/>
          </a:p>
        </p:txBody>
      </p:sp>
      <p:sp>
        <p:nvSpPr>
          <p:cNvPr id="8" name="フッター プレースホルダー 7"/>
          <p:cNvSpPr>
            <a:spLocks noGrp="1"/>
          </p:cNvSpPr>
          <p:nvPr>
            <p:ph type="ftr" sz="quarter" idx="11"/>
          </p:nvPr>
        </p:nvSpPr>
        <p:spPr/>
        <p:txBody>
          <a:bodyPr/>
          <a:lstStyle/>
          <a:p>
            <a:endParaRPr lang="en-SG"/>
          </a:p>
        </p:txBody>
      </p:sp>
      <p:sp>
        <p:nvSpPr>
          <p:cNvPr id="9" name="スライド番号プレースホルダー 8"/>
          <p:cNvSpPr>
            <a:spLocks noGrp="1"/>
          </p:cNvSpPr>
          <p:nvPr>
            <p:ph type="sldNum" sz="quarter" idx="12"/>
          </p:nvPr>
        </p:nvSpPr>
        <p:spPr/>
        <p:txBody>
          <a:bodyPr/>
          <a:lstStyle/>
          <a:p>
            <a:fld id="{1D574CE9-07B2-45E1-963E-41A5D2000387}" type="slidenum">
              <a:rPr lang="en-SG" smtClean="0"/>
              <a:t>‹#›</a:t>
            </a:fld>
            <a:endParaRPr lang="en-SG"/>
          </a:p>
        </p:txBody>
      </p:sp>
    </p:spTree>
    <p:extLst>
      <p:ext uri="{BB962C8B-B14F-4D97-AF65-F5344CB8AC3E}">
        <p14:creationId xmlns:p14="http://schemas.microsoft.com/office/powerpoint/2010/main" val="1537151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endParaRPr lang="en-SG"/>
          </a:p>
        </p:txBody>
      </p:sp>
      <p:sp>
        <p:nvSpPr>
          <p:cNvPr id="3" name="日付プレースホルダー 2"/>
          <p:cNvSpPr>
            <a:spLocks noGrp="1"/>
          </p:cNvSpPr>
          <p:nvPr>
            <p:ph type="dt" sz="half" idx="10"/>
          </p:nvPr>
        </p:nvSpPr>
        <p:spPr/>
        <p:txBody>
          <a:bodyPr/>
          <a:lstStyle/>
          <a:p>
            <a:fld id="{FB77EF16-D06F-48BD-8AA7-85FA054B4B60}" type="datetimeFigureOut">
              <a:rPr lang="en-SG" smtClean="0"/>
              <a:t>27/2/2024</a:t>
            </a:fld>
            <a:endParaRPr lang="en-SG"/>
          </a:p>
        </p:txBody>
      </p:sp>
      <p:sp>
        <p:nvSpPr>
          <p:cNvPr id="4" name="フッター プレースホルダー 3"/>
          <p:cNvSpPr>
            <a:spLocks noGrp="1"/>
          </p:cNvSpPr>
          <p:nvPr>
            <p:ph type="ftr" sz="quarter" idx="11"/>
          </p:nvPr>
        </p:nvSpPr>
        <p:spPr/>
        <p:txBody>
          <a:bodyPr/>
          <a:lstStyle/>
          <a:p>
            <a:endParaRPr lang="en-SG"/>
          </a:p>
        </p:txBody>
      </p:sp>
      <p:sp>
        <p:nvSpPr>
          <p:cNvPr id="5" name="スライド番号プレースホルダー 4"/>
          <p:cNvSpPr>
            <a:spLocks noGrp="1"/>
          </p:cNvSpPr>
          <p:nvPr>
            <p:ph type="sldNum" sz="quarter" idx="12"/>
          </p:nvPr>
        </p:nvSpPr>
        <p:spPr/>
        <p:txBody>
          <a:bodyPr/>
          <a:lstStyle/>
          <a:p>
            <a:fld id="{1D574CE9-07B2-45E1-963E-41A5D2000387}" type="slidenum">
              <a:rPr lang="en-SG" smtClean="0"/>
              <a:t>‹#›</a:t>
            </a:fld>
            <a:endParaRPr lang="en-SG"/>
          </a:p>
        </p:txBody>
      </p:sp>
    </p:spTree>
    <p:extLst>
      <p:ext uri="{BB962C8B-B14F-4D97-AF65-F5344CB8AC3E}">
        <p14:creationId xmlns:p14="http://schemas.microsoft.com/office/powerpoint/2010/main" val="675513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FB77EF16-D06F-48BD-8AA7-85FA054B4B60}" type="datetimeFigureOut">
              <a:rPr lang="en-SG" smtClean="0"/>
              <a:t>27/2/2024</a:t>
            </a:fld>
            <a:endParaRPr lang="en-SG"/>
          </a:p>
        </p:txBody>
      </p:sp>
      <p:sp>
        <p:nvSpPr>
          <p:cNvPr id="3" name="フッター プレースホルダー 2"/>
          <p:cNvSpPr>
            <a:spLocks noGrp="1"/>
          </p:cNvSpPr>
          <p:nvPr>
            <p:ph type="ftr" sz="quarter" idx="11"/>
          </p:nvPr>
        </p:nvSpPr>
        <p:spPr/>
        <p:txBody>
          <a:bodyPr/>
          <a:lstStyle/>
          <a:p>
            <a:endParaRPr lang="en-SG"/>
          </a:p>
        </p:txBody>
      </p:sp>
      <p:sp>
        <p:nvSpPr>
          <p:cNvPr id="4" name="スライド番号プレースホルダー 3"/>
          <p:cNvSpPr>
            <a:spLocks noGrp="1"/>
          </p:cNvSpPr>
          <p:nvPr>
            <p:ph type="sldNum" sz="quarter" idx="12"/>
          </p:nvPr>
        </p:nvSpPr>
        <p:spPr/>
        <p:txBody>
          <a:bodyPr/>
          <a:lstStyle/>
          <a:p>
            <a:fld id="{1D574CE9-07B2-45E1-963E-41A5D2000387}" type="slidenum">
              <a:rPr lang="en-SG" smtClean="0"/>
              <a:t>‹#›</a:t>
            </a:fld>
            <a:endParaRPr lang="en-SG"/>
          </a:p>
        </p:txBody>
      </p:sp>
    </p:spTree>
    <p:extLst>
      <p:ext uri="{BB962C8B-B14F-4D97-AF65-F5344CB8AC3E}">
        <p14:creationId xmlns:p14="http://schemas.microsoft.com/office/powerpoint/2010/main" val="2129506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3050"/>
            <a:ext cx="3259006" cy="1162050"/>
          </a:xfrm>
        </p:spPr>
        <p:txBody>
          <a:bodyPr anchor="b"/>
          <a:lstStyle>
            <a:lvl1pPr algn="l">
              <a:defRPr sz="2000" b="1"/>
            </a:lvl1pPr>
          </a:lstStyle>
          <a:p>
            <a:r>
              <a:rPr lang="ja-JP" altLang="en-US"/>
              <a:t>マスター タイトルの書式設定</a:t>
            </a:r>
            <a:endParaRPr lang="en-SG"/>
          </a:p>
        </p:txBody>
      </p:sp>
      <p:sp>
        <p:nvSpPr>
          <p:cNvPr id="3" name="コンテンツ プレースホルダー 2"/>
          <p:cNvSpPr>
            <a:spLocks noGrp="1"/>
          </p:cNvSpPr>
          <p:nvPr>
            <p:ph idx="1"/>
          </p:nvPr>
        </p:nvSpPr>
        <p:spPr>
          <a:xfrm>
            <a:off x="3872972" y="273053"/>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SG"/>
          </a:p>
        </p:txBody>
      </p:sp>
      <p:sp>
        <p:nvSpPr>
          <p:cNvPr id="4" name="テキスト プレースホルダー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p>
            <a:fld id="{FB77EF16-D06F-48BD-8AA7-85FA054B4B60}" type="datetimeFigureOut">
              <a:rPr lang="en-SG" smtClean="0"/>
              <a:t>27/2/2024</a:t>
            </a:fld>
            <a:endParaRPr lang="en-SG"/>
          </a:p>
        </p:txBody>
      </p:sp>
      <p:sp>
        <p:nvSpPr>
          <p:cNvPr id="6" name="フッター プレースホルダー 5"/>
          <p:cNvSpPr>
            <a:spLocks noGrp="1"/>
          </p:cNvSpPr>
          <p:nvPr>
            <p:ph type="ftr" sz="quarter" idx="11"/>
          </p:nvPr>
        </p:nvSpPr>
        <p:spPr/>
        <p:txBody>
          <a:bodyPr/>
          <a:lstStyle/>
          <a:p>
            <a:endParaRPr lang="en-SG"/>
          </a:p>
        </p:txBody>
      </p:sp>
      <p:sp>
        <p:nvSpPr>
          <p:cNvPr id="7" name="スライド番号プレースホルダー 6"/>
          <p:cNvSpPr>
            <a:spLocks noGrp="1"/>
          </p:cNvSpPr>
          <p:nvPr>
            <p:ph type="sldNum" sz="quarter" idx="12"/>
          </p:nvPr>
        </p:nvSpPr>
        <p:spPr/>
        <p:txBody>
          <a:bodyPr/>
          <a:lstStyle/>
          <a:p>
            <a:fld id="{1D574CE9-07B2-45E1-963E-41A5D2000387}" type="slidenum">
              <a:rPr lang="en-SG" smtClean="0"/>
              <a:t>‹#›</a:t>
            </a:fld>
            <a:endParaRPr lang="en-SG"/>
          </a:p>
        </p:txBody>
      </p:sp>
    </p:spTree>
    <p:extLst>
      <p:ext uri="{BB962C8B-B14F-4D97-AF65-F5344CB8AC3E}">
        <p14:creationId xmlns:p14="http://schemas.microsoft.com/office/powerpoint/2010/main" val="456480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645" y="4800600"/>
            <a:ext cx="5943600" cy="566738"/>
          </a:xfrm>
        </p:spPr>
        <p:txBody>
          <a:bodyPr anchor="b"/>
          <a:lstStyle>
            <a:lvl1pPr algn="l">
              <a:defRPr sz="2000" b="1"/>
            </a:lvl1pPr>
          </a:lstStyle>
          <a:p>
            <a:r>
              <a:rPr lang="ja-JP" altLang="en-US"/>
              <a:t>マスター タイトルの書式設定</a:t>
            </a:r>
            <a:endParaRPr lang="en-SG"/>
          </a:p>
        </p:txBody>
      </p:sp>
      <p:sp>
        <p:nvSpPr>
          <p:cNvPr id="3" name="図プレースホルダー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テキスト プレースホルダー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p>
            <a:fld id="{FB77EF16-D06F-48BD-8AA7-85FA054B4B60}" type="datetimeFigureOut">
              <a:rPr lang="en-SG" smtClean="0"/>
              <a:t>27/2/2024</a:t>
            </a:fld>
            <a:endParaRPr lang="en-SG"/>
          </a:p>
        </p:txBody>
      </p:sp>
      <p:sp>
        <p:nvSpPr>
          <p:cNvPr id="6" name="フッター プレースホルダー 5"/>
          <p:cNvSpPr>
            <a:spLocks noGrp="1"/>
          </p:cNvSpPr>
          <p:nvPr>
            <p:ph type="ftr" sz="quarter" idx="11"/>
          </p:nvPr>
        </p:nvSpPr>
        <p:spPr/>
        <p:txBody>
          <a:bodyPr/>
          <a:lstStyle/>
          <a:p>
            <a:endParaRPr lang="en-SG"/>
          </a:p>
        </p:txBody>
      </p:sp>
      <p:sp>
        <p:nvSpPr>
          <p:cNvPr id="7" name="スライド番号プレースホルダー 6"/>
          <p:cNvSpPr>
            <a:spLocks noGrp="1"/>
          </p:cNvSpPr>
          <p:nvPr>
            <p:ph type="sldNum" sz="quarter" idx="12"/>
          </p:nvPr>
        </p:nvSpPr>
        <p:spPr/>
        <p:txBody>
          <a:bodyPr/>
          <a:lstStyle/>
          <a:p>
            <a:fld id="{1D574CE9-07B2-45E1-963E-41A5D2000387}" type="slidenum">
              <a:rPr lang="en-SG" smtClean="0"/>
              <a:t>‹#›</a:t>
            </a:fld>
            <a:endParaRPr lang="en-SG"/>
          </a:p>
        </p:txBody>
      </p:sp>
    </p:spTree>
    <p:extLst>
      <p:ext uri="{BB962C8B-B14F-4D97-AF65-F5344CB8AC3E}">
        <p14:creationId xmlns:p14="http://schemas.microsoft.com/office/powerpoint/2010/main" val="1707156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ja-JP" altLang="en-US"/>
              <a:t>マスター タイトルの書式設定</a:t>
            </a:r>
            <a:endParaRPr lang="en-SG"/>
          </a:p>
        </p:txBody>
      </p:sp>
      <p:sp>
        <p:nvSpPr>
          <p:cNvPr id="3" name="テキスト プレースホルダー 2"/>
          <p:cNvSpPr>
            <a:spLocks noGrp="1"/>
          </p:cNvSpPr>
          <p:nvPr>
            <p:ph type="body" idx="1"/>
          </p:nvPr>
        </p:nvSpPr>
        <p:spPr>
          <a:xfrm>
            <a:off x="495300" y="1600203"/>
            <a:ext cx="8915400" cy="452596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SG"/>
          </a:p>
        </p:txBody>
      </p:sp>
      <p:sp>
        <p:nvSpPr>
          <p:cNvPr id="4" name="日付プレースホルダー 3"/>
          <p:cNvSpPr>
            <a:spLocks noGrp="1"/>
          </p:cNvSpPr>
          <p:nvPr>
            <p:ph type="dt" sz="half" idx="2"/>
          </p:nvPr>
        </p:nvSpPr>
        <p:spPr>
          <a:xfrm>
            <a:off x="495300" y="6356353"/>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77EF16-D06F-48BD-8AA7-85FA054B4B60}" type="datetimeFigureOut">
              <a:rPr lang="en-SG" smtClean="0"/>
              <a:t>27/2/2024</a:t>
            </a:fld>
            <a:endParaRPr lang="en-SG"/>
          </a:p>
        </p:txBody>
      </p:sp>
      <p:sp>
        <p:nvSpPr>
          <p:cNvPr id="5" name="フッター プレースホルダー 4"/>
          <p:cNvSpPr>
            <a:spLocks noGrp="1"/>
          </p:cNvSpPr>
          <p:nvPr>
            <p:ph type="ftr" sz="quarter" idx="3"/>
          </p:nvPr>
        </p:nvSpPr>
        <p:spPr>
          <a:xfrm>
            <a:off x="3384550" y="6356353"/>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スライド番号プレースホルダー 5"/>
          <p:cNvSpPr>
            <a:spLocks noGrp="1"/>
          </p:cNvSpPr>
          <p:nvPr>
            <p:ph type="sldNum" sz="quarter" idx="4"/>
          </p:nvPr>
        </p:nvSpPr>
        <p:spPr>
          <a:xfrm>
            <a:off x="7099300" y="6356353"/>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574CE9-07B2-45E1-963E-41A5D2000387}" type="slidenum">
              <a:rPr lang="en-SG" smtClean="0"/>
              <a:t>‹#›</a:t>
            </a:fld>
            <a:endParaRPr lang="en-SG"/>
          </a:p>
        </p:txBody>
      </p:sp>
    </p:spTree>
    <p:extLst>
      <p:ext uri="{BB962C8B-B14F-4D97-AF65-F5344CB8AC3E}">
        <p14:creationId xmlns:p14="http://schemas.microsoft.com/office/powerpoint/2010/main" val="2151182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jp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19.jpeg"/><Relationship Id="rId10" Type="http://schemas.openxmlformats.org/officeDocument/2006/relationships/image" Target="../media/image44.png"/><Relationship Id="rId4" Type="http://schemas.openxmlformats.org/officeDocument/2006/relationships/image" Target="../media/image39.wmf"/><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49.png"/><Relationship Id="rId18" Type="http://schemas.openxmlformats.org/officeDocument/2006/relationships/image" Target="../media/image52.png"/><Relationship Id="rId3" Type="http://schemas.openxmlformats.org/officeDocument/2006/relationships/notesSlide" Target="../notesSlides/notesSlide10.xml"/><Relationship Id="rId21" Type="http://schemas.openxmlformats.org/officeDocument/2006/relationships/image" Target="../media/image43.png"/><Relationship Id="rId7" Type="http://schemas.openxmlformats.org/officeDocument/2006/relationships/diagramLayout" Target="../diagrams/layout2.xml"/><Relationship Id="rId12" Type="http://schemas.openxmlformats.org/officeDocument/2006/relationships/image" Target="../media/image48.png"/><Relationship Id="rId17" Type="http://schemas.openxmlformats.org/officeDocument/2006/relationships/image" Target="../media/image45.png"/><Relationship Id="rId25" Type="http://schemas.openxmlformats.org/officeDocument/2006/relationships/image" Target="../media/image56.png"/><Relationship Id="rId2" Type="http://schemas.openxmlformats.org/officeDocument/2006/relationships/slideLayout" Target="../slideLayouts/slideLayout1.xml"/><Relationship Id="rId16" Type="http://schemas.openxmlformats.org/officeDocument/2006/relationships/oleObject" Target="../embeddings/oleObject1.bin"/><Relationship Id="rId20" Type="http://schemas.openxmlformats.org/officeDocument/2006/relationships/image" Target="../media/image40.png"/><Relationship Id="rId1" Type="http://schemas.openxmlformats.org/officeDocument/2006/relationships/vmlDrawing" Target="../drawings/vmlDrawing1.vml"/><Relationship Id="rId6" Type="http://schemas.openxmlformats.org/officeDocument/2006/relationships/diagramData" Target="../diagrams/data2.xml"/><Relationship Id="rId11" Type="http://schemas.openxmlformats.org/officeDocument/2006/relationships/image" Target="../media/image47.png"/><Relationship Id="rId24" Type="http://schemas.openxmlformats.org/officeDocument/2006/relationships/image" Target="../media/image55.png"/><Relationship Id="rId5" Type="http://schemas.openxmlformats.org/officeDocument/2006/relationships/image" Target="../media/image19.jpeg"/><Relationship Id="rId15" Type="http://schemas.openxmlformats.org/officeDocument/2006/relationships/image" Target="../media/image51.png"/><Relationship Id="rId23" Type="http://schemas.openxmlformats.org/officeDocument/2006/relationships/image" Target="../media/image54.png"/><Relationship Id="rId10" Type="http://schemas.microsoft.com/office/2007/relationships/diagramDrawing" Target="../diagrams/drawing2.xml"/><Relationship Id="rId19" Type="http://schemas.openxmlformats.org/officeDocument/2006/relationships/image" Target="../media/image41.png"/><Relationship Id="rId4" Type="http://schemas.openxmlformats.org/officeDocument/2006/relationships/image" Target="../media/image2.jpg"/><Relationship Id="rId9" Type="http://schemas.openxmlformats.org/officeDocument/2006/relationships/diagramColors" Target="../diagrams/colors2.xml"/><Relationship Id="rId14" Type="http://schemas.openxmlformats.org/officeDocument/2006/relationships/image" Target="../media/image50.jpeg"/><Relationship Id="rId22" Type="http://schemas.openxmlformats.org/officeDocument/2006/relationships/image" Target="../media/image53.jpe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58.wmf"/><Relationship Id="rId18" Type="http://schemas.openxmlformats.org/officeDocument/2006/relationships/image" Target="../media/image64.png"/><Relationship Id="rId3" Type="http://schemas.openxmlformats.org/officeDocument/2006/relationships/notesSlide" Target="../notesSlides/notesSlide11.xml"/><Relationship Id="rId21" Type="http://schemas.openxmlformats.org/officeDocument/2006/relationships/image" Target="../media/image67.jpeg"/><Relationship Id="rId7" Type="http://schemas.openxmlformats.org/officeDocument/2006/relationships/image" Target="../media/image59.wmf"/><Relationship Id="rId12" Type="http://schemas.openxmlformats.org/officeDocument/2006/relationships/oleObject" Target="../embeddings/oleObject4.bin"/><Relationship Id="rId17" Type="http://schemas.openxmlformats.org/officeDocument/2006/relationships/image" Target="../media/image63.png"/><Relationship Id="rId2" Type="http://schemas.openxmlformats.org/officeDocument/2006/relationships/slideLayout" Target="../slideLayouts/slideLayout1.xml"/><Relationship Id="rId16" Type="http://schemas.openxmlformats.org/officeDocument/2006/relationships/image" Target="../media/image26.png"/><Relationship Id="rId20" Type="http://schemas.openxmlformats.org/officeDocument/2006/relationships/image" Target="../media/image66.jpeg"/><Relationship Id="rId1" Type="http://schemas.openxmlformats.org/officeDocument/2006/relationships/vmlDrawing" Target="../drawings/vmlDrawing2.vml"/><Relationship Id="rId6" Type="http://schemas.openxmlformats.org/officeDocument/2006/relationships/image" Target="../media/image25.wmf"/><Relationship Id="rId11" Type="http://schemas.openxmlformats.org/officeDocument/2006/relationships/oleObject" Target="../embeddings/oleObject3.bin"/><Relationship Id="rId5" Type="http://schemas.openxmlformats.org/officeDocument/2006/relationships/image" Target="../media/image19.jpeg"/><Relationship Id="rId15" Type="http://schemas.openxmlformats.org/officeDocument/2006/relationships/image" Target="../media/image62.png"/><Relationship Id="rId10" Type="http://schemas.openxmlformats.org/officeDocument/2006/relationships/image" Target="../media/image60.png"/><Relationship Id="rId19" Type="http://schemas.openxmlformats.org/officeDocument/2006/relationships/image" Target="../media/image65.PNG"/><Relationship Id="rId4" Type="http://schemas.openxmlformats.org/officeDocument/2006/relationships/image" Target="../media/image2.jpg"/><Relationship Id="rId9" Type="http://schemas.openxmlformats.org/officeDocument/2006/relationships/image" Target="../media/image57.wmf"/><Relationship Id="rId14" Type="http://schemas.openxmlformats.org/officeDocument/2006/relationships/image" Target="../media/image61.png"/><Relationship Id="rId22"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0.wmf"/><Relationship Id="rId5" Type="http://schemas.openxmlformats.org/officeDocument/2006/relationships/image" Target="../media/image68.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3.png"/><Relationship Id="rId18" Type="http://schemas.openxmlformats.org/officeDocument/2006/relationships/image" Target="../media/image60.png"/><Relationship Id="rId26" Type="http://schemas.openxmlformats.org/officeDocument/2006/relationships/image" Target="../media/image77.png"/><Relationship Id="rId3" Type="http://schemas.openxmlformats.org/officeDocument/2006/relationships/notesSlide" Target="../notesSlides/notesSlide13.xml"/><Relationship Id="rId21" Type="http://schemas.openxmlformats.org/officeDocument/2006/relationships/image" Target="../media/image58.wmf"/><Relationship Id="rId7" Type="http://schemas.openxmlformats.org/officeDocument/2006/relationships/image" Target="../media/image59.wmf"/><Relationship Id="rId12" Type="http://schemas.openxmlformats.org/officeDocument/2006/relationships/image" Target="../media/image72.jpeg"/><Relationship Id="rId17" Type="http://schemas.openxmlformats.org/officeDocument/2006/relationships/image" Target="../media/image57.wmf"/><Relationship Id="rId25" Type="http://schemas.openxmlformats.org/officeDocument/2006/relationships/image" Target="../media/image76.png"/><Relationship Id="rId2" Type="http://schemas.openxmlformats.org/officeDocument/2006/relationships/slideLayout" Target="../slideLayouts/slideLayout1.xml"/><Relationship Id="rId16" Type="http://schemas.openxmlformats.org/officeDocument/2006/relationships/oleObject" Target="../embeddings/oleObject2.bin"/><Relationship Id="rId20" Type="http://schemas.openxmlformats.org/officeDocument/2006/relationships/oleObject" Target="../embeddings/oleObject4.bin"/><Relationship Id="rId1" Type="http://schemas.openxmlformats.org/officeDocument/2006/relationships/vmlDrawing" Target="../drawings/vmlDrawing3.vml"/><Relationship Id="rId6" Type="http://schemas.openxmlformats.org/officeDocument/2006/relationships/image" Target="../media/image25.wmf"/><Relationship Id="rId11" Type="http://schemas.openxmlformats.org/officeDocument/2006/relationships/image" Target="../media/image71.wmf"/><Relationship Id="rId24" Type="http://schemas.openxmlformats.org/officeDocument/2006/relationships/image" Target="../media/image62.png"/><Relationship Id="rId5" Type="http://schemas.openxmlformats.org/officeDocument/2006/relationships/image" Target="../media/image19.jpeg"/><Relationship Id="rId15" Type="http://schemas.openxmlformats.org/officeDocument/2006/relationships/image" Target="../media/image74.png"/><Relationship Id="rId23" Type="http://schemas.openxmlformats.org/officeDocument/2006/relationships/image" Target="../media/image75.png"/><Relationship Id="rId10" Type="http://schemas.openxmlformats.org/officeDocument/2006/relationships/image" Target="../media/image55.png"/><Relationship Id="rId19" Type="http://schemas.openxmlformats.org/officeDocument/2006/relationships/oleObject" Target="../embeddings/oleObject3.bin"/><Relationship Id="rId4" Type="http://schemas.openxmlformats.org/officeDocument/2006/relationships/image" Target="../media/image2.jpg"/><Relationship Id="rId9" Type="http://schemas.openxmlformats.org/officeDocument/2006/relationships/image" Target="../media/image70.jpeg"/><Relationship Id="rId14" Type="http://schemas.openxmlformats.org/officeDocument/2006/relationships/image" Target="../media/image52.png"/><Relationship Id="rId22" Type="http://schemas.openxmlformats.org/officeDocument/2006/relationships/image" Target="../media/image61.png"/></Relationships>
</file>

<file path=ppt/slides/_rels/slide15.xml.rels><?xml version="1.0" encoding="UTF-8" standalone="yes"?>
<Relationships xmlns="http://schemas.openxmlformats.org/package/2006/relationships"><Relationship Id="rId8" Type="http://schemas.openxmlformats.org/officeDocument/2006/relationships/image" Target="../media/image81.jpeg"/><Relationship Id="rId13" Type="http://schemas.openxmlformats.org/officeDocument/2006/relationships/image" Target="../media/image86.png"/><Relationship Id="rId3" Type="http://schemas.openxmlformats.org/officeDocument/2006/relationships/image" Target="../media/image2.jpg"/><Relationship Id="rId7" Type="http://schemas.openxmlformats.org/officeDocument/2006/relationships/image" Target="../media/image80.jpeg"/><Relationship Id="rId12"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9.jpe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19.jpeg"/><Relationship Id="rId9" Type="http://schemas.openxmlformats.org/officeDocument/2006/relationships/image" Target="../media/image82.png"/><Relationship Id="rId14" Type="http://schemas.openxmlformats.org/officeDocument/2006/relationships/image" Target="../media/image87.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png"/><Relationship Id="rId7" Type="http://schemas.openxmlformats.org/officeDocument/2006/relationships/image" Target="../media/image93.jpe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92.jpeg"/><Relationship Id="rId11" Type="http://schemas.openxmlformats.org/officeDocument/2006/relationships/image" Target="../media/image97.jpe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jpe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chart" Target="../charts/chart2.xml"/><Relationship Id="rId4" Type="http://schemas.openxmlformats.org/officeDocument/2006/relationships/image" Target="../media/image98.jpeg"/></Relationships>
</file>

<file path=ppt/slides/_rels/slide19.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101.png"/><Relationship Id="rId18" Type="http://schemas.openxmlformats.org/officeDocument/2006/relationships/image" Target="../media/image103.png"/><Relationship Id="rId3" Type="http://schemas.openxmlformats.org/officeDocument/2006/relationships/notesSlide" Target="../notesSlides/notesSlide18.xml"/><Relationship Id="rId7" Type="http://schemas.openxmlformats.org/officeDocument/2006/relationships/image" Target="../media/image55.png"/><Relationship Id="rId12" Type="http://schemas.microsoft.com/office/2007/relationships/hdphoto" Target="../media/hdphoto5.wdp"/><Relationship Id="rId17" Type="http://schemas.openxmlformats.org/officeDocument/2006/relationships/image" Target="../media/image45.png"/><Relationship Id="rId2" Type="http://schemas.openxmlformats.org/officeDocument/2006/relationships/slideLayout" Target="../slideLayouts/slideLayout7.xml"/><Relationship Id="rId16" Type="http://schemas.openxmlformats.org/officeDocument/2006/relationships/oleObject" Target="../embeddings/oleObject5.bin"/><Relationship Id="rId1" Type="http://schemas.openxmlformats.org/officeDocument/2006/relationships/vmlDrawing" Target="../drawings/vmlDrawing4.vml"/><Relationship Id="rId6" Type="http://schemas.openxmlformats.org/officeDocument/2006/relationships/image" Target="../media/image70.jpeg"/><Relationship Id="rId11" Type="http://schemas.openxmlformats.org/officeDocument/2006/relationships/image" Target="../media/image100.png"/><Relationship Id="rId5" Type="http://schemas.openxmlformats.org/officeDocument/2006/relationships/image" Target="../media/image99.png"/><Relationship Id="rId15" Type="http://schemas.openxmlformats.org/officeDocument/2006/relationships/image" Target="../media/image102.emf"/><Relationship Id="rId10" Type="http://schemas.openxmlformats.org/officeDocument/2006/relationships/image" Target="../media/image72.jpeg"/><Relationship Id="rId19" Type="http://schemas.openxmlformats.org/officeDocument/2006/relationships/image" Target="../media/image104.jpeg"/><Relationship Id="rId4" Type="http://schemas.openxmlformats.org/officeDocument/2006/relationships/image" Target="../media/image52.png"/><Relationship Id="rId9" Type="http://schemas.openxmlformats.org/officeDocument/2006/relationships/image" Target="../media/image71.wmf"/><Relationship Id="rId14" Type="http://schemas.microsoft.com/office/2007/relationships/hdphoto" Target="../media/hdphoto6.wdp"/></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eg"/><Relationship Id="rId3" Type="http://schemas.openxmlformats.org/officeDocument/2006/relationships/image" Target="../media/image2.jpg"/><Relationship Id="rId7" Type="http://schemas.openxmlformats.org/officeDocument/2006/relationships/image" Target="../media/image5.jpeg"/><Relationship Id="rId12"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microsoft.com/office/2007/relationships/hdphoto" Target="../media/hdphoto1.wdp"/><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2.jpg"/><Relationship Id="rId7"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105.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png"/><Relationship Id="rId3" Type="http://schemas.openxmlformats.org/officeDocument/2006/relationships/image" Target="../media/image2.jpg"/><Relationship Id="rId7" Type="http://schemas.openxmlformats.org/officeDocument/2006/relationships/image" Target="../media/image14.png"/><Relationship Id="rId12" Type="http://schemas.microsoft.com/office/2007/relationships/hdphoto" Target="../media/hdphoto4.wdp"/><Relationship Id="rId17"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0.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17.png"/><Relationship Id="rId5" Type="http://schemas.openxmlformats.org/officeDocument/2006/relationships/image" Target="../media/image13.png"/><Relationship Id="rId15" Type="http://schemas.openxmlformats.org/officeDocument/2006/relationships/image" Target="../media/image19.jpeg"/><Relationship Id="rId10" Type="http://schemas.openxmlformats.org/officeDocument/2006/relationships/image" Target="../media/image16.jpeg"/><Relationship Id="rId4" Type="http://schemas.openxmlformats.org/officeDocument/2006/relationships/image" Target="../media/image12.png"/><Relationship Id="rId9" Type="http://schemas.microsoft.com/office/2007/relationships/hdphoto" Target="../media/hdphoto3.wdp"/><Relationship Id="rId1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jp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5.wmf"/><Relationship Id="rId5" Type="http://schemas.openxmlformats.org/officeDocument/2006/relationships/image" Target="../media/image24.png"/><Relationship Id="rId4" Type="http://schemas.openxmlformats.org/officeDocument/2006/relationships/image" Target="../media/image19.jpe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jp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Layout" Target="../diagrams/layout1.xml"/><Relationship Id="rId11" Type="http://schemas.openxmlformats.org/officeDocument/2006/relationships/image" Target="../media/image30.wmf"/><Relationship Id="rId5" Type="http://schemas.openxmlformats.org/officeDocument/2006/relationships/diagramData" Target="../diagrams/data1.xml"/><Relationship Id="rId10" Type="http://schemas.openxmlformats.org/officeDocument/2006/relationships/image" Target="../media/image29.jpeg"/><Relationship Id="rId4" Type="http://schemas.openxmlformats.org/officeDocument/2006/relationships/image" Target="../media/image19.jpe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jp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 Id="rId9"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8.wmf"/><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2" y="936482"/>
            <a:ext cx="9144000" cy="5827138"/>
          </a:xfrm>
          <a:prstGeom prst="rect">
            <a:avLst/>
          </a:prstGeom>
        </p:spPr>
      </p:pic>
      <p:sp>
        <p:nvSpPr>
          <p:cNvPr id="5" name="Rectangle 4"/>
          <p:cNvSpPr/>
          <p:nvPr/>
        </p:nvSpPr>
        <p:spPr>
          <a:xfrm>
            <a:off x="272480" y="142633"/>
            <a:ext cx="9042027" cy="76944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a:ln w="11430"/>
                <a:solidFill>
                  <a:srgbClr val="0000FF"/>
                </a:solidFill>
                <a:effectLst>
                  <a:outerShdw blurRad="50800" dist="39000" dir="5460000" algn="tl">
                    <a:srgbClr val="000000">
                      <a:alpha val="38000"/>
                    </a:srgbClr>
                  </a:outerShdw>
                </a:effectLst>
              </a:rPr>
              <a:t>Information Systems Group QCC team</a:t>
            </a:r>
          </a:p>
        </p:txBody>
      </p:sp>
      <p:grpSp>
        <p:nvGrpSpPr>
          <p:cNvPr id="9" name="Group 8"/>
          <p:cNvGrpSpPr/>
          <p:nvPr/>
        </p:nvGrpSpPr>
        <p:grpSpPr>
          <a:xfrm>
            <a:off x="388780" y="2895600"/>
            <a:ext cx="9144001" cy="1447800"/>
            <a:chOff x="-1" y="4038600"/>
            <a:chExt cx="9144001" cy="1447800"/>
          </a:xfrm>
        </p:grpSpPr>
        <p:sp>
          <p:nvSpPr>
            <p:cNvPr id="10" name="Rectangle 9"/>
            <p:cNvSpPr/>
            <p:nvPr/>
          </p:nvSpPr>
          <p:spPr>
            <a:xfrm>
              <a:off x="-1" y="4038600"/>
              <a:ext cx="9144001" cy="1447800"/>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0004" y="4065845"/>
              <a:ext cx="7459094" cy="1323439"/>
            </a:xfrm>
            <a:prstGeom prst="rect">
              <a:avLst/>
            </a:prstGeom>
            <a:noFill/>
          </p:spPr>
          <p:txBody>
            <a:bodyPr wrap="none" lIns="91440" tIns="45720" rIns="91440" bIns="45720">
              <a:spAutoFit/>
            </a:bodyPr>
            <a:lstStyle/>
            <a:p>
              <a:pPr algn="ctr"/>
              <a:r>
                <a:rPr lang="en-US" sz="8000" b="1" i="1" spc="50" dirty="0">
                  <a:ln w="12700" cmpd="sng">
                    <a:solidFill>
                      <a:schemeClr val="accent6">
                        <a:satMod val="120000"/>
                        <a:shade val="80000"/>
                      </a:schemeClr>
                    </a:solidFill>
                    <a:prstDash val="solid"/>
                  </a:ln>
                  <a:solidFill>
                    <a:schemeClr val="bg1"/>
                  </a:solidFill>
                  <a:effectLst>
                    <a:glow rad="228600">
                      <a:schemeClr val="accent6">
                        <a:satMod val="175000"/>
                        <a:alpha val="40000"/>
                      </a:schemeClr>
                    </a:glow>
                  </a:effectLst>
                  <a:latin typeface="Arial" pitchFamily="34" charset="0"/>
                  <a:cs typeface="Arial" pitchFamily="34" charset="0"/>
                </a:rPr>
                <a:t>7 Dragon Balls</a:t>
              </a:r>
            </a:p>
          </p:txBody>
        </p:sp>
      </p:grpSp>
      <p:sp>
        <p:nvSpPr>
          <p:cNvPr id="12" name="Rectangle 11"/>
          <p:cNvSpPr/>
          <p:nvPr/>
        </p:nvSpPr>
        <p:spPr>
          <a:xfrm>
            <a:off x="381001" y="5715001"/>
            <a:ext cx="9128761" cy="830997"/>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4800" b="1" spc="50" dirty="0">
                <a:ln w="11430"/>
                <a:effectLst>
                  <a:outerShdw blurRad="76200" dist="50800" dir="5400000" algn="tl" rotWithShape="0">
                    <a:srgbClr val="000000">
                      <a:alpha val="65000"/>
                    </a:srgbClr>
                  </a:outerShdw>
                </a:effectLst>
              </a:rPr>
              <a:t>QCC Story</a:t>
            </a:r>
          </a:p>
        </p:txBody>
      </p:sp>
    </p:spTree>
    <p:extLst>
      <p:ext uri="{BB962C8B-B14F-4D97-AF65-F5344CB8AC3E}">
        <p14:creationId xmlns:p14="http://schemas.microsoft.com/office/powerpoint/2010/main" val="3212032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b="89087"/>
          <a:stretch/>
        </p:blipFill>
        <p:spPr>
          <a:xfrm>
            <a:off x="381000" y="20780"/>
            <a:ext cx="9144000" cy="623694"/>
          </a:xfrm>
          <a:prstGeom prst="rect">
            <a:avLst/>
          </a:prstGeom>
        </p:spPr>
      </p:pic>
      <p:sp>
        <p:nvSpPr>
          <p:cNvPr id="13" name="Rectangle 12"/>
          <p:cNvSpPr/>
          <p:nvPr/>
        </p:nvSpPr>
        <p:spPr>
          <a:xfrm>
            <a:off x="1779460" y="0"/>
            <a:ext cx="7105621"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ja-JP" sz="4000" b="1" dirty="0" smtClean="0">
                <a:solidFill>
                  <a:schemeClr val="bg1"/>
                </a:solidFill>
              </a:rPr>
              <a:t>Analysis </a:t>
            </a:r>
            <a:r>
              <a:rPr lang="en-US" altLang="ja-JP" sz="4000" b="1" dirty="0">
                <a:solidFill>
                  <a:schemeClr val="bg1"/>
                </a:solidFill>
              </a:rPr>
              <a:t>Main </a:t>
            </a:r>
            <a:r>
              <a:rPr lang="en-US" altLang="ja-JP" sz="4000" b="1" dirty="0" smtClean="0">
                <a:solidFill>
                  <a:schemeClr val="bg1"/>
                </a:solidFill>
              </a:rPr>
              <a:t>Cause (1)</a:t>
            </a:r>
            <a:endParaRPr lang="en-US" altLang="ja-JP" sz="4000" b="1" dirty="0">
              <a:solidFill>
                <a:schemeClr val="bg1"/>
              </a:solidFill>
            </a:endParaRPr>
          </a:p>
        </p:txBody>
      </p:sp>
      <p:sp>
        <p:nvSpPr>
          <p:cNvPr id="87" name="Rectangle 86"/>
          <p:cNvSpPr/>
          <p:nvPr/>
        </p:nvSpPr>
        <p:spPr bwMode="auto">
          <a:xfrm>
            <a:off x="8686800" y="0"/>
            <a:ext cx="838200" cy="644474"/>
          </a:xfrm>
          <a:prstGeom prst="rect">
            <a:avLst/>
          </a:prstGeom>
          <a:noFill/>
          <a:ln w="952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r>
              <a:rPr lang="en-US" sz="2000" dirty="0">
                <a:latin typeface="Cambria" pitchFamily="18" charset="0"/>
              </a:rPr>
              <a:t>10/30</a:t>
            </a:r>
          </a:p>
        </p:txBody>
      </p:sp>
      <p:sp>
        <p:nvSpPr>
          <p:cNvPr id="86" name="Rounded Rectangle 85"/>
          <p:cNvSpPr/>
          <p:nvPr/>
        </p:nvSpPr>
        <p:spPr>
          <a:xfrm>
            <a:off x="409576" y="685800"/>
            <a:ext cx="9039224" cy="381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defTabSz="913185" eaLnBrk="0" fontAlgn="base" hangingPunct="0">
              <a:spcBef>
                <a:spcPct val="0"/>
              </a:spcBef>
              <a:spcAft>
                <a:spcPct val="0"/>
              </a:spcAft>
              <a:buFont typeface="Wingdings" pitchFamily="2" charset="2"/>
              <a:buChar char="q"/>
            </a:pPr>
            <a:r>
              <a:rPr lang="en-US" altLang="ja-JP" sz="2000" b="1" dirty="0">
                <a:solidFill>
                  <a:schemeClr val="bg1"/>
                </a:solidFill>
                <a:latin typeface="Arial Unicode MS" pitchFamily="34" charset="-128"/>
                <a:ea typeface="Arial Unicode MS" pitchFamily="34" charset="-128"/>
                <a:cs typeface="Arial Unicode MS" pitchFamily="34" charset="-128"/>
              </a:rPr>
              <a:t>Borrow &amp; Return Equipment process</a:t>
            </a:r>
            <a:endParaRPr kumimoji="1" lang="en-GB" altLang="ja-JP" sz="2000" b="1" dirty="0">
              <a:solidFill>
                <a:prstClr val="white"/>
              </a:solidFill>
              <a:latin typeface="Arial Unicode MS" pitchFamily="34" charset="-128"/>
              <a:ea typeface="Arial Unicode MS" pitchFamily="34" charset="-128"/>
              <a:cs typeface="Arial Unicode MS" pitchFamily="34" charset="-128"/>
            </a:endParaRPr>
          </a:p>
        </p:txBody>
      </p:sp>
      <p:grpSp>
        <p:nvGrpSpPr>
          <p:cNvPr id="23" name="Group 22"/>
          <p:cNvGrpSpPr/>
          <p:nvPr/>
        </p:nvGrpSpPr>
        <p:grpSpPr>
          <a:xfrm>
            <a:off x="409576" y="3369010"/>
            <a:ext cx="9039224" cy="1181299"/>
            <a:chOff x="28576" y="3369009"/>
            <a:chExt cx="9039224" cy="1181299"/>
          </a:xfrm>
        </p:grpSpPr>
        <p:sp>
          <p:nvSpPr>
            <p:cNvPr id="43" name="Rectangle 42"/>
            <p:cNvSpPr/>
            <p:nvPr/>
          </p:nvSpPr>
          <p:spPr bwMode="auto">
            <a:xfrm>
              <a:off x="47091" y="3782464"/>
              <a:ext cx="1934109" cy="510439"/>
            </a:xfrm>
            <a:prstGeom prst="rect">
              <a:avLst/>
            </a:prstGeom>
            <a:solidFill>
              <a:schemeClr val="tx2">
                <a:lumMod val="20000"/>
                <a:lumOff val="80000"/>
              </a:schemeClr>
            </a:solidFill>
            <a:ln w="63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en-US" sz="1400" dirty="0">
                  <a:solidFill>
                    <a:schemeClr val="tx1"/>
                  </a:solidFill>
                </a:rPr>
                <a:t>    User borrow &amp; Return equipment </a:t>
              </a:r>
            </a:p>
          </p:txBody>
        </p:sp>
        <p:sp>
          <p:nvSpPr>
            <p:cNvPr id="93" name="Rounded Rectangle 92"/>
            <p:cNvSpPr/>
            <p:nvPr/>
          </p:nvSpPr>
          <p:spPr>
            <a:xfrm>
              <a:off x="28576" y="3369009"/>
              <a:ext cx="9039224" cy="381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defTabSz="913185" eaLnBrk="0" fontAlgn="base" hangingPunct="0">
                <a:spcBef>
                  <a:spcPct val="0"/>
                </a:spcBef>
                <a:spcAft>
                  <a:spcPct val="0"/>
                </a:spcAft>
                <a:buFont typeface="Wingdings" pitchFamily="2" charset="2"/>
                <a:buChar char="q"/>
              </a:pPr>
              <a:r>
                <a:rPr lang="en-US" altLang="ja-JP" sz="2000" b="1" dirty="0">
                  <a:solidFill>
                    <a:schemeClr val="bg1"/>
                  </a:solidFill>
                  <a:latin typeface="Arial Unicode MS" pitchFamily="34" charset="-128"/>
                  <a:ea typeface="Arial Unicode MS" pitchFamily="34" charset="-128"/>
                  <a:cs typeface="Arial Unicode MS" pitchFamily="34" charset="-128"/>
                </a:rPr>
                <a:t>Analysis process</a:t>
              </a:r>
              <a:endParaRPr kumimoji="1" lang="en-GB" altLang="ja-JP" sz="2000" b="1" dirty="0">
                <a:solidFill>
                  <a:prstClr val="white"/>
                </a:solidFill>
                <a:latin typeface="Arial Unicode MS" pitchFamily="34" charset="-128"/>
                <a:ea typeface="Arial Unicode MS" pitchFamily="34" charset="-128"/>
                <a:cs typeface="Arial Unicode MS" pitchFamily="34" charset="-128"/>
              </a:endParaRPr>
            </a:p>
          </p:txBody>
        </p:sp>
        <p:sp>
          <p:nvSpPr>
            <p:cNvPr id="11" name="Down Arrow 10"/>
            <p:cNvSpPr/>
            <p:nvPr/>
          </p:nvSpPr>
          <p:spPr>
            <a:xfrm>
              <a:off x="593730" y="4358029"/>
              <a:ext cx="838200" cy="192279"/>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角丸四角形 2"/>
            <p:cNvSpPr/>
            <p:nvPr/>
          </p:nvSpPr>
          <p:spPr>
            <a:xfrm>
              <a:off x="64775" y="3815292"/>
              <a:ext cx="241132" cy="214817"/>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dirty="0">
                  <a:solidFill>
                    <a:schemeClr val="tx1"/>
                  </a:solidFill>
                  <a:latin typeface="Arial" pitchFamily="34" charset="0"/>
                  <a:ea typeface="HGSSoeiKakugothicUB" panose="020B0900000000000000" pitchFamily="34" charset="-128"/>
                  <a:cs typeface="Arial" pitchFamily="34" charset="0"/>
                  <a:sym typeface="Wingdings" panose="05000000000000000000" pitchFamily="2" charset="2"/>
                </a:rPr>
                <a:t></a:t>
              </a:r>
              <a:endParaRPr kumimoji="1" lang="ja-JP" altLang="en-US" sz="2000" b="1" dirty="0">
                <a:solidFill>
                  <a:schemeClr val="tx1"/>
                </a:solidFill>
                <a:latin typeface="Arial" pitchFamily="34" charset="0"/>
                <a:ea typeface="HGSSoeiKakugothicUB" panose="020B0900000000000000" pitchFamily="34" charset="-128"/>
                <a:cs typeface="Arial" pitchFamily="34" charset="0"/>
              </a:endParaRPr>
            </a:p>
          </p:txBody>
        </p:sp>
      </p:grpSp>
      <p:grpSp>
        <p:nvGrpSpPr>
          <p:cNvPr id="24" name="Group 23"/>
          <p:cNvGrpSpPr/>
          <p:nvPr/>
        </p:nvGrpSpPr>
        <p:grpSpPr>
          <a:xfrm>
            <a:off x="419546" y="4612054"/>
            <a:ext cx="1934109" cy="792793"/>
            <a:chOff x="38545" y="4612053"/>
            <a:chExt cx="1934109" cy="792793"/>
          </a:xfrm>
        </p:grpSpPr>
        <p:sp>
          <p:nvSpPr>
            <p:cNvPr id="98" name="Down Arrow 97"/>
            <p:cNvSpPr/>
            <p:nvPr/>
          </p:nvSpPr>
          <p:spPr>
            <a:xfrm>
              <a:off x="583962" y="5212567"/>
              <a:ext cx="838200" cy="192279"/>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bwMode="auto">
            <a:xfrm>
              <a:off x="38545" y="4612053"/>
              <a:ext cx="1934109" cy="510439"/>
            </a:xfrm>
            <a:prstGeom prst="rect">
              <a:avLst/>
            </a:prstGeom>
            <a:solidFill>
              <a:schemeClr val="tx2">
                <a:lumMod val="20000"/>
                <a:lumOff val="80000"/>
              </a:schemeClr>
            </a:solidFill>
            <a:ln w="63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en-US" sz="1400" dirty="0">
                  <a:solidFill>
                    <a:schemeClr val="tx1"/>
                  </a:solidFill>
                </a:rPr>
                <a:t>IT member record information by paper</a:t>
              </a:r>
            </a:p>
          </p:txBody>
        </p:sp>
        <p:sp>
          <p:nvSpPr>
            <p:cNvPr id="53" name="角丸四角形 2"/>
            <p:cNvSpPr/>
            <p:nvPr/>
          </p:nvSpPr>
          <p:spPr>
            <a:xfrm>
              <a:off x="64775" y="4652860"/>
              <a:ext cx="241132" cy="214817"/>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dirty="0">
                  <a:solidFill>
                    <a:schemeClr val="tx1"/>
                  </a:solidFill>
                  <a:latin typeface="Arial" pitchFamily="34" charset="0"/>
                  <a:ea typeface="HGSSoeiKakugothicUB" panose="020B0900000000000000" pitchFamily="34" charset="-128"/>
                  <a:cs typeface="Arial" pitchFamily="34" charset="0"/>
                  <a:sym typeface="Wingdings" panose="05000000000000000000" pitchFamily="2" charset="2"/>
                </a:rPr>
                <a:t></a:t>
              </a:r>
              <a:endParaRPr lang="ja-JP" altLang="en-US" sz="2000" b="1" dirty="0">
                <a:solidFill>
                  <a:schemeClr val="tx1"/>
                </a:solidFill>
                <a:latin typeface="Arial" pitchFamily="34" charset="0"/>
                <a:ea typeface="HGSSoeiKakugothicUB" panose="020B0900000000000000" pitchFamily="34" charset="-128"/>
                <a:cs typeface="Arial" pitchFamily="34" charset="0"/>
              </a:endParaRPr>
            </a:p>
          </p:txBody>
        </p:sp>
      </p:grpSp>
      <p:grpSp>
        <p:nvGrpSpPr>
          <p:cNvPr id="25" name="Group 24"/>
          <p:cNvGrpSpPr/>
          <p:nvPr/>
        </p:nvGrpSpPr>
        <p:grpSpPr>
          <a:xfrm>
            <a:off x="419546" y="5442453"/>
            <a:ext cx="1934109" cy="778172"/>
            <a:chOff x="38545" y="5442453"/>
            <a:chExt cx="1934109" cy="778172"/>
          </a:xfrm>
        </p:grpSpPr>
        <p:sp>
          <p:nvSpPr>
            <p:cNvPr id="102" name="Rectangle 101"/>
            <p:cNvSpPr/>
            <p:nvPr/>
          </p:nvSpPr>
          <p:spPr bwMode="auto">
            <a:xfrm>
              <a:off x="38545" y="5442453"/>
              <a:ext cx="1934109" cy="510439"/>
            </a:xfrm>
            <a:prstGeom prst="rect">
              <a:avLst/>
            </a:prstGeom>
            <a:solidFill>
              <a:schemeClr val="tx2">
                <a:lumMod val="20000"/>
                <a:lumOff val="80000"/>
              </a:schemeClr>
            </a:solidFill>
            <a:ln w="63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en-US" sz="1400" dirty="0">
                  <a:solidFill>
                    <a:schemeClr val="tx1"/>
                  </a:solidFill>
                </a:rPr>
                <a:t>IT member check manual inventory</a:t>
              </a:r>
            </a:p>
          </p:txBody>
        </p:sp>
        <p:sp>
          <p:nvSpPr>
            <p:cNvPr id="103" name="Down Arrow 102"/>
            <p:cNvSpPr/>
            <p:nvPr/>
          </p:nvSpPr>
          <p:spPr>
            <a:xfrm>
              <a:off x="578802" y="6028346"/>
              <a:ext cx="838200" cy="192279"/>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角丸四角形 2"/>
            <p:cNvSpPr/>
            <p:nvPr/>
          </p:nvSpPr>
          <p:spPr>
            <a:xfrm>
              <a:off x="56229" y="5456723"/>
              <a:ext cx="241132" cy="214817"/>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dirty="0">
                  <a:solidFill>
                    <a:schemeClr val="tx1"/>
                  </a:solidFill>
                  <a:latin typeface="Arial" pitchFamily="34" charset="0"/>
                  <a:ea typeface="HGSSoeiKakugothicUB" panose="020B0900000000000000" pitchFamily="34" charset="-128"/>
                  <a:cs typeface="Arial" pitchFamily="34" charset="0"/>
                  <a:sym typeface="Wingdings" panose="05000000000000000000" pitchFamily="2" charset="2"/>
                </a:rPr>
                <a:t></a:t>
              </a:r>
              <a:endParaRPr lang="ja-JP" altLang="en-US" sz="2000" b="1" dirty="0">
                <a:solidFill>
                  <a:schemeClr val="tx1"/>
                </a:solidFill>
                <a:latin typeface="Arial" pitchFamily="34" charset="0"/>
                <a:ea typeface="HGSSoeiKakugothicUB" panose="020B0900000000000000" pitchFamily="34" charset="-128"/>
                <a:cs typeface="Arial" pitchFamily="34" charset="0"/>
              </a:endParaRPr>
            </a:p>
          </p:txBody>
        </p:sp>
      </p:grpSp>
      <p:grpSp>
        <p:nvGrpSpPr>
          <p:cNvPr id="26" name="Group 25"/>
          <p:cNvGrpSpPr/>
          <p:nvPr/>
        </p:nvGrpSpPr>
        <p:grpSpPr>
          <a:xfrm>
            <a:off x="409487" y="6287124"/>
            <a:ext cx="1934109" cy="510439"/>
            <a:chOff x="28486" y="6287123"/>
            <a:chExt cx="1934109" cy="510439"/>
          </a:xfrm>
        </p:grpSpPr>
        <p:sp>
          <p:nvSpPr>
            <p:cNvPr id="104" name="Rectangle 103"/>
            <p:cNvSpPr/>
            <p:nvPr/>
          </p:nvSpPr>
          <p:spPr bwMode="auto">
            <a:xfrm>
              <a:off x="28486" y="6287123"/>
              <a:ext cx="1934109" cy="510439"/>
            </a:xfrm>
            <a:prstGeom prst="rect">
              <a:avLst/>
            </a:prstGeom>
            <a:solidFill>
              <a:schemeClr val="tx2">
                <a:lumMod val="20000"/>
                <a:lumOff val="80000"/>
              </a:schemeClr>
            </a:solidFill>
            <a:ln w="63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en-US" sz="1400" dirty="0">
                  <a:solidFill>
                    <a:schemeClr val="tx1"/>
                  </a:solidFill>
                </a:rPr>
                <a:t>   Make report monthly</a:t>
              </a:r>
            </a:p>
          </p:txBody>
        </p:sp>
        <p:sp>
          <p:nvSpPr>
            <p:cNvPr id="56" name="角丸四角形 2"/>
            <p:cNvSpPr/>
            <p:nvPr/>
          </p:nvSpPr>
          <p:spPr>
            <a:xfrm>
              <a:off x="35171" y="6327525"/>
              <a:ext cx="241132" cy="214817"/>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dirty="0">
                  <a:solidFill>
                    <a:schemeClr val="tx1"/>
                  </a:solidFill>
                  <a:latin typeface="Arial" pitchFamily="34" charset="0"/>
                  <a:ea typeface="HGSSoeiKakugothicUB" panose="020B0900000000000000" pitchFamily="34" charset="-128"/>
                  <a:cs typeface="Arial" pitchFamily="34" charset="0"/>
                  <a:sym typeface="Wingdings" panose="05000000000000000000" pitchFamily="2" charset="2"/>
                </a:rPr>
                <a:t> </a:t>
              </a:r>
              <a:endParaRPr lang="ja-JP" altLang="en-US" sz="2000" b="1" dirty="0">
                <a:solidFill>
                  <a:schemeClr val="tx1"/>
                </a:solidFill>
                <a:latin typeface="Arial" pitchFamily="34" charset="0"/>
                <a:ea typeface="HGSSoeiKakugothicUB" panose="020B0900000000000000" pitchFamily="34" charset="-128"/>
                <a:cs typeface="Arial" pitchFamily="34" charset="0"/>
              </a:endParaRPr>
            </a:p>
          </p:txBody>
        </p:sp>
      </p:grpSp>
      <p:sp>
        <p:nvSpPr>
          <p:cNvPr id="19" name="Rectangle 18"/>
          <p:cNvSpPr/>
          <p:nvPr/>
        </p:nvSpPr>
        <p:spPr>
          <a:xfrm>
            <a:off x="7938900" y="4549914"/>
            <a:ext cx="1509901" cy="707886"/>
          </a:xfrm>
          <a:prstGeom prst="rect">
            <a:avLst/>
          </a:prstGeom>
          <a:noFill/>
        </p:spPr>
        <p:txBody>
          <a:bodyPr wrap="none" lIns="91440" tIns="45720" rIns="91440" bIns="45720">
            <a:spAutoFit/>
          </a:bodyPr>
          <a:lstStyle/>
          <a:p>
            <a:pPr algn="ct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pitchFamily="34" charset="0"/>
              </a:rPr>
              <a:t>Next</a:t>
            </a:r>
          </a:p>
        </p:txBody>
      </p:sp>
      <p:grpSp>
        <p:nvGrpSpPr>
          <p:cNvPr id="27" name="Group 26"/>
          <p:cNvGrpSpPr/>
          <p:nvPr/>
        </p:nvGrpSpPr>
        <p:grpSpPr>
          <a:xfrm>
            <a:off x="2504394" y="3782465"/>
            <a:ext cx="1303694" cy="2948180"/>
            <a:chOff x="2123393" y="3782464"/>
            <a:chExt cx="1303694" cy="2948180"/>
          </a:xfrm>
        </p:grpSpPr>
        <p:grpSp>
          <p:nvGrpSpPr>
            <p:cNvPr id="16" name="Group 15"/>
            <p:cNvGrpSpPr/>
            <p:nvPr/>
          </p:nvGrpSpPr>
          <p:grpSpPr>
            <a:xfrm>
              <a:off x="2123393" y="3782464"/>
              <a:ext cx="1303694" cy="1068737"/>
              <a:chOff x="2200307" y="3782464"/>
              <a:chExt cx="1303694" cy="1068737"/>
            </a:xfrm>
          </p:grpSpPr>
          <p:sp>
            <p:nvSpPr>
              <p:cNvPr id="15" name="Cloud Callout 14"/>
              <p:cNvSpPr/>
              <p:nvPr/>
            </p:nvSpPr>
            <p:spPr>
              <a:xfrm>
                <a:off x="2200307" y="3782464"/>
                <a:ext cx="1303694" cy="1068737"/>
              </a:xfrm>
              <a:prstGeom prst="cloudCallout">
                <a:avLst>
                  <a:gd name="adj1" fmla="val -15589"/>
                  <a:gd name="adj2" fmla="val 127429"/>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bwMode="auto">
              <a:xfrm rot="21097532">
                <a:off x="2283201" y="4037684"/>
                <a:ext cx="1137904" cy="51043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en-US" sz="1400" dirty="0">
                    <a:solidFill>
                      <a:srgbClr val="FF0000"/>
                    </a:solidFill>
                  </a:rPr>
                  <a:t>A lot of manual Job, waste papers</a:t>
                </a:r>
              </a:p>
            </p:txBody>
          </p:sp>
        </p:grpSp>
        <p:pic>
          <p:nvPicPr>
            <p:cNvPr id="109" name="Picture 5" descr="j0134549"/>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81380" y="5308706"/>
              <a:ext cx="1121288" cy="142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 name="Striped Right Arrow 19"/>
          <p:cNvSpPr/>
          <p:nvPr/>
        </p:nvSpPr>
        <p:spPr>
          <a:xfrm rot="20760776">
            <a:off x="8082002" y="5119847"/>
            <a:ext cx="1362111" cy="959498"/>
          </a:xfrm>
          <a:prstGeom prst="stripedRightArrow">
            <a:avLst/>
          </a:prstGeom>
          <a:solidFill>
            <a:schemeClr val="tx1"/>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67" name="Picture 2" descr="Hình ảnh 7 viên ngọc rồng - Tổng hợp hình ảnh 7 viên ngọc rồng đẹp nhất">
            <a:extLst>
              <a:ext uri="{FF2B5EF4-FFF2-40B4-BE49-F238E27FC236}">
                <a16:creationId xmlns:a16="http://schemas.microsoft.com/office/drawing/2014/main" id="{840DF534-C41A-49B4-B226-E9BF15E8267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5145" t="1273" b="24505"/>
          <a:stretch/>
        </p:blipFill>
        <p:spPr bwMode="auto">
          <a:xfrm>
            <a:off x="121680" y="20781"/>
            <a:ext cx="680646" cy="62726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descr="Icon&#10;&#10;Description automatically generated">
            <a:extLst>
              <a:ext uri="{FF2B5EF4-FFF2-40B4-BE49-F238E27FC236}">
                <a16:creationId xmlns:a16="http://schemas.microsoft.com/office/drawing/2014/main" id="{D6E0880F-E546-4C6C-91AE-FF5604B42FA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3688" y="1425216"/>
            <a:ext cx="935771" cy="1066898"/>
          </a:xfrm>
          <a:prstGeom prst="rect">
            <a:avLst/>
          </a:prstGeom>
        </p:spPr>
      </p:pic>
      <p:sp>
        <p:nvSpPr>
          <p:cNvPr id="69" name="Rectangle 68">
            <a:extLst>
              <a:ext uri="{FF2B5EF4-FFF2-40B4-BE49-F238E27FC236}">
                <a16:creationId xmlns:a16="http://schemas.microsoft.com/office/drawing/2014/main" id="{9C980D4D-D761-4F42-8574-79FE64782F25}"/>
              </a:ext>
            </a:extLst>
          </p:cNvPr>
          <p:cNvSpPr/>
          <p:nvPr/>
        </p:nvSpPr>
        <p:spPr>
          <a:xfrm>
            <a:off x="843688" y="2703277"/>
            <a:ext cx="935772" cy="243407"/>
          </a:xfrm>
          <a:prstGeom prst="rect">
            <a:avLst/>
          </a:prstGeom>
          <a:solidFill>
            <a:srgbClr val="92D05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IT</a:t>
            </a:r>
          </a:p>
        </p:txBody>
      </p:sp>
      <p:sp>
        <p:nvSpPr>
          <p:cNvPr id="70" name="Rectangle 69">
            <a:extLst>
              <a:ext uri="{FF2B5EF4-FFF2-40B4-BE49-F238E27FC236}">
                <a16:creationId xmlns:a16="http://schemas.microsoft.com/office/drawing/2014/main" id="{E928E8F3-CF69-4E56-98D7-4498172832D8}"/>
              </a:ext>
            </a:extLst>
          </p:cNvPr>
          <p:cNvSpPr/>
          <p:nvPr/>
        </p:nvSpPr>
        <p:spPr>
          <a:xfrm>
            <a:off x="7415902" y="2698759"/>
            <a:ext cx="935772" cy="243407"/>
          </a:xfrm>
          <a:prstGeom prst="rect">
            <a:avLst/>
          </a:prstGeom>
          <a:solidFill>
            <a:srgbClr val="92D05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User</a:t>
            </a:r>
          </a:p>
        </p:txBody>
      </p:sp>
      <p:pic>
        <p:nvPicPr>
          <p:cNvPr id="71" name="Picture 70" descr="Icon&#10;&#10;Description automatically generated">
            <a:extLst>
              <a:ext uri="{FF2B5EF4-FFF2-40B4-BE49-F238E27FC236}">
                <a16:creationId xmlns:a16="http://schemas.microsoft.com/office/drawing/2014/main" id="{B21E5336-83AE-44DA-ACBD-793B4480F8F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70029" y="1615821"/>
            <a:ext cx="935771" cy="971773"/>
          </a:xfrm>
          <a:prstGeom prst="rect">
            <a:avLst/>
          </a:prstGeom>
        </p:spPr>
      </p:pic>
      <p:pic>
        <p:nvPicPr>
          <p:cNvPr id="72" name="Picture 71" descr="Icon&#10;&#10;Description automatically generated">
            <a:extLst>
              <a:ext uri="{FF2B5EF4-FFF2-40B4-BE49-F238E27FC236}">
                <a16:creationId xmlns:a16="http://schemas.microsoft.com/office/drawing/2014/main" id="{4DD0E26F-929C-4C96-A55F-C401B7536F3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92960" y="1758707"/>
            <a:ext cx="739310" cy="788290"/>
          </a:xfrm>
          <a:prstGeom prst="rect">
            <a:avLst/>
          </a:prstGeom>
        </p:spPr>
      </p:pic>
      <p:sp>
        <p:nvSpPr>
          <p:cNvPr id="73" name="Rectangle 72">
            <a:extLst>
              <a:ext uri="{FF2B5EF4-FFF2-40B4-BE49-F238E27FC236}">
                <a16:creationId xmlns:a16="http://schemas.microsoft.com/office/drawing/2014/main" id="{507C67C0-736D-40B8-847A-8395B17B947B}"/>
              </a:ext>
            </a:extLst>
          </p:cNvPr>
          <p:cNvSpPr/>
          <p:nvPr/>
        </p:nvSpPr>
        <p:spPr>
          <a:xfrm>
            <a:off x="3805043" y="2714274"/>
            <a:ext cx="1560938" cy="258815"/>
          </a:xfrm>
          <a:prstGeom prst="rect">
            <a:avLst/>
          </a:prstGeom>
          <a:solidFill>
            <a:srgbClr val="92D05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Record papers</a:t>
            </a:r>
          </a:p>
        </p:txBody>
      </p:sp>
      <p:sp>
        <p:nvSpPr>
          <p:cNvPr id="31" name="Arrow: Right 30">
            <a:extLst>
              <a:ext uri="{FF2B5EF4-FFF2-40B4-BE49-F238E27FC236}">
                <a16:creationId xmlns:a16="http://schemas.microsoft.com/office/drawing/2014/main" id="{CF30C65C-CB4A-4298-800E-9E21AA61981D}"/>
              </a:ext>
            </a:extLst>
          </p:cNvPr>
          <p:cNvSpPr/>
          <p:nvPr/>
        </p:nvSpPr>
        <p:spPr>
          <a:xfrm>
            <a:off x="2153260" y="1989716"/>
            <a:ext cx="1152128" cy="19217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row: Right 74">
            <a:extLst>
              <a:ext uri="{FF2B5EF4-FFF2-40B4-BE49-F238E27FC236}">
                <a16:creationId xmlns:a16="http://schemas.microsoft.com/office/drawing/2014/main" id="{B045E214-4D48-425E-B272-9886CCDD9AF7}"/>
              </a:ext>
            </a:extLst>
          </p:cNvPr>
          <p:cNvSpPr/>
          <p:nvPr/>
        </p:nvSpPr>
        <p:spPr>
          <a:xfrm>
            <a:off x="5759165" y="1953509"/>
            <a:ext cx="1152128" cy="19217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Left 31">
            <a:extLst>
              <a:ext uri="{FF2B5EF4-FFF2-40B4-BE49-F238E27FC236}">
                <a16:creationId xmlns:a16="http://schemas.microsoft.com/office/drawing/2014/main" id="{AE12837C-37E8-46BA-97B4-43DE9A677466}"/>
              </a:ext>
            </a:extLst>
          </p:cNvPr>
          <p:cNvSpPr/>
          <p:nvPr/>
        </p:nvSpPr>
        <p:spPr>
          <a:xfrm>
            <a:off x="2153260" y="2269478"/>
            <a:ext cx="1088692" cy="215242"/>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Left 76">
            <a:extLst>
              <a:ext uri="{FF2B5EF4-FFF2-40B4-BE49-F238E27FC236}">
                <a16:creationId xmlns:a16="http://schemas.microsoft.com/office/drawing/2014/main" id="{C4DA646A-92B9-48BC-9481-33C26ACF20F5}"/>
              </a:ext>
            </a:extLst>
          </p:cNvPr>
          <p:cNvSpPr/>
          <p:nvPr/>
        </p:nvSpPr>
        <p:spPr>
          <a:xfrm>
            <a:off x="5779805" y="2243676"/>
            <a:ext cx="1088692" cy="215242"/>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247D4438-9370-4202-B657-4C12AFA0BC96}"/>
              </a:ext>
            </a:extLst>
          </p:cNvPr>
          <p:cNvSpPr/>
          <p:nvPr/>
        </p:nvSpPr>
        <p:spPr>
          <a:xfrm>
            <a:off x="2153260" y="1670101"/>
            <a:ext cx="1016684" cy="229540"/>
          </a:xfrm>
          <a:prstGeom prst="round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Borrow</a:t>
            </a:r>
          </a:p>
        </p:txBody>
      </p:sp>
      <p:sp>
        <p:nvSpPr>
          <p:cNvPr id="83" name="Rectangle: Rounded Corners 82">
            <a:extLst>
              <a:ext uri="{FF2B5EF4-FFF2-40B4-BE49-F238E27FC236}">
                <a16:creationId xmlns:a16="http://schemas.microsoft.com/office/drawing/2014/main" id="{668EDFF7-D0E7-4608-BDAB-4243A1E586A8}"/>
              </a:ext>
            </a:extLst>
          </p:cNvPr>
          <p:cNvSpPr/>
          <p:nvPr/>
        </p:nvSpPr>
        <p:spPr>
          <a:xfrm>
            <a:off x="5828282" y="1661910"/>
            <a:ext cx="1016684" cy="229540"/>
          </a:xfrm>
          <a:prstGeom prst="round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Borrow</a:t>
            </a:r>
          </a:p>
        </p:txBody>
      </p:sp>
      <p:sp>
        <p:nvSpPr>
          <p:cNvPr id="88" name="Rectangle: Rounded Corners 87">
            <a:extLst>
              <a:ext uri="{FF2B5EF4-FFF2-40B4-BE49-F238E27FC236}">
                <a16:creationId xmlns:a16="http://schemas.microsoft.com/office/drawing/2014/main" id="{29C40177-A6E8-41BA-88D4-9769DBB7518A}"/>
              </a:ext>
            </a:extLst>
          </p:cNvPr>
          <p:cNvSpPr/>
          <p:nvPr/>
        </p:nvSpPr>
        <p:spPr>
          <a:xfrm>
            <a:off x="2208449" y="2546997"/>
            <a:ext cx="1016684" cy="229540"/>
          </a:xfrm>
          <a:prstGeom prst="round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Return</a:t>
            </a:r>
          </a:p>
        </p:txBody>
      </p:sp>
      <p:sp>
        <p:nvSpPr>
          <p:cNvPr id="89" name="Rectangle: Rounded Corners 88">
            <a:extLst>
              <a:ext uri="{FF2B5EF4-FFF2-40B4-BE49-F238E27FC236}">
                <a16:creationId xmlns:a16="http://schemas.microsoft.com/office/drawing/2014/main" id="{315BA7DF-1331-4D97-9BAF-42CE0CC87DEA}"/>
              </a:ext>
            </a:extLst>
          </p:cNvPr>
          <p:cNvSpPr/>
          <p:nvPr/>
        </p:nvSpPr>
        <p:spPr>
          <a:xfrm>
            <a:off x="5894609" y="2546997"/>
            <a:ext cx="1016684" cy="229540"/>
          </a:xfrm>
          <a:prstGeom prst="round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Return</a:t>
            </a:r>
          </a:p>
        </p:txBody>
      </p:sp>
      <p:pic>
        <p:nvPicPr>
          <p:cNvPr id="90" name="Picture 89">
            <a:extLst>
              <a:ext uri="{FF2B5EF4-FFF2-40B4-BE49-F238E27FC236}">
                <a16:creationId xmlns:a16="http://schemas.microsoft.com/office/drawing/2014/main" id="{AD5457E8-B178-40A0-8B2B-A8EC988BE1C2}"/>
              </a:ext>
            </a:extLst>
          </p:cNvPr>
          <p:cNvPicPr>
            <a:picLocks noChangeAspect="1"/>
          </p:cNvPicPr>
          <p:nvPr/>
        </p:nvPicPr>
        <p:blipFill>
          <a:blip r:embed="rId9"/>
          <a:stretch>
            <a:fillRect/>
          </a:stretch>
        </p:blipFill>
        <p:spPr>
          <a:xfrm>
            <a:off x="3693302" y="1881885"/>
            <a:ext cx="797757" cy="647197"/>
          </a:xfrm>
          <a:prstGeom prst="rect">
            <a:avLst/>
          </a:prstGeom>
        </p:spPr>
      </p:pic>
      <p:sp>
        <p:nvSpPr>
          <p:cNvPr id="34" name="Arrow: Curved Down 33">
            <a:extLst>
              <a:ext uri="{FF2B5EF4-FFF2-40B4-BE49-F238E27FC236}">
                <a16:creationId xmlns:a16="http://schemas.microsoft.com/office/drawing/2014/main" id="{7721B964-8B68-4C01-99F6-9F448B6F905A}"/>
              </a:ext>
            </a:extLst>
          </p:cNvPr>
          <p:cNvSpPr/>
          <p:nvPr/>
        </p:nvSpPr>
        <p:spPr>
          <a:xfrm>
            <a:off x="3964714" y="1570090"/>
            <a:ext cx="797757" cy="25881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Rounded Corners 34">
            <a:extLst>
              <a:ext uri="{FF2B5EF4-FFF2-40B4-BE49-F238E27FC236}">
                <a16:creationId xmlns:a16="http://schemas.microsoft.com/office/drawing/2014/main" id="{F651CC1D-FCD2-4454-9C56-F25901995379}"/>
              </a:ext>
            </a:extLst>
          </p:cNvPr>
          <p:cNvSpPr/>
          <p:nvPr/>
        </p:nvSpPr>
        <p:spPr>
          <a:xfrm>
            <a:off x="3950282" y="3855110"/>
            <a:ext cx="1504954" cy="339361"/>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Main cause</a:t>
            </a:r>
          </a:p>
        </p:txBody>
      </p:sp>
      <p:sp>
        <p:nvSpPr>
          <p:cNvPr id="36" name="Rectangle 35">
            <a:extLst>
              <a:ext uri="{FF2B5EF4-FFF2-40B4-BE49-F238E27FC236}">
                <a16:creationId xmlns:a16="http://schemas.microsoft.com/office/drawing/2014/main" id="{E78E60F5-C239-4970-B017-D957609E68B5}"/>
              </a:ext>
            </a:extLst>
          </p:cNvPr>
          <p:cNvSpPr/>
          <p:nvPr/>
        </p:nvSpPr>
        <p:spPr>
          <a:xfrm>
            <a:off x="3958827" y="4292904"/>
            <a:ext cx="3658469" cy="70788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n-US" dirty="0">
                <a:solidFill>
                  <a:srgbClr val="FF0000"/>
                </a:solidFill>
              </a:rPr>
              <a:t>No barcode to identify equipment</a:t>
            </a:r>
          </a:p>
          <a:p>
            <a:pPr marL="285750" indent="-285750">
              <a:buFont typeface="Wingdings" panose="05000000000000000000" pitchFamily="2" charset="2"/>
              <a:buChar char="v"/>
            </a:pPr>
            <a:r>
              <a:rPr lang="en-US" dirty="0">
                <a:solidFill>
                  <a:srgbClr val="FF0000"/>
                </a:solidFill>
              </a:rPr>
              <a:t>No software to manage</a:t>
            </a:r>
          </a:p>
        </p:txBody>
      </p:sp>
      <p:pic>
        <p:nvPicPr>
          <p:cNvPr id="37" name="Picture 36">
            <a:extLst>
              <a:ext uri="{FF2B5EF4-FFF2-40B4-BE49-F238E27FC236}">
                <a16:creationId xmlns:a16="http://schemas.microsoft.com/office/drawing/2014/main" id="{00A3EC79-04A1-4ACC-BECE-DBE4D2EA1592}"/>
              </a:ext>
            </a:extLst>
          </p:cNvPr>
          <p:cNvPicPr>
            <a:picLocks noChangeAspect="1"/>
          </p:cNvPicPr>
          <p:nvPr/>
        </p:nvPicPr>
        <p:blipFill>
          <a:blip r:embed="rId10"/>
          <a:stretch>
            <a:fillRect/>
          </a:stretch>
        </p:blipFill>
        <p:spPr>
          <a:xfrm>
            <a:off x="4026520" y="5187320"/>
            <a:ext cx="3719488" cy="1260276"/>
          </a:xfrm>
          <a:prstGeom prst="rect">
            <a:avLst/>
          </a:prstGeom>
        </p:spPr>
      </p:pic>
    </p:spTree>
    <p:extLst>
      <p:ext uri="{BB962C8B-B14F-4D97-AF65-F5344CB8AC3E}">
        <p14:creationId xmlns:p14="http://schemas.microsoft.com/office/powerpoint/2010/main" val="376698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randombar(horizontal)">
                                      <p:cBhvr>
                                        <p:cTn id="36" dur="500"/>
                                        <p:tgtEl>
                                          <p:spTgt spid="20"/>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randombar(horizontal)">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b="89087"/>
          <a:stretch/>
        </p:blipFill>
        <p:spPr>
          <a:xfrm>
            <a:off x="381000" y="20780"/>
            <a:ext cx="9144000" cy="623694"/>
          </a:xfrm>
          <a:prstGeom prst="rect">
            <a:avLst/>
          </a:prstGeom>
        </p:spPr>
      </p:pic>
      <p:sp>
        <p:nvSpPr>
          <p:cNvPr id="13" name="Rectangle 12"/>
          <p:cNvSpPr/>
          <p:nvPr/>
        </p:nvSpPr>
        <p:spPr>
          <a:xfrm>
            <a:off x="992817" y="0"/>
            <a:ext cx="8074982"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bg1"/>
                </a:solidFill>
                <a:latin typeface="Arial" pitchFamily="34" charset="0"/>
                <a:cs typeface="Arial" pitchFamily="34" charset="0"/>
              </a:rPr>
              <a:t>Action 1: </a:t>
            </a:r>
            <a:r>
              <a:rPr lang="en-GB" sz="2400" b="1" dirty="0" smtClean="0">
                <a:solidFill>
                  <a:schemeClr val="bg1"/>
                </a:solidFill>
                <a:latin typeface="Arial" pitchFamily="34" charset="0"/>
                <a:cs typeface="Arial" pitchFamily="34" charset="0"/>
              </a:rPr>
              <a:t>Apply barcode for function borrow &amp; return</a:t>
            </a:r>
            <a:endParaRPr lang="en-GB" sz="2400" b="1" dirty="0">
              <a:solidFill>
                <a:schemeClr val="bg1"/>
              </a:solidFill>
              <a:latin typeface="Arial" pitchFamily="34" charset="0"/>
              <a:cs typeface="Arial" pitchFamily="34" charset="0"/>
            </a:endParaRPr>
          </a:p>
        </p:txBody>
      </p:sp>
      <p:sp>
        <p:nvSpPr>
          <p:cNvPr id="87" name="Rectangle 86"/>
          <p:cNvSpPr/>
          <p:nvPr/>
        </p:nvSpPr>
        <p:spPr bwMode="auto">
          <a:xfrm>
            <a:off x="9031436" y="55195"/>
            <a:ext cx="838200" cy="644474"/>
          </a:xfrm>
          <a:prstGeom prst="rect">
            <a:avLst/>
          </a:prstGeom>
          <a:noFill/>
          <a:ln w="952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r>
              <a:rPr lang="en-US" sz="2000" dirty="0">
                <a:latin typeface="Cambria" pitchFamily="18" charset="0"/>
              </a:rPr>
              <a:t>11/30</a:t>
            </a:r>
          </a:p>
        </p:txBody>
      </p:sp>
      <p:sp>
        <p:nvSpPr>
          <p:cNvPr id="86" name="Rounded Rectangle 85"/>
          <p:cNvSpPr/>
          <p:nvPr/>
        </p:nvSpPr>
        <p:spPr>
          <a:xfrm>
            <a:off x="409576" y="685800"/>
            <a:ext cx="9057650" cy="381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defTabSz="913185" eaLnBrk="0" fontAlgn="base" hangingPunct="0">
              <a:spcBef>
                <a:spcPct val="0"/>
              </a:spcBef>
              <a:spcAft>
                <a:spcPct val="0"/>
              </a:spcAft>
              <a:buFont typeface="Wingdings" pitchFamily="2" charset="2"/>
              <a:buChar char="q"/>
            </a:pPr>
            <a:r>
              <a:rPr kumimoji="1" lang="en-GB" altLang="ja-JP" sz="2000" b="1" dirty="0">
                <a:solidFill>
                  <a:prstClr val="white"/>
                </a:solidFill>
                <a:latin typeface="Arial Unicode MS" pitchFamily="34" charset="-128"/>
                <a:ea typeface="Arial Unicode MS" pitchFamily="34" charset="-128"/>
                <a:cs typeface="Arial Unicode MS" pitchFamily="34" charset="-128"/>
              </a:rPr>
              <a:t>Discuss, Q&amp;A, find solution</a:t>
            </a:r>
          </a:p>
        </p:txBody>
      </p:sp>
      <p:sp>
        <p:nvSpPr>
          <p:cNvPr id="53" name="Rounded Rectangle 52"/>
          <p:cNvSpPr/>
          <p:nvPr/>
        </p:nvSpPr>
        <p:spPr>
          <a:xfrm>
            <a:off x="338438" y="3772597"/>
            <a:ext cx="9074920" cy="381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defTabSz="913185" eaLnBrk="0" fontAlgn="base" hangingPunct="0">
              <a:spcBef>
                <a:spcPct val="0"/>
              </a:spcBef>
              <a:spcAft>
                <a:spcPct val="0"/>
              </a:spcAft>
              <a:buFont typeface="Wingdings" pitchFamily="2" charset="2"/>
              <a:buChar char="q"/>
            </a:pPr>
            <a:r>
              <a:rPr kumimoji="1" lang="en-GB" altLang="ja-JP" sz="2000" b="1" dirty="0">
                <a:solidFill>
                  <a:prstClr val="white"/>
                </a:solidFill>
                <a:latin typeface="Arial Unicode MS" pitchFamily="34" charset="-128"/>
                <a:ea typeface="Arial Unicode MS" pitchFamily="34" charset="-128"/>
                <a:cs typeface="Arial Unicode MS" pitchFamily="34" charset="-128"/>
              </a:rPr>
              <a:t>Borrow &amp; Return equipment by scan barcode</a:t>
            </a:r>
          </a:p>
        </p:txBody>
      </p:sp>
      <p:sp>
        <p:nvSpPr>
          <p:cNvPr id="64" name="Rectangle 22"/>
          <p:cNvSpPr>
            <a:spLocks noChangeArrowheads="1"/>
          </p:cNvSpPr>
          <p:nvPr/>
        </p:nvSpPr>
        <p:spPr bwMode="auto">
          <a:xfrm>
            <a:off x="2735116" y="5448731"/>
            <a:ext cx="698715" cy="13001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1" name="Picture 2" descr="Hình ảnh 7 viên ngọc rồng - Tổng hợp hình ảnh 7 viên ngọc rồng đẹp nhất">
            <a:extLst>
              <a:ext uri="{FF2B5EF4-FFF2-40B4-BE49-F238E27FC236}">
                <a16:creationId xmlns:a16="http://schemas.microsoft.com/office/drawing/2014/main" id="{8E5DC21B-4E7B-40DA-875C-22043250D78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5145" t="1273" b="24505"/>
          <a:stretch/>
        </p:blipFill>
        <p:spPr bwMode="auto">
          <a:xfrm>
            <a:off x="121680" y="20781"/>
            <a:ext cx="680646" cy="627266"/>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a:extLst>
              <a:ext uri="{FF2B5EF4-FFF2-40B4-BE49-F238E27FC236}">
                <a16:creationId xmlns:a16="http://schemas.microsoft.com/office/drawing/2014/main" id="{B8CA8F38-6D6B-4F7D-A89C-22BB9D24BAAE}"/>
              </a:ext>
            </a:extLst>
          </p:cNvPr>
          <p:cNvGrpSpPr/>
          <p:nvPr/>
        </p:nvGrpSpPr>
        <p:grpSpPr>
          <a:xfrm>
            <a:off x="3101583" y="1989665"/>
            <a:ext cx="1301239" cy="1486241"/>
            <a:chOff x="878683" y="2721755"/>
            <a:chExt cx="793236" cy="372716"/>
          </a:xfrm>
        </p:grpSpPr>
        <p:sp>
          <p:nvSpPr>
            <p:cNvPr id="72" name="TextBox 71">
              <a:extLst>
                <a:ext uri="{FF2B5EF4-FFF2-40B4-BE49-F238E27FC236}">
                  <a16:creationId xmlns:a16="http://schemas.microsoft.com/office/drawing/2014/main" id="{FDA1C588-9F89-4CA6-9C80-0CCED819B29B}"/>
                </a:ext>
              </a:extLst>
            </p:cNvPr>
            <p:cNvSpPr txBox="1"/>
            <p:nvPr/>
          </p:nvSpPr>
          <p:spPr>
            <a:xfrm>
              <a:off x="878683" y="2930122"/>
              <a:ext cx="793236" cy="164349"/>
            </a:xfrm>
            <a:prstGeom prst="rect">
              <a:avLst/>
            </a:prstGeom>
            <a:noFill/>
          </p:spPr>
          <p:txBody>
            <a:bodyPr wrap="square" lIns="0" rIns="0" rtlCol="0">
              <a:noAutofit/>
            </a:bodyPr>
            <a:lstStyle/>
            <a:p>
              <a:r>
                <a:rPr lang="en-US" sz="1600" dirty="0"/>
                <a:t>PIC, Leader</a:t>
              </a:r>
            </a:p>
          </p:txBody>
        </p:sp>
        <p:graphicFrame>
          <p:nvGraphicFramePr>
            <p:cNvPr id="73" name="Diagram 72">
              <a:extLst>
                <a:ext uri="{FF2B5EF4-FFF2-40B4-BE49-F238E27FC236}">
                  <a16:creationId xmlns:a16="http://schemas.microsoft.com/office/drawing/2014/main" id="{2B10C9DE-755C-4035-AA34-0A5AF53B9D99}"/>
                </a:ext>
              </a:extLst>
            </p:cNvPr>
            <p:cNvGraphicFramePr/>
            <p:nvPr>
              <p:extLst>
                <p:ext uri="{D42A27DB-BD31-4B8C-83A1-F6EECF244321}">
                  <p14:modId xmlns:p14="http://schemas.microsoft.com/office/powerpoint/2010/main" val="399690712"/>
                </p:ext>
              </p:extLst>
            </p:nvPr>
          </p:nvGraphicFramePr>
          <p:xfrm>
            <a:off x="1048037" y="2721755"/>
            <a:ext cx="263999" cy="23238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pic>
        <p:nvPicPr>
          <p:cNvPr id="74" name="Picture 73" descr="Icon&#10;&#10;Description automatically generated">
            <a:extLst>
              <a:ext uri="{FF2B5EF4-FFF2-40B4-BE49-F238E27FC236}">
                <a16:creationId xmlns:a16="http://schemas.microsoft.com/office/drawing/2014/main" id="{6E9C2CB0-7B74-40A4-8C79-EC0839CD7D8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18032" y="2322478"/>
            <a:ext cx="667953" cy="283047"/>
          </a:xfrm>
          <a:prstGeom prst="rect">
            <a:avLst/>
          </a:prstGeom>
        </p:spPr>
      </p:pic>
      <p:sp>
        <p:nvSpPr>
          <p:cNvPr id="75" name="TextBox 74">
            <a:extLst>
              <a:ext uri="{FF2B5EF4-FFF2-40B4-BE49-F238E27FC236}">
                <a16:creationId xmlns:a16="http://schemas.microsoft.com/office/drawing/2014/main" id="{F8619745-E52B-4805-8CC2-F5CFF4524EC4}"/>
              </a:ext>
            </a:extLst>
          </p:cNvPr>
          <p:cNvSpPr txBox="1"/>
          <p:nvPr/>
        </p:nvSpPr>
        <p:spPr>
          <a:xfrm>
            <a:off x="2489737" y="2589818"/>
            <a:ext cx="1400349" cy="397780"/>
          </a:xfrm>
          <a:prstGeom prst="rect">
            <a:avLst/>
          </a:prstGeom>
          <a:noFill/>
        </p:spPr>
        <p:txBody>
          <a:bodyPr wrap="none" lIns="0" tIns="0" rIns="0" bIns="0" rtlCol="0">
            <a:noAutofit/>
          </a:bodyPr>
          <a:lstStyle/>
          <a:p>
            <a:r>
              <a:rPr lang="en-US" b="1" dirty="0"/>
              <a:t>Discuss</a:t>
            </a:r>
          </a:p>
          <a:p>
            <a:endParaRPr lang="en-US" sz="1400" b="1" dirty="0"/>
          </a:p>
        </p:txBody>
      </p:sp>
      <p:grpSp>
        <p:nvGrpSpPr>
          <p:cNvPr id="76" name="Group 75">
            <a:extLst>
              <a:ext uri="{FF2B5EF4-FFF2-40B4-BE49-F238E27FC236}">
                <a16:creationId xmlns:a16="http://schemas.microsoft.com/office/drawing/2014/main" id="{4FE4D14E-1B52-478B-A570-D76F57253614}"/>
              </a:ext>
            </a:extLst>
          </p:cNvPr>
          <p:cNvGrpSpPr/>
          <p:nvPr/>
        </p:nvGrpSpPr>
        <p:grpSpPr>
          <a:xfrm>
            <a:off x="1571868" y="1917696"/>
            <a:ext cx="908689" cy="1083665"/>
            <a:chOff x="7529327" y="1895268"/>
            <a:chExt cx="723844" cy="760089"/>
          </a:xfrm>
        </p:grpSpPr>
        <p:pic>
          <p:nvPicPr>
            <p:cNvPr id="77" name="Picture 76" descr="Icon&#10;&#10;Description automatically generated">
              <a:extLst>
                <a:ext uri="{FF2B5EF4-FFF2-40B4-BE49-F238E27FC236}">
                  <a16:creationId xmlns:a16="http://schemas.microsoft.com/office/drawing/2014/main" id="{3E785D4E-107C-45EE-9760-D9F63A8C814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29327" y="1895268"/>
              <a:ext cx="723844" cy="760089"/>
            </a:xfrm>
            <a:prstGeom prst="rect">
              <a:avLst/>
            </a:prstGeom>
          </p:spPr>
        </p:pic>
        <p:sp>
          <p:nvSpPr>
            <p:cNvPr id="84" name="TextBox 83">
              <a:extLst>
                <a:ext uri="{FF2B5EF4-FFF2-40B4-BE49-F238E27FC236}">
                  <a16:creationId xmlns:a16="http://schemas.microsoft.com/office/drawing/2014/main" id="{1D009ADB-38A4-4BCA-9413-B7DEEA42857E}"/>
                </a:ext>
              </a:extLst>
            </p:cNvPr>
            <p:cNvSpPr txBox="1"/>
            <p:nvPr/>
          </p:nvSpPr>
          <p:spPr>
            <a:xfrm>
              <a:off x="7797651" y="2226234"/>
              <a:ext cx="357047" cy="292132"/>
            </a:xfrm>
            <a:prstGeom prst="rect">
              <a:avLst/>
            </a:prstGeom>
            <a:noFill/>
          </p:spPr>
          <p:txBody>
            <a:bodyPr wrap="none" rtlCol="0">
              <a:spAutoFit/>
            </a:bodyPr>
            <a:lstStyle/>
            <a:p>
              <a:r>
                <a:rPr lang="en-US" sz="1400" b="1" dirty="0"/>
                <a:t>IT</a:t>
              </a:r>
            </a:p>
          </p:txBody>
        </p:sp>
      </p:grpSp>
      <p:sp>
        <p:nvSpPr>
          <p:cNvPr id="85" name="Callout: Bent Line 4278">
            <a:extLst>
              <a:ext uri="{FF2B5EF4-FFF2-40B4-BE49-F238E27FC236}">
                <a16:creationId xmlns:a16="http://schemas.microsoft.com/office/drawing/2014/main" id="{78634F59-346C-4BE8-A234-5DBFE45E52EA}"/>
              </a:ext>
            </a:extLst>
          </p:cNvPr>
          <p:cNvSpPr/>
          <p:nvPr/>
        </p:nvSpPr>
        <p:spPr>
          <a:xfrm>
            <a:off x="2824614" y="1153560"/>
            <a:ext cx="978513" cy="750766"/>
          </a:xfrm>
          <a:prstGeom prst="borderCallout2">
            <a:avLst>
              <a:gd name="adj1" fmla="val 37838"/>
              <a:gd name="adj2" fmla="val -3573"/>
              <a:gd name="adj3" fmla="val 39741"/>
              <a:gd name="adj4" fmla="val -9369"/>
              <a:gd name="adj5" fmla="val 150888"/>
              <a:gd name="adj6" fmla="val -9729"/>
            </a:avLst>
          </a:prstGeom>
          <a:noFill/>
          <a:ln>
            <a:solidFill>
              <a:srgbClr val="51637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400" dirty="0">
                <a:solidFill>
                  <a:schemeClr val="tx1"/>
                </a:solidFill>
                <a:latin typeface="Arial "/>
              </a:rPr>
              <a:t>System Solutions</a:t>
            </a:r>
          </a:p>
        </p:txBody>
      </p:sp>
      <p:sp>
        <p:nvSpPr>
          <p:cNvPr id="88" name="Right Arrow 100">
            <a:extLst>
              <a:ext uri="{FF2B5EF4-FFF2-40B4-BE49-F238E27FC236}">
                <a16:creationId xmlns:a16="http://schemas.microsoft.com/office/drawing/2014/main" id="{60C7858A-D856-4200-B2BE-05B6EB1B4257}"/>
              </a:ext>
            </a:extLst>
          </p:cNvPr>
          <p:cNvSpPr/>
          <p:nvPr/>
        </p:nvSpPr>
        <p:spPr>
          <a:xfrm>
            <a:off x="3964359" y="2180842"/>
            <a:ext cx="260855" cy="50817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9" name="Picture 88">
            <a:extLst>
              <a:ext uri="{FF2B5EF4-FFF2-40B4-BE49-F238E27FC236}">
                <a16:creationId xmlns:a16="http://schemas.microsoft.com/office/drawing/2014/main" id="{A17D7D60-85FE-4B24-91FB-49D8C9ECCDEA}"/>
              </a:ext>
            </a:extLst>
          </p:cNvPr>
          <p:cNvPicPr>
            <a:picLocks noChangeAspect="1"/>
          </p:cNvPicPr>
          <p:nvPr/>
        </p:nvPicPr>
        <p:blipFill>
          <a:blip r:embed="rId13"/>
          <a:stretch>
            <a:fillRect/>
          </a:stretch>
        </p:blipFill>
        <p:spPr>
          <a:xfrm>
            <a:off x="5800707" y="2115111"/>
            <a:ext cx="308347" cy="729548"/>
          </a:xfrm>
          <a:prstGeom prst="rect">
            <a:avLst/>
          </a:prstGeom>
        </p:spPr>
      </p:pic>
      <p:grpSp>
        <p:nvGrpSpPr>
          <p:cNvPr id="90" name="Group 89">
            <a:extLst>
              <a:ext uri="{FF2B5EF4-FFF2-40B4-BE49-F238E27FC236}">
                <a16:creationId xmlns:a16="http://schemas.microsoft.com/office/drawing/2014/main" id="{F16208DE-9A52-40E8-B565-A761694C8325}"/>
              </a:ext>
            </a:extLst>
          </p:cNvPr>
          <p:cNvGrpSpPr/>
          <p:nvPr/>
        </p:nvGrpSpPr>
        <p:grpSpPr>
          <a:xfrm>
            <a:off x="6160914" y="2061039"/>
            <a:ext cx="381420" cy="755151"/>
            <a:chOff x="4752026" y="2337907"/>
            <a:chExt cx="423620" cy="747587"/>
          </a:xfrm>
        </p:grpSpPr>
        <p:pic>
          <p:nvPicPr>
            <p:cNvPr id="91" name="Picture 90">
              <a:extLst>
                <a:ext uri="{FF2B5EF4-FFF2-40B4-BE49-F238E27FC236}">
                  <a16:creationId xmlns:a16="http://schemas.microsoft.com/office/drawing/2014/main" id="{4E580474-2461-48D1-8F77-590ACBBAAB5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3000" t="2000" r="20000"/>
            <a:stretch/>
          </p:blipFill>
          <p:spPr>
            <a:xfrm>
              <a:off x="4752026" y="2337907"/>
              <a:ext cx="423620" cy="747587"/>
            </a:xfrm>
            <a:prstGeom prst="rect">
              <a:avLst/>
            </a:prstGeom>
          </p:spPr>
        </p:pic>
        <p:grpSp>
          <p:nvGrpSpPr>
            <p:cNvPr id="92" name="Group 91">
              <a:extLst>
                <a:ext uri="{FF2B5EF4-FFF2-40B4-BE49-F238E27FC236}">
                  <a16:creationId xmlns:a16="http://schemas.microsoft.com/office/drawing/2014/main" id="{DD32D1FC-679E-4A68-A0AE-300CDC7797BF}"/>
                </a:ext>
              </a:extLst>
            </p:cNvPr>
            <p:cNvGrpSpPr/>
            <p:nvPr/>
          </p:nvGrpSpPr>
          <p:grpSpPr>
            <a:xfrm>
              <a:off x="4830322" y="2399191"/>
              <a:ext cx="229602" cy="328194"/>
              <a:chOff x="6526292" y="3223089"/>
              <a:chExt cx="2749644" cy="2779604"/>
            </a:xfrm>
          </p:grpSpPr>
          <p:sp>
            <p:nvSpPr>
              <p:cNvPr id="93" name="角丸四角形 3">
                <a:extLst>
                  <a:ext uri="{FF2B5EF4-FFF2-40B4-BE49-F238E27FC236}">
                    <a16:creationId xmlns:a16="http://schemas.microsoft.com/office/drawing/2014/main" id="{BDD6C83A-626B-4170-9D24-9DFBDAA207A3}"/>
                  </a:ext>
                </a:extLst>
              </p:cNvPr>
              <p:cNvSpPr/>
              <p:nvPr/>
            </p:nvSpPr>
            <p:spPr bwMode="auto">
              <a:xfrm>
                <a:off x="6526292" y="3223089"/>
                <a:ext cx="2749644" cy="2779604"/>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p:spPr>
            <p:txBody>
              <a:bodyP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FF"/>
                  </a:solidFill>
                  <a:effectLst/>
                  <a:uLnTx/>
                  <a:uFillTx/>
                  <a:latin typeface="Arial" pitchFamily="34" charset="0"/>
                  <a:ea typeface="ＭＳ Ｐゴシック" pitchFamily="50" charset="-128"/>
                  <a:cs typeface="Arial" pitchFamily="34" charset="0"/>
                </a:endParaRPr>
              </a:p>
            </p:txBody>
          </p:sp>
          <p:sp>
            <p:nvSpPr>
              <p:cNvPr id="94" name="正方形/長方形 1">
                <a:extLst>
                  <a:ext uri="{FF2B5EF4-FFF2-40B4-BE49-F238E27FC236}">
                    <a16:creationId xmlns:a16="http://schemas.microsoft.com/office/drawing/2014/main" id="{452135EB-C33A-4CC1-B142-B9CC7727F3E2}"/>
                  </a:ext>
                </a:extLst>
              </p:cNvPr>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200" b="0" i="0" u="none" strike="noStrike" kern="1200" cap="none" spc="0" normalizeH="0" baseline="0" noProof="0" dirty="0">
                  <a:ln>
                    <a:noFill/>
                  </a:ln>
                  <a:solidFill>
                    <a:srgbClr val="FFFF00"/>
                  </a:solidFill>
                  <a:effectLst/>
                  <a:uLnTx/>
                  <a:uFillTx/>
                  <a:latin typeface="Arial" pitchFamily="34" charset="0"/>
                  <a:ea typeface="ＭＳ Ｐゴシック"/>
                  <a:cs typeface="Arial" pitchFamily="34" charset="0"/>
                </a:endParaRPr>
              </a:p>
            </p:txBody>
          </p:sp>
          <p:sp>
            <p:nvSpPr>
              <p:cNvPr id="95" name="テキスト ボックス 4">
                <a:extLst>
                  <a:ext uri="{FF2B5EF4-FFF2-40B4-BE49-F238E27FC236}">
                    <a16:creationId xmlns:a16="http://schemas.microsoft.com/office/drawing/2014/main" id="{D65429BF-038A-42ED-8E8F-C73632B7DD1B}"/>
                  </a:ext>
                </a:extLst>
              </p:cNvPr>
              <p:cNvSpPr txBox="1"/>
              <p:nvPr/>
            </p:nvSpPr>
            <p:spPr>
              <a:xfrm>
                <a:off x="6819061" y="4426348"/>
                <a:ext cx="1053494" cy="361617"/>
              </a:xfrm>
              <a:prstGeom prst="rect">
                <a:avLst/>
              </a:prstGeom>
              <a:noFill/>
            </p:spPr>
            <p:txBody>
              <a:bodyPr wrap="non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 b="0" i="0" u="none" strike="noStrike" kern="1200" cap="none" spc="0" normalizeH="0" baseline="0" noProof="0" dirty="0">
                    <a:ln>
                      <a:noFill/>
                    </a:ln>
                    <a:solidFill>
                      <a:srgbClr val="0000FF"/>
                    </a:solidFill>
                    <a:effectLst/>
                    <a:uLnTx/>
                    <a:uFillTx/>
                    <a:latin typeface="Arial" pitchFamily="34" charset="0"/>
                    <a:ea typeface="ＭＳ Ｐゴシック"/>
                    <a:cs typeface="Arial" pitchFamily="34" charset="0"/>
                  </a:rPr>
                  <a:t>Part No  :</a:t>
                </a:r>
                <a:endParaRPr kumimoji="1" lang="ja-JP" altLang="en-US" sz="200" b="0" i="0" u="none" strike="noStrike" kern="1200" cap="none" spc="0" normalizeH="0" baseline="0" noProof="0" dirty="0">
                  <a:ln>
                    <a:noFill/>
                  </a:ln>
                  <a:solidFill>
                    <a:srgbClr val="0000FF"/>
                  </a:solidFill>
                  <a:effectLst/>
                  <a:uLnTx/>
                  <a:uFillTx/>
                  <a:latin typeface="Arial" pitchFamily="34" charset="0"/>
                  <a:ea typeface="ＭＳ Ｐゴシック"/>
                  <a:cs typeface="Arial" pitchFamily="34" charset="0"/>
                </a:endParaRPr>
              </a:p>
            </p:txBody>
          </p:sp>
          <p:sp>
            <p:nvSpPr>
              <p:cNvPr id="96" name="テキスト ボックス 17">
                <a:extLst>
                  <a:ext uri="{FF2B5EF4-FFF2-40B4-BE49-F238E27FC236}">
                    <a16:creationId xmlns:a16="http://schemas.microsoft.com/office/drawing/2014/main" id="{907E6FD5-6057-42AF-857F-28F92223D249}"/>
                  </a:ext>
                </a:extLst>
              </p:cNvPr>
              <p:cNvSpPr txBox="1"/>
              <p:nvPr/>
            </p:nvSpPr>
            <p:spPr>
              <a:xfrm>
                <a:off x="7905833" y="4405989"/>
                <a:ext cx="367280" cy="361617"/>
              </a:xfrm>
              <a:prstGeom prst="rect">
                <a:avLst/>
              </a:prstGeom>
              <a:noFill/>
            </p:spPr>
            <p:txBody>
              <a:bodyPr wrap="non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a:cs typeface="Arial" panose="020B0604020202020204" pitchFamily="34" charset="0"/>
                  </a:rPr>
                  <a:t> A</a:t>
                </a:r>
                <a:endParaRPr kumimoji="1" lang="ja-JP" altLang="en-US" sz="2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a:cs typeface="Arial" panose="020B0604020202020204" pitchFamily="34" charset="0"/>
                </a:endParaRPr>
              </a:p>
            </p:txBody>
          </p:sp>
          <p:sp>
            <p:nvSpPr>
              <p:cNvPr id="97" name="テキスト ボックス 4">
                <a:extLst>
                  <a:ext uri="{FF2B5EF4-FFF2-40B4-BE49-F238E27FC236}">
                    <a16:creationId xmlns:a16="http://schemas.microsoft.com/office/drawing/2014/main" id="{23501FD5-FA2E-4504-87CE-5D8FFADED599}"/>
                  </a:ext>
                </a:extLst>
              </p:cNvPr>
              <p:cNvSpPr txBox="1"/>
              <p:nvPr/>
            </p:nvSpPr>
            <p:spPr>
              <a:xfrm>
                <a:off x="6819061" y="4816519"/>
                <a:ext cx="1075936" cy="361617"/>
              </a:xfrm>
              <a:prstGeom prst="rect">
                <a:avLst/>
              </a:prstGeom>
              <a:noFill/>
            </p:spPr>
            <p:txBody>
              <a:bodyPr wrap="non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 b="0" i="0" u="none" strike="noStrike" kern="1200" cap="none" spc="0" normalizeH="0" baseline="0" noProof="0" dirty="0">
                    <a:ln>
                      <a:noFill/>
                    </a:ln>
                    <a:solidFill>
                      <a:srgbClr val="0000FF"/>
                    </a:solidFill>
                    <a:effectLst/>
                    <a:uLnTx/>
                    <a:uFillTx/>
                    <a:latin typeface="Arial" pitchFamily="34" charset="0"/>
                    <a:ea typeface="ＭＳ Ｐゴシック"/>
                    <a:cs typeface="Arial" pitchFamily="34" charset="0"/>
                  </a:rPr>
                  <a:t>Part card:</a:t>
                </a:r>
                <a:endParaRPr kumimoji="1" lang="ja-JP" altLang="en-US" sz="200" b="0" i="0" u="none" strike="noStrike" kern="1200" cap="none" spc="0" normalizeH="0" baseline="0" noProof="0" dirty="0">
                  <a:ln>
                    <a:noFill/>
                  </a:ln>
                  <a:solidFill>
                    <a:srgbClr val="0000FF"/>
                  </a:solidFill>
                  <a:effectLst/>
                  <a:uLnTx/>
                  <a:uFillTx/>
                  <a:latin typeface="Arial" pitchFamily="34" charset="0"/>
                  <a:ea typeface="ＭＳ Ｐゴシック"/>
                  <a:cs typeface="Arial" pitchFamily="34" charset="0"/>
                </a:endParaRPr>
              </a:p>
            </p:txBody>
          </p:sp>
          <p:sp>
            <p:nvSpPr>
              <p:cNvPr id="98" name="テキスト ボックス 4">
                <a:extLst>
                  <a:ext uri="{FF2B5EF4-FFF2-40B4-BE49-F238E27FC236}">
                    <a16:creationId xmlns:a16="http://schemas.microsoft.com/office/drawing/2014/main" id="{F3D9F5A3-DF08-4189-801B-ED83ABC1D380}"/>
                  </a:ext>
                </a:extLst>
              </p:cNvPr>
              <p:cNvSpPr txBox="1"/>
              <p:nvPr/>
            </p:nvSpPr>
            <p:spPr>
              <a:xfrm>
                <a:off x="6852731" y="5202057"/>
                <a:ext cx="652615" cy="361617"/>
              </a:xfrm>
              <a:prstGeom prst="rect">
                <a:avLst/>
              </a:prstGeom>
              <a:noFill/>
            </p:spPr>
            <p:txBody>
              <a:bodyPr wrap="non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 b="0" i="0" u="none" strike="noStrike" kern="1200" cap="none" spc="0" normalizeH="0" baseline="0" noProof="0" dirty="0">
                    <a:ln>
                      <a:noFill/>
                    </a:ln>
                    <a:solidFill>
                      <a:srgbClr val="0000FF"/>
                    </a:solidFill>
                    <a:effectLst/>
                    <a:uLnTx/>
                    <a:uFillTx/>
                    <a:latin typeface="Arial" pitchFamily="34" charset="0"/>
                    <a:ea typeface="ＭＳ Ｐゴシック"/>
                    <a:cs typeface="Arial" pitchFamily="34" charset="0"/>
                  </a:rPr>
                  <a:t>QTY:</a:t>
                </a:r>
                <a:endParaRPr kumimoji="1" lang="ja-JP" altLang="en-US" sz="200" b="0" i="0" u="none" strike="noStrike" kern="1200" cap="none" spc="0" normalizeH="0" baseline="0" noProof="0" dirty="0">
                  <a:ln>
                    <a:noFill/>
                  </a:ln>
                  <a:solidFill>
                    <a:srgbClr val="0000FF"/>
                  </a:solidFill>
                  <a:effectLst/>
                  <a:uLnTx/>
                  <a:uFillTx/>
                  <a:latin typeface="Arial" pitchFamily="34" charset="0"/>
                  <a:ea typeface="ＭＳ Ｐゴシック"/>
                  <a:cs typeface="Arial" pitchFamily="34" charset="0"/>
                </a:endParaRPr>
              </a:p>
            </p:txBody>
          </p:sp>
          <p:sp>
            <p:nvSpPr>
              <p:cNvPr id="99" name="テキスト ボックス 17">
                <a:extLst>
                  <a:ext uri="{FF2B5EF4-FFF2-40B4-BE49-F238E27FC236}">
                    <a16:creationId xmlns:a16="http://schemas.microsoft.com/office/drawing/2014/main" id="{27ECAE8D-6122-4ABD-88D2-BA202D27FC93}"/>
                  </a:ext>
                </a:extLst>
              </p:cNvPr>
              <p:cNvSpPr txBox="1"/>
              <p:nvPr/>
            </p:nvSpPr>
            <p:spPr>
              <a:xfrm>
                <a:off x="7905833" y="4776139"/>
                <a:ext cx="929452" cy="361617"/>
              </a:xfrm>
              <a:prstGeom prst="rect">
                <a:avLst/>
              </a:prstGeom>
              <a:noFill/>
            </p:spPr>
            <p:txBody>
              <a:bodyPr wrap="squar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a:cs typeface="Arial" panose="020B0604020202020204" pitchFamily="34" charset="0"/>
                  </a:rPr>
                  <a:t> </a:t>
                </a:r>
                <a:r>
                  <a:rPr kumimoji="1" lang="en-US" altLang="ja-JP" sz="2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a:cs typeface="Arial" panose="020B0604020202020204" pitchFamily="34" charset="0"/>
                  </a:rPr>
                  <a:t>A</a:t>
                </a:r>
                <a:endParaRPr kumimoji="1" lang="ja-JP" altLang="en-US" sz="2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a:cs typeface="Arial" panose="020B0604020202020204" pitchFamily="34" charset="0"/>
                </a:endParaRPr>
              </a:p>
            </p:txBody>
          </p:sp>
          <p:sp>
            <p:nvSpPr>
              <p:cNvPr id="100" name="テキスト ボックス 17">
                <a:extLst>
                  <a:ext uri="{FF2B5EF4-FFF2-40B4-BE49-F238E27FC236}">
                    <a16:creationId xmlns:a16="http://schemas.microsoft.com/office/drawing/2014/main" id="{C268994E-20D9-4D65-924F-D0EEDAC23AA8}"/>
                  </a:ext>
                </a:extLst>
              </p:cNvPr>
              <p:cNvSpPr txBox="1"/>
              <p:nvPr/>
            </p:nvSpPr>
            <p:spPr>
              <a:xfrm>
                <a:off x="7764928" y="5451805"/>
                <a:ext cx="929452" cy="361617"/>
              </a:xfrm>
              <a:prstGeom prst="rect">
                <a:avLst/>
              </a:prstGeom>
              <a:noFill/>
            </p:spPr>
            <p:txBody>
              <a:bodyPr wrap="squar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a:cs typeface="Arial" panose="020B0604020202020204" pitchFamily="34" charset="0"/>
                  </a:rPr>
                  <a:t> </a:t>
                </a:r>
                <a:endParaRPr kumimoji="1" lang="ja-JP" altLang="en-US" sz="2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a:cs typeface="Arial" panose="020B0604020202020204" pitchFamily="34" charset="0"/>
                </a:endParaRPr>
              </a:p>
            </p:txBody>
          </p:sp>
          <p:sp>
            <p:nvSpPr>
              <p:cNvPr id="101" name="テキスト ボックス 17">
                <a:extLst>
                  <a:ext uri="{FF2B5EF4-FFF2-40B4-BE49-F238E27FC236}">
                    <a16:creationId xmlns:a16="http://schemas.microsoft.com/office/drawing/2014/main" id="{9A3F7065-9644-4A16-9A8A-F54B166D5200}"/>
                  </a:ext>
                </a:extLst>
              </p:cNvPr>
              <p:cNvSpPr txBox="1"/>
              <p:nvPr/>
            </p:nvSpPr>
            <p:spPr>
              <a:xfrm>
                <a:off x="7905833" y="5186668"/>
                <a:ext cx="929452" cy="361617"/>
              </a:xfrm>
              <a:prstGeom prst="rect">
                <a:avLst/>
              </a:prstGeom>
              <a:noFill/>
            </p:spPr>
            <p:txBody>
              <a:bodyPr wrap="squar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a:cs typeface="Arial" panose="020B0604020202020204" pitchFamily="34" charset="0"/>
                  </a:rPr>
                  <a:t> </a:t>
                </a:r>
                <a:r>
                  <a:rPr kumimoji="1" lang="en-US" altLang="ja-JP" sz="2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a:cs typeface="Arial" panose="020B0604020202020204" pitchFamily="34" charset="0"/>
                  </a:rPr>
                  <a:t>30</a:t>
                </a:r>
                <a:endParaRPr kumimoji="1" lang="ja-JP" altLang="en-US" sz="2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a:cs typeface="Arial" panose="020B0604020202020204" pitchFamily="34" charset="0"/>
                </a:endParaRPr>
              </a:p>
            </p:txBody>
          </p:sp>
          <p:sp>
            <p:nvSpPr>
              <p:cNvPr id="102" name="正方形/長方形 1">
                <a:extLst>
                  <a:ext uri="{FF2B5EF4-FFF2-40B4-BE49-F238E27FC236}">
                    <a16:creationId xmlns:a16="http://schemas.microsoft.com/office/drawing/2014/main" id="{E710CAC0-344A-4008-A88C-BC7CF95AEAB9}"/>
                  </a:ext>
                </a:extLst>
              </p:cNvPr>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200" b="0" i="0" u="none" strike="noStrike" kern="1200" cap="none" spc="0" normalizeH="0" baseline="0" noProof="0" dirty="0">
                  <a:ln>
                    <a:noFill/>
                  </a:ln>
                  <a:solidFill>
                    <a:srgbClr val="FFFF00"/>
                  </a:solidFill>
                  <a:effectLst/>
                  <a:uLnTx/>
                  <a:uFillTx/>
                  <a:latin typeface="Arial" pitchFamily="34" charset="0"/>
                  <a:ea typeface="ＭＳ Ｐゴシック"/>
                  <a:cs typeface="Arial" pitchFamily="34" charset="0"/>
                </a:endParaRPr>
              </a:p>
            </p:txBody>
          </p:sp>
        </p:grpSp>
      </p:grpSp>
      <p:sp>
        <p:nvSpPr>
          <p:cNvPr id="103" name="二等辺三角形 7172">
            <a:extLst>
              <a:ext uri="{FF2B5EF4-FFF2-40B4-BE49-F238E27FC236}">
                <a16:creationId xmlns:a16="http://schemas.microsoft.com/office/drawing/2014/main" id="{1E5E6A3A-40BE-4AED-AC4B-10674033BE72}"/>
              </a:ext>
            </a:extLst>
          </p:cNvPr>
          <p:cNvSpPr>
            <a:spLocks noChangeArrowheads="1"/>
          </p:cNvSpPr>
          <p:nvPr/>
        </p:nvSpPr>
        <p:spPr bwMode="auto">
          <a:xfrm rot="5400000" flipV="1">
            <a:off x="6409662" y="2015929"/>
            <a:ext cx="383777" cy="243836"/>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srgbClr val="000000"/>
              </a:solidFill>
              <a:effectLst/>
              <a:uLnTx/>
              <a:uFillTx/>
              <a:latin typeface="Arial" pitchFamily="34" charset="0"/>
              <a:ea typeface="ＭＳ Ｐゴシック"/>
              <a:cs typeface="Arial" pitchFamily="34" charset="0"/>
            </a:endParaRPr>
          </a:p>
        </p:txBody>
      </p:sp>
      <p:pic>
        <p:nvPicPr>
          <p:cNvPr id="104" name="Picture 103">
            <a:extLst>
              <a:ext uri="{FF2B5EF4-FFF2-40B4-BE49-F238E27FC236}">
                <a16:creationId xmlns:a16="http://schemas.microsoft.com/office/drawing/2014/main" id="{9C18A2F7-69CE-4C21-B239-08A64DBCFEF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861052" y="1620230"/>
            <a:ext cx="882953" cy="279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5" name="Object 104">
            <a:extLst>
              <a:ext uri="{FF2B5EF4-FFF2-40B4-BE49-F238E27FC236}">
                <a16:creationId xmlns:a16="http://schemas.microsoft.com/office/drawing/2014/main" id="{E042430B-7350-475B-8C88-B4DFCCAD0B2E}"/>
              </a:ext>
            </a:extLst>
          </p:cNvPr>
          <p:cNvGraphicFramePr>
            <a:graphicFrameLocks noChangeAspect="1"/>
          </p:cNvGraphicFramePr>
          <p:nvPr>
            <p:extLst>
              <p:ext uri="{D42A27DB-BD31-4B8C-83A1-F6EECF244321}">
                <p14:modId xmlns:p14="http://schemas.microsoft.com/office/powerpoint/2010/main" val="2054413669"/>
              </p:ext>
            </p:extLst>
          </p:nvPr>
        </p:nvGraphicFramePr>
        <p:xfrm>
          <a:off x="6861398" y="1939398"/>
          <a:ext cx="501600" cy="448709"/>
        </p:xfrm>
        <a:graphic>
          <a:graphicData uri="http://schemas.openxmlformats.org/presentationml/2006/ole">
            <mc:AlternateContent xmlns:mc="http://schemas.openxmlformats.org/markup-compatibility/2006">
              <mc:Choice xmlns:v="urn:schemas-microsoft-com:vml" Requires="v">
                <p:oleObj spid="_x0000_s2086" name="ｸﾘｯﾌﾟ" r:id="rId16" imgW="1666667" imgH="1695238" progId="">
                  <p:embed/>
                </p:oleObj>
              </mc:Choice>
              <mc:Fallback>
                <p:oleObj name="ｸﾘｯﾌﾟ" r:id="rId16" imgW="1666667" imgH="1695238" progId="">
                  <p:embed/>
                  <p:pic>
                    <p:nvPicPr>
                      <p:cNvPr id="118" name="Object 1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61398" y="1939398"/>
                        <a:ext cx="501600" cy="448709"/>
                      </a:xfrm>
                      <a:prstGeom prst="rect">
                        <a:avLst/>
                      </a:prstGeom>
                      <a:solidFill>
                        <a:srgbClr val="FFFFFF"/>
                      </a:solidFill>
                      <a:ln w="28575">
                        <a:solidFill>
                          <a:srgbClr val="00B0F0"/>
                        </a:solidFill>
                        <a:miter lim="800000"/>
                        <a:headEnd/>
                        <a:tailEnd/>
                      </a:ln>
                    </p:spPr>
                  </p:pic>
                </p:oleObj>
              </mc:Fallback>
            </mc:AlternateContent>
          </a:graphicData>
        </a:graphic>
      </p:graphicFrame>
      <p:sp>
        <p:nvSpPr>
          <p:cNvPr id="108" name="Can 936">
            <a:extLst>
              <a:ext uri="{FF2B5EF4-FFF2-40B4-BE49-F238E27FC236}">
                <a16:creationId xmlns:a16="http://schemas.microsoft.com/office/drawing/2014/main" id="{BECEF164-E1A1-4C22-88FD-3C61BE5CA475}"/>
              </a:ext>
            </a:extLst>
          </p:cNvPr>
          <p:cNvSpPr/>
          <p:nvPr/>
        </p:nvSpPr>
        <p:spPr>
          <a:xfrm>
            <a:off x="8114993" y="1810250"/>
            <a:ext cx="1322460" cy="1409313"/>
          </a:xfrm>
          <a:prstGeom prst="can">
            <a:avLst/>
          </a:prstGeom>
          <a:solidFill>
            <a:srgbClr val="2D2D8A"/>
          </a:solidFill>
          <a:ln w="25400" cap="flat" cmpd="sng" algn="ctr">
            <a:solidFill>
              <a:srgbClr val="333399">
                <a:shade val="50000"/>
              </a:srgbClr>
            </a:solidFill>
            <a:prstDash val="solid"/>
          </a:ln>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a:solidFill>
                  <a:srgbClr val="FFFFFF"/>
                </a:solidFill>
                <a:latin typeface="Arial"/>
                <a:cs typeface="Arial"/>
              </a:rPr>
              <a:t>Database server</a:t>
            </a:r>
            <a:endParaRPr kumimoji="0" lang="vi-VN" sz="2000" b="1" i="0" u="none" strike="noStrike" kern="0" cap="none" spc="0" normalizeH="0" baseline="0" noProof="0" dirty="0">
              <a:ln>
                <a:noFill/>
              </a:ln>
              <a:solidFill>
                <a:srgbClr val="FFFFFF"/>
              </a:solidFill>
              <a:effectLst/>
              <a:uLnTx/>
              <a:uFillTx/>
              <a:latin typeface="Arial"/>
              <a:cs typeface="Arial"/>
            </a:endParaRPr>
          </a:p>
        </p:txBody>
      </p:sp>
      <p:sp>
        <p:nvSpPr>
          <p:cNvPr id="109" name="Right Arrow 100">
            <a:extLst>
              <a:ext uri="{FF2B5EF4-FFF2-40B4-BE49-F238E27FC236}">
                <a16:creationId xmlns:a16="http://schemas.microsoft.com/office/drawing/2014/main" id="{940C9ACA-855B-4542-831B-EF3231DF63EA}"/>
              </a:ext>
            </a:extLst>
          </p:cNvPr>
          <p:cNvSpPr/>
          <p:nvPr/>
        </p:nvSpPr>
        <p:spPr>
          <a:xfrm>
            <a:off x="7615930" y="2122943"/>
            <a:ext cx="362923" cy="50817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0" name="Straight Arrow Connector 109">
            <a:extLst>
              <a:ext uri="{FF2B5EF4-FFF2-40B4-BE49-F238E27FC236}">
                <a16:creationId xmlns:a16="http://schemas.microsoft.com/office/drawing/2014/main" id="{2EE0C23B-7167-4A10-AC02-AD74796AB526}"/>
              </a:ext>
            </a:extLst>
          </p:cNvPr>
          <p:cNvCxnSpPr>
            <a:cxnSpLocks/>
          </p:cNvCxnSpPr>
          <p:nvPr/>
        </p:nvCxnSpPr>
        <p:spPr>
          <a:xfrm flipH="1" flipV="1">
            <a:off x="1336032" y="1739540"/>
            <a:ext cx="342828" cy="311890"/>
          </a:xfrm>
          <a:prstGeom prst="straightConnector1">
            <a:avLst/>
          </a:prstGeom>
          <a:ln w="12700">
            <a:solidFill>
              <a:srgbClr val="4E5F7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3A47369-0238-4C54-914D-96CD9D4D1F19}"/>
              </a:ext>
            </a:extLst>
          </p:cNvPr>
          <p:cNvCxnSpPr>
            <a:cxnSpLocks/>
          </p:cNvCxnSpPr>
          <p:nvPr/>
        </p:nvCxnSpPr>
        <p:spPr>
          <a:xfrm flipH="1">
            <a:off x="1107330" y="2299210"/>
            <a:ext cx="502319" cy="4644"/>
          </a:xfrm>
          <a:prstGeom prst="straightConnector1">
            <a:avLst/>
          </a:prstGeom>
          <a:ln w="12700">
            <a:solidFill>
              <a:srgbClr val="4E5F7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4E0D980-A2E5-406E-8685-CF478426E6C7}"/>
              </a:ext>
            </a:extLst>
          </p:cNvPr>
          <p:cNvCxnSpPr>
            <a:cxnSpLocks/>
          </p:cNvCxnSpPr>
          <p:nvPr/>
        </p:nvCxnSpPr>
        <p:spPr>
          <a:xfrm flipH="1">
            <a:off x="1085775" y="2561842"/>
            <a:ext cx="530970" cy="378354"/>
          </a:xfrm>
          <a:prstGeom prst="straightConnector1">
            <a:avLst/>
          </a:prstGeom>
          <a:ln w="12700">
            <a:solidFill>
              <a:srgbClr val="4E5F77"/>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F858D381-E44F-45A2-B25B-E0B5A3C7300C}"/>
              </a:ext>
            </a:extLst>
          </p:cNvPr>
          <p:cNvSpPr txBox="1"/>
          <p:nvPr/>
        </p:nvSpPr>
        <p:spPr>
          <a:xfrm>
            <a:off x="159919" y="1183324"/>
            <a:ext cx="1665795" cy="541793"/>
          </a:xfrm>
          <a:prstGeom prst="rect">
            <a:avLst/>
          </a:prstGeom>
          <a:noFill/>
          <a:ln>
            <a:noFill/>
          </a:ln>
        </p:spPr>
        <p:txBody>
          <a:bodyPr wrap="none" rtlCol="0">
            <a:noAutofit/>
          </a:bodyPr>
          <a:lstStyle/>
          <a:p>
            <a:r>
              <a:rPr lang="en-US" b="1" dirty="0">
                <a:solidFill>
                  <a:srgbClr val="1508B8"/>
                </a:solidFill>
              </a:rPr>
              <a:t>   List Job</a:t>
            </a:r>
            <a:r>
              <a:rPr lang="en-US" b="1" dirty="0"/>
              <a:t> </a:t>
            </a:r>
          </a:p>
          <a:p>
            <a:r>
              <a:rPr lang="en-US" sz="1400" dirty="0"/>
              <a:t>Document, operators,</a:t>
            </a:r>
          </a:p>
          <a:p>
            <a:r>
              <a:rPr lang="en-US" sz="1400" dirty="0"/>
              <a:t> reports</a:t>
            </a:r>
          </a:p>
        </p:txBody>
      </p:sp>
      <p:sp>
        <p:nvSpPr>
          <p:cNvPr id="114" name="TextBox 113">
            <a:extLst>
              <a:ext uri="{FF2B5EF4-FFF2-40B4-BE49-F238E27FC236}">
                <a16:creationId xmlns:a16="http://schemas.microsoft.com/office/drawing/2014/main" id="{55C4B21E-1902-4FFD-A302-0B7ED17299BE}"/>
              </a:ext>
            </a:extLst>
          </p:cNvPr>
          <p:cNvSpPr txBox="1"/>
          <p:nvPr/>
        </p:nvSpPr>
        <p:spPr>
          <a:xfrm>
            <a:off x="67190" y="1953929"/>
            <a:ext cx="1649195" cy="664542"/>
          </a:xfrm>
          <a:prstGeom prst="rect">
            <a:avLst/>
          </a:prstGeom>
          <a:noFill/>
          <a:ln>
            <a:noFill/>
          </a:ln>
        </p:spPr>
        <p:txBody>
          <a:bodyPr wrap="none" rtlCol="0">
            <a:noAutofit/>
          </a:bodyPr>
          <a:lstStyle/>
          <a:p>
            <a:r>
              <a:rPr lang="en-US" b="1" dirty="0"/>
              <a:t>    </a:t>
            </a:r>
            <a:r>
              <a:rPr lang="en-US" b="1" dirty="0">
                <a:solidFill>
                  <a:srgbClr val="1508B8"/>
                </a:solidFill>
              </a:rPr>
              <a:t>Study</a:t>
            </a:r>
            <a:r>
              <a:rPr lang="en-US" sz="1200" dirty="0"/>
              <a:t> </a:t>
            </a:r>
          </a:p>
          <a:p>
            <a:r>
              <a:rPr lang="en-US" sz="1400" dirty="0"/>
              <a:t>Operating </a:t>
            </a:r>
          </a:p>
          <a:p>
            <a:r>
              <a:rPr lang="en-US" sz="1400" dirty="0"/>
              <a:t>system ?</a:t>
            </a:r>
          </a:p>
        </p:txBody>
      </p:sp>
      <p:sp>
        <p:nvSpPr>
          <p:cNvPr id="115" name="TextBox 114">
            <a:extLst>
              <a:ext uri="{FF2B5EF4-FFF2-40B4-BE49-F238E27FC236}">
                <a16:creationId xmlns:a16="http://schemas.microsoft.com/office/drawing/2014/main" id="{E08C576C-01BF-42B1-8A0D-DDC7841A6817}"/>
              </a:ext>
            </a:extLst>
          </p:cNvPr>
          <p:cNvSpPr txBox="1"/>
          <p:nvPr/>
        </p:nvSpPr>
        <p:spPr>
          <a:xfrm>
            <a:off x="103052" y="2853911"/>
            <a:ext cx="1227063" cy="658876"/>
          </a:xfrm>
          <a:prstGeom prst="rect">
            <a:avLst/>
          </a:prstGeom>
          <a:noFill/>
          <a:ln>
            <a:noFill/>
          </a:ln>
        </p:spPr>
        <p:txBody>
          <a:bodyPr wrap="none" rtlCol="0">
            <a:noAutofit/>
          </a:bodyPr>
          <a:lstStyle/>
          <a:p>
            <a:r>
              <a:rPr lang="en-US" b="1" dirty="0">
                <a:solidFill>
                  <a:srgbClr val="1508B8"/>
                </a:solidFill>
              </a:rPr>
              <a:t>Explain</a:t>
            </a:r>
          </a:p>
          <a:p>
            <a:r>
              <a:rPr lang="en-US" sz="1400" dirty="0"/>
              <a:t>new operations </a:t>
            </a:r>
          </a:p>
        </p:txBody>
      </p:sp>
      <p:grpSp>
        <p:nvGrpSpPr>
          <p:cNvPr id="116" name="Group 115">
            <a:extLst>
              <a:ext uri="{FF2B5EF4-FFF2-40B4-BE49-F238E27FC236}">
                <a16:creationId xmlns:a16="http://schemas.microsoft.com/office/drawing/2014/main" id="{0A624D48-C4A4-4C91-A93D-98D1E39D5087}"/>
              </a:ext>
            </a:extLst>
          </p:cNvPr>
          <p:cNvGrpSpPr/>
          <p:nvPr/>
        </p:nvGrpSpPr>
        <p:grpSpPr>
          <a:xfrm>
            <a:off x="4310987" y="2224572"/>
            <a:ext cx="699866" cy="386995"/>
            <a:chOff x="3068447" y="2395054"/>
            <a:chExt cx="699866" cy="435479"/>
          </a:xfrm>
        </p:grpSpPr>
        <p:pic>
          <p:nvPicPr>
            <p:cNvPr id="117" name="Picture 2">
              <a:extLst>
                <a:ext uri="{FF2B5EF4-FFF2-40B4-BE49-F238E27FC236}">
                  <a16:creationId xmlns:a16="http://schemas.microsoft.com/office/drawing/2014/main" id="{149277AD-E0BB-451B-9DBA-A4B76FEB262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10322" b="10990"/>
            <a:stretch/>
          </p:blipFill>
          <p:spPr bwMode="auto">
            <a:xfrm>
              <a:off x="3120241" y="2395054"/>
              <a:ext cx="648072" cy="435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8" name="Oval 117">
              <a:extLst>
                <a:ext uri="{FF2B5EF4-FFF2-40B4-BE49-F238E27FC236}">
                  <a16:creationId xmlns:a16="http://schemas.microsoft.com/office/drawing/2014/main" id="{D647D4A4-BF08-4092-B912-6000FD162E8B}"/>
                </a:ext>
              </a:extLst>
            </p:cNvPr>
            <p:cNvSpPr/>
            <p:nvPr/>
          </p:nvSpPr>
          <p:spPr>
            <a:xfrm>
              <a:off x="3068447" y="2544974"/>
              <a:ext cx="304665" cy="1767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9" name="Right Arrow 100">
            <a:extLst>
              <a:ext uri="{FF2B5EF4-FFF2-40B4-BE49-F238E27FC236}">
                <a16:creationId xmlns:a16="http://schemas.microsoft.com/office/drawing/2014/main" id="{06BAD2DF-2663-4F94-B289-391AB3F35C22}"/>
              </a:ext>
            </a:extLst>
          </p:cNvPr>
          <p:cNvSpPr/>
          <p:nvPr/>
        </p:nvSpPr>
        <p:spPr>
          <a:xfrm>
            <a:off x="5293448" y="2190256"/>
            <a:ext cx="260855" cy="50817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0" name="Group 119">
            <a:extLst>
              <a:ext uri="{FF2B5EF4-FFF2-40B4-BE49-F238E27FC236}">
                <a16:creationId xmlns:a16="http://schemas.microsoft.com/office/drawing/2014/main" id="{19ADFDA7-F09A-4C28-A10D-DE7A2F311F2C}"/>
              </a:ext>
            </a:extLst>
          </p:cNvPr>
          <p:cNvGrpSpPr/>
          <p:nvPr/>
        </p:nvGrpSpPr>
        <p:grpSpPr>
          <a:xfrm>
            <a:off x="504191" y="4436100"/>
            <a:ext cx="3080658" cy="1975694"/>
            <a:chOff x="89353" y="3244019"/>
            <a:chExt cx="2701816" cy="1096343"/>
          </a:xfrm>
        </p:grpSpPr>
        <p:grpSp>
          <p:nvGrpSpPr>
            <p:cNvPr id="121" name="Group 120">
              <a:extLst>
                <a:ext uri="{FF2B5EF4-FFF2-40B4-BE49-F238E27FC236}">
                  <a16:creationId xmlns:a16="http://schemas.microsoft.com/office/drawing/2014/main" id="{2B95521B-AF89-44F1-8AD6-047F3FD7585B}"/>
                </a:ext>
              </a:extLst>
            </p:cNvPr>
            <p:cNvGrpSpPr/>
            <p:nvPr/>
          </p:nvGrpSpPr>
          <p:grpSpPr>
            <a:xfrm>
              <a:off x="89353" y="3244019"/>
              <a:ext cx="2701816" cy="1096343"/>
              <a:chOff x="89353" y="3244019"/>
              <a:chExt cx="2701816" cy="1096343"/>
            </a:xfrm>
          </p:grpSpPr>
          <p:sp>
            <p:nvSpPr>
              <p:cNvPr id="123" name="Rounded Rectangle 25">
                <a:extLst>
                  <a:ext uri="{FF2B5EF4-FFF2-40B4-BE49-F238E27FC236}">
                    <a16:creationId xmlns:a16="http://schemas.microsoft.com/office/drawing/2014/main" id="{DD85C04B-5888-42D6-BE54-B843091F87DA}"/>
                  </a:ext>
                </a:extLst>
              </p:cNvPr>
              <p:cNvSpPr/>
              <p:nvPr/>
            </p:nvSpPr>
            <p:spPr>
              <a:xfrm>
                <a:off x="89353" y="3244019"/>
                <a:ext cx="2701816" cy="1096343"/>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4" name="Picture 123" descr="Icon&#10;&#10;Description automatically generated">
                <a:extLst>
                  <a:ext uri="{FF2B5EF4-FFF2-40B4-BE49-F238E27FC236}">
                    <a16:creationId xmlns:a16="http://schemas.microsoft.com/office/drawing/2014/main" id="{AD15DD27-7739-4251-9954-891AEF01FEC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282881" y="3334267"/>
                <a:ext cx="455252" cy="473888"/>
              </a:xfrm>
              <a:prstGeom prst="rect">
                <a:avLst/>
              </a:prstGeom>
            </p:spPr>
          </p:pic>
          <p:pic>
            <p:nvPicPr>
              <p:cNvPr id="125" name="Picture 124" descr="Icon&#10;&#10;Description automatically generated">
                <a:extLst>
                  <a:ext uri="{FF2B5EF4-FFF2-40B4-BE49-F238E27FC236}">
                    <a16:creationId xmlns:a16="http://schemas.microsoft.com/office/drawing/2014/main" id="{C8832098-9103-4DF7-917E-DD00A54B8C5B}"/>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69555" y="3302258"/>
                <a:ext cx="441148" cy="502965"/>
              </a:xfrm>
              <a:prstGeom prst="rect">
                <a:avLst/>
              </a:prstGeom>
            </p:spPr>
          </p:pic>
          <p:pic>
            <p:nvPicPr>
              <p:cNvPr id="126" name="Picture 125">
                <a:extLst>
                  <a:ext uri="{FF2B5EF4-FFF2-40B4-BE49-F238E27FC236}">
                    <a16:creationId xmlns:a16="http://schemas.microsoft.com/office/drawing/2014/main" id="{8510D926-6FA2-45CC-99C9-914C66538970}"/>
                  </a:ext>
                </a:extLst>
              </p:cNvPr>
              <p:cNvPicPr>
                <a:picLocks noChangeAspect="1"/>
              </p:cNvPicPr>
              <p:nvPr/>
            </p:nvPicPr>
            <p:blipFill>
              <a:blip r:embed="rId21"/>
              <a:stretch>
                <a:fillRect/>
              </a:stretch>
            </p:blipFill>
            <p:spPr>
              <a:xfrm>
                <a:off x="1578300" y="3359178"/>
                <a:ext cx="796351" cy="396474"/>
              </a:xfrm>
              <a:prstGeom prst="rect">
                <a:avLst/>
              </a:prstGeom>
            </p:spPr>
          </p:pic>
          <p:cxnSp>
            <p:nvCxnSpPr>
              <p:cNvPr id="127" name="Straight Arrow Connector 126">
                <a:extLst>
                  <a:ext uri="{FF2B5EF4-FFF2-40B4-BE49-F238E27FC236}">
                    <a16:creationId xmlns:a16="http://schemas.microsoft.com/office/drawing/2014/main" id="{035F0E46-B91D-4724-B601-8B4509DC084B}"/>
                  </a:ext>
                </a:extLst>
              </p:cNvPr>
              <p:cNvCxnSpPr/>
              <p:nvPr/>
            </p:nvCxnSpPr>
            <p:spPr>
              <a:xfrm>
                <a:off x="1086832" y="3863177"/>
                <a:ext cx="67129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FF73B805-804A-4DD7-96C9-3E50790352A8}"/>
                  </a:ext>
                </a:extLst>
              </p:cNvPr>
              <p:cNvCxnSpPr/>
              <p:nvPr/>
            </p:nvCxnSpPr>
            <p:spPr>
              <a:xfrm flipH="1">
                <a:off x="1100319" y="4037056"/>
                <a:ext cx="6798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29" name="Picture 128">
                <a:extLst>
                  <a:ext uri="{FF2B5EF4-FFF2-40B4-BE49-F238E27FC236}">
                    <a16:creationId xmlns:a16="http://schemas.microsoft.com/office/drawing/2014/main" id="{F5C4E157-8505-4486-83A7-A183C891AE9E}"/>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22802" t="11456" r="20365" b="8615"/>
              <a:stretch/>
            </p:blipFill>
            <p:spPr>
              <a:xfrm>
                <a:off x="795692" y="3458353"/>
                <a:ext cx="319621" cy="220008"/>
              </a:xfrm>
              <a:prstGeom prst="rect">
                <a:avLst/>
              </a:prstGeom>
            </p:spPr>
          </p:pic>
          <p:sp>
            <p:nvSpPr>
              <p:cNvPr id="130" name="Rectangle 129">
                <a:extLst>
                  <a:ext uri="{FF2B5EF4-FFF2-40B4-BE49-F238E27FC236}">
                    <a16:creationId xmlns:a16="http://schemas.microsoft.com/office/drawing/2014/main" id="{C42557DE-0C8C-466A-9C16-E8F48AC6A5E6}"/>
                  </a:ext>
                </a:extLst>
              </p:cNvPr>
              <p:cNvSpPr/>
              <p:nvPr/>
            </p:nvSpPr>
            <p:spPr>
              <a:xfrm>
                <a:off x="208900" y="3831274"/>
                <a:ext cx="731139" cy="230047"/>
              </a:xfrm>
              <a:prstGeom prst="rect">
                <a:avLst/>
              </a:prstGeom>
              <a:solidFill>
                <a:srgbClr val="92D05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IT</a:t>
                </a:r>
              </a:p>
            </p:txBody>
          </p:sp>
        </p:grpSp>
        <p:sp>
          <p:nvSpPr>
            <p:cNvPr id="122" name="Rectangle 121">
              <a:extLst>
                <a:ext uri="{FF2B5EF4-FFF2-40B4-BE49-F238E27FC236}">
                  <a16:creationId xmlns:a16="http://schemas.microsoft.com/office/drawing/2014/main" id="{40925AE0-3526-43CD-A268-348AEBAC3C4A}"/>
                </a:ext>
              </a:extLst>
            </p:cNvPr>
            <p:cNvSpPr/>
            <p:nvPr/>
          </p:nvSpPr>
          <p:spPr>
            <a:xfrm>
              <a:off x="1949945" y="3835351"/>
              <a:ext cx="731139" cy="230047"/>
            </a:xfrm>
            <a:prstGeom prst="rect">
              <a:avLst/>
            </a:prstGeom>
            <a:solidFill>
              <a:srgbClr val="92D05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User</a:t>
              </a:r>
            </a:p>
          </p:txBody>
        </p:sp>
      </p:grpSp>
      <p:pic>
        <p:nvPicPr>
          <p:cNvPr id="131" name="Picture 130">
            <a:extLst>
              <a:ext uri="{FF2B5EF4-FFF2-40B4-BE49-F238E27FC236}">
                <a16:creationId xmlns:a16="http://schemas.microsoft.com/office/drawing/2014/main" id="{93946B23-01D4-46E1-8D9C-D41A1DFD97F0}"/>
              </a:ext>
            </a:extLst>
          </p:cNvPr>
          <p:cNvPicPr>
            <a:picLocks noChangeAspect="1"/>
          </p:cNvPicPr>
          <p:nvPr/>
        </p:nvPicPr>
        <p:blipFill>
          <a:blip r:embed="rId23"/>
          <a:stretch>
            <a:fillRect/>
          </a:stretch>
        </p:blipFill>
        <p:spPr>
          <a:xfrm>
            <a:off x="1806660" y="4769060"/>
            <a:ext cx="293720" cy="599068"/>
          </a:xfrm>
          <a:prstGeom prst="rect">
            <a:avLst/>
          </a:prstGeom>
        </p:spPr>
      </p:pic>
      <p:sp>
        <p:nvSpPr>
          <p:cNvPr id="132" name="二等辺三角形 7172">
            <a:extLst>
              <a:ext uri="{FF2B5EF4-FFF2-40B4-BE49-F238E27FC236}">
                <a16:creationId xmlns:a16="http://schemas.microsoft.com/office/drawing/2014/main" id="{C7189910-492A-4243-A199-95A0854D956F}"/>
              </a:ext>
            </a:extLst>
          </p:cNvPr>
          <p:cNvSpPr>
            <a:spLocks noChangeArrowheads="1"/>
          </p:cNvSpPr>
          <p:nvPr/>
        </p:nvSpPr>
        <p:spPr bwMode="auto">
          <a:xfrm rot="15933329">
            <a:off x="2074522" y="4715300"/>
            <a:ext cx="203731" cy="195144"/>
          </a:xfrm>
          <a:prstGeom prst="triangle">
            <a:avLst>
              <a:gd name="adj" fmla="val 50000"/>
            </a:avLst>
          </a:prstGeom>
          <a:solidFill>
            <a:srgbClr val="FFFF00">
              <a:alpha val="50195"/>
            </a:srgbClr>
          </a:solidFill>
          <a:ln>
            <a:noFill/>
          </a:ln>
          <a:effectLst>
            <a:outerShdw dist="35921" dir="2700000" algn="ctr" rotWithShape="0">
              <a:srgbClr val="808080"/>
            </a:outerShdw>
          </a:effectLst>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eaLnBrk="1" hangingPunct="1"/>
            <a:endParaRPr lang="en-SG" altLang="vi-VN" b="0"/>
          </a:p>
        </p:txBody>
      </p:sp>
      <p:pic>
        <p:nvPicPr>
          <p:cNvPr id="133" name="図 49">
            <a:extLst>
              <a:ext uri="{FF2B5EF4-FFF2-40B4-BE49-F238E27FC236}">
                <a16:creationId xmlns:a16="http://schemas.microsoft.com/office/drawing/2014/main" id="{1E31DB79-5970-41A9-AE7C-1CF86FAF0F33}"/>
              </a:ext>
            </a:extLst>
          </p:cNvPr>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367300" y="4714900"/>
            <a:ext cx="198691" cy="215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FA11DD3D-20A6-4CA5-8BF1-76327692308D}"/>
              </a:ext>
            </a:extLst>
          </p:cNvPr>
          <p:cNvSpPr/>
          <p:nvPr/>
        </p:nvSpPr>
        <p:spPr>
          <a:xfrm>
            <a:off x="4145515" y="2743097"/>
            <a:ext cx="1060271" cy="424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Issue barcode</a:t>
            </a:r>
          </a:p>
        </p:txBody>
      </p:sp>
      <p:sp>
        <p:nvSpPr>
          <p:cNvPr id="134" name="Rectangle 133">
            <a:extLst>
              <a:ext uri="{FF2B5EF4-FFF2-40B4-BE49-F238E27FC236}">
                <a16:creationId xmlns:a16="http://schemas.microsoft.com/office/drawing/2014/main" id="{DF71CDCB-9C8D-4F4B-B00C-314D35046E12}"/>
              </a:ext>
            </a:extLst>
          </p:cNvPr>
          <p:cNvSpPr/>
          <p:nvPr/>
        </p:nvSpPr>
        <p:spPr>
          <a:xfrm>
            <a:off x="5800707" y="2990398"/>
            <a:ext cx="1608413" cy="231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Scan barcode</a:t>
            </a:r>
          </a:p>
        </p:txBody>
      </p:sp>
      <p:sp>
        <p:nvSpPr>
          <p:cNvPr id="135" name="Rounded Rectangle 30">
            <a:extLst>
              <a:ext uri="{FF2B5EF4-FFF2-40B4-BE49-F238E27FC236}">
                <a16:creationId xmlns:a16="http://schemas.microsoft.com/office/drawing/2014/main" id="{F64BD2CC-4BFE-4DB4-B2CB-B244BAEBF35D}"/>
              </a:ext>
            </a:extLst>
          </p:cNvPr>
          <p:cNvSpPr/>
          <p:nvPr/>
        </p:nvSpPr>
        <p:spPr>
          <a:xfrm>
            <a:off x="1185980" y="6021581"/>
            <a:ext cx="1828800" cy="324498"/>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Arial" panose="020B0604020202020204" pitchFamily="34" charset="0"/>
                <a:ea typeface="HGP創英角ｺﾞｼｯｸUB" pitchFamily="50" charset="-128"/>
                <a:cs typeface="Arial" panose="020B0604020202020204" pitchFamily="34" charset="0"/>
              </a:rPr>
              <a:t>Borrow &amp; return</a:t>
            </a:r>
            <a:endParaRPr lang="en-US" dirty="0">
              <a:solidFill>
                <a:schemeClr val="tx1"/>
              </a:solidFill>
            </a:endParaRPr>
          </a:p>
        </p:txBody>
      </p:sp>
      <p:cxnSp>
        <p:nvCxnSpPr>
          <p:cNvPr id="22" name="Straight Connector 21">
            <a:extLst>
              <a:ext uri="{FF2B5EF4-FFF2-40B4-BE49-F238E27FC236}">
                <a16:creationId xmlns:a16="http://schemas.microsoft.com/office/drawing/2014/main" id="{DE63EB14-B341-4AFB-8F0F-F9D7B573392F}"/>
              </a:ext>
            </a:extLst>
          </p:cNvPr>
          <p:cNvCxnSpPr>
            <a:cxnSpLocks/>
          </p:cNvCxnSpPr>
          <p:nvPr/>
        </p:nvCxnSpPr>
        <p:spPr>
          <a:xfrm>
            <a:off x="1299461" y="4731527"/>
            <a:ext cx="456367" cy="4070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D311F8-73E6-4F80-962D-E42FB3B9913E}"/>
              </a:ext>
            </a:extLst>
          </p:cNvPr>
          <p:cNvCxnSpPr>
            <a:cxnSpLocks/>
          </p:cNvCxnSpPr>
          <p:nvPr/>
        </p:nvCxnSpPr>
        <p:spPr>
          <a:xfrm flipV="1">
            <a:off x="1257823" y="4694672"/>
            <a:ext cx="378388" cy="4879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6" name="Right Arrow 100">
            <a:extLst>
              <a:ext uri="{FF2B5EF4-FFF2-40B4-BE49-F238E27FC236}">
                <a16:creationId xmlns:a16="http://schemas.microsoft.com/office/drawing/2014/main" id="{EC377C29-841D-467C-AFD6-7C1279A8A2E2}"/>
              </a:ext>
            </a:extLst>
          </p:cNvPr>
          <p:cNvSpPr/>
          <p:nvPr/>
        </p:nvSpPr>
        <p:spPr>
          <a:xfrm>
            <a:off x="3717501" y="4847899"/>
            <a:ext cx="203416" cy="119906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3005BFB9-B813-4A32-B24F-D87EAF09BDB6}"/>
              </a:ext>
            </a:extLst>
          </p:cNvPr>
          <p:cNvPicPr>
            <a:picLocks noChangeAspect="1"/>
          </p:cNvPicPr>
          <p:nvPr/>
        </p:nvPicPr>
        <p:blipFill>
          <a:blip r:embed="rId25"/>
          <a:stretch>
            <a:fillRect/>
          </a:stretch>
        </p:blipFill>
        <p:spPr>
          <a:xfrm>
            <a:off x="4011369" y="4372597"/>
            <a:ext cx="3317499" cy="2285390"/>
          </a:xfrm>
          <a:prstGeom prst="rect">
            <a:avLst/>
          </a:prstGeom>
        </p:spPr>
      </p:pic>
      <p:sp>
        <p:nvSpPr>
          <p:cNvPr id="137" name="Rectangle 136">
            <a:extLst>
              <a:ext uri="{FF2B5EF4-FFF2-40B4-BE49-F238E27FC236}">
                <a16:creationId xmlns:a16="http://schemas.microsoft.com/office/drawing/2014/main" id="{B5587239-3E12-4830-8802-1329A2EFE780}"/>
              </a:ext>
            </a:extLst>
          </p:cNvPr>
          <p:cNvSpPr/>
          <p:nvPr/>
        </p:nvSpPr>
        <p:spPr>
          <a:xfrm>
            <a:off x="7686578" y="4259220"/>
            <a:ext cx="1406964" cy="584775"/>
          </a:xfrm>
          <a:prstGeom prst="rect">
            <a:avLst/>
          </a:prstGeom>
          <a:noFill/>
        </p:spPr>
        <p:txBody>
          <a:bodyPr wrap="square" lIns="91440" tIns="45720" rIns="91440" bIns="45720">
            <a:spAutoFit/>
          </a:bodyPr>
          <a:lstStyle/>
          <a:p>
            <a:pPr algn="ctr"/>
            <a:r>
              <a:rPr lang="en-GB" sz="3200" b="1" u="sng" dirty="0">
                <a:ln w="9525">
                  <a:solidFill>
                    <a:schemeClr val="bg1"/>
                  </a:solidFill>
                  <a:prstDash val="solid"/>
                </a:ln>
                <a:solidFill>
                  <a:srgbClr val="0000FF"/>
                </a:solidFill>
                <a:effectLst>
                  <a:outerShdw blurRad="12700" dist="38100" dir="2700000" algn="tl" rotWithShape="0">
                    <a:schemeClr val="accent5">
                      <a:lumMod val="60000"/>
                      <a:lumOff val="40000"/>
                    </a:schemeClr>
                  </a:outerShdw>
                </a:effectLst>
              </a:rPr>
              <a:t>Result</a:t>
            </a:r>
            <a:endParaRPr lang="en-US" sz="3200" b="1" u="sng" cap="none" spc="0" dirty="0">
              <a:ln w="9525">
                <a:solidFill>
                  <a:schemeClr val="bg1"/>
                </a:solidFill>
                <a:prstDash val="solid"/>
              </a:ln>
              <a:solidFill>
                <a:srgbClr val="0000FF"/>
              </a:solidFill>
              <a:effectLst>
                <a:outerShdw blurRad="12700" dist="38100" dir="2700000" algn="tl" rotWithShape="0">
                  <a:schemeClr val="accent5">
                    <a:lumMod val="60000"/>
                    <a:lumOff val="40000"/>
                  </a:schemeClr>
                </a:outerShdw>
              </a:effectLst>
            </a:endParaRPr>
          </a:p>
        </p:txBody>
      </p:sp>
      <p:sp>
        <p:nvSpPr>
          <p:cNvPr id="30" name="Rectangle 29">
            <a:extLst>
              <a:ext uri="{FF2B5EF4-FFF2-40B4-BE49-F238E27FC236}">
                <a16:creationId xmlns:a16="http://schemas.microsoft.com/office/drawing/2014/main" id="{145D5066-ED26-433F-AFC7-E4CA614E49FD}"/>
              </a:ext>
            </a:extLst>
          </p:cNvPr>
          <p:cNvSpPr/>
          <p:nvPr/>
        </p:nvSpPr>
        <p:spPr>
          <a:xfrm>
            <a:off x="7550264" y="4921993"/>
            <a:ext cx="2315302" cy="153395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n-US" dirty="0">
                <a:solidFill>
                  <a:schemeClr val="tx1"/>
                </a:solidFill>
              </a:rPr>
              <a:t>Reduce manual job</a:t>
            </a:r>
          </a:p>
          <a:p>
            <a:pPr marL="285750" indent="-285750">
              <a:buFont typeface="Wingdings" panose="05000000000000000000" pitchFamily="2" charset="2"/>
              <a:buChar char="v"/>
            </a:pPr>
            <a:r>
              <a:rPr lang="en-US" dirty="0">
                <a:solidFill>
                  <a:schemeClr val="tx1"/>
                </a:solidFill>
              </a:rPr>
              <a:t>Save time inventory</a:t>
            </a:r>
          </a:p>
          <a:p>
            <a:pPr marL="285750" indent="-285750">
              <a:buFont typeface="Wingdings" panose="05000000000000000000" pitchFamily="2" charset="2"/>
              <a:buChar char="v"/>
            </a:pPr>
            <a:r>
              <a:rPr lang="en-US" dirty="0">
                <a:solidFill>
                  <a:schemeClr val="tx1"/>
                </a:solidFill>
              </a:rPr>
              <a:t>Reduce paper</a:t>
            </a:r>
          </a:p>
          <a:p>
            <a:pPr marL="285750" indent="-285750">
              <a:buFont typeface="Wingdings" panose="05000000000000000000" pitchFamily="2" charset="2"/>
              <a:buChar char="v"/>
            </a:pPr>
            <a:r>
              <a:rPr lang="en-US" dirty="0">
                <a:solidFill>
                  <a:schemeClr val="tx1"/>
                </a:solidFill>
              </a:rPr>
              <a:t>Easy trace history</a:t>
            </a:r>
          </a:p>
          <a:p>
            <a:pPr marL="285750" indent="-285750">
              <a:buFont typeface="Wingdings" panose="05000000000000000000" pitchFamily="2" charset="2"/>
              <a:buChar char="v"/>
            </a:pPr>
            <a:r>
              <a:rPr lang="en-US" dirty="0">
                <a:solidFill>
                  <a:schemeClr val="tx1"/>
                </a:solidFill>
              </a:rPr>
              <a:t>Auto make report </a:t>
            </a:r>
          </a:p>
        </p:txBody>
      </p:sp>
      <p:sp>
        <p:nvSpPr>
          <p:cNvPr id="34" name="Explosion: 8 Points 33">
            <a:extLst>
              <a:ext uri="{FF2B5EF4-FFF2-40B4-BE49-F238E27FC236}">
                <a16:creationId xmlns:a16="http://schemas.microsoft.com/office/drawing/2014/main" id="{7CCA6E42-71BF-421E-BE53-B8FF85F5EF2F}"/>
              </a:ext>
            </a:extLst>
          </p:cNvPr>
          <p:cNvSpPr/>
          <p:nvPr/>
        </p:nvSpPr>
        <p:spPr>
          <a:xfrm>
            <a:off x="5082915" y="5186699"/>
            <a:ext cx="2153436" cy="1277355"/>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Visualize on website</a:t>
            </a:r>
          </a:p>
        </p:txBody>
      </p:sp>
    </p:spTree>
    <p:extLst>
      <p:ext uri="{BB962C8B-B14F-4D97-AF65-F5344CB8AC3E}">
        <p14:creationId xmlns:p14="http://schemas.microsoft.com/office/powerpoint/2010/main" val="42445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37"/>
                                        </p:tgtEl>
                                        <p:attrNameLst>
                                          <p:attrName>style.visibility</p:attrName>
                                        </p:attrNameLst>
                                      </p:cBhvr>
                                      <p:to>
                                        <p:strVal val="visible"/>
                                      </p:to>
                                    </p:set>
                                    <p:anim calcmode="lin" valueType="num">
                                      <p:cBhvr additive="base">
                                        <p:cTn id="10" dur="500" fill="hold"/>
                                        <p:tgtEl>
                                          <p:spTgt spid="137"/>
                                        </p:tgtEl>
                                        <p:attrNameLst>
                                          <p:attrName>ppt_x</p:attrName>
                                        </p:attrNameLst>
                                      </p:cBhvr>
                                      <p:tavLst>
                                        <p:tav tm="0">
                                          <p:val>
                                            <p:strVal val="#ppt_x"/>
                                          </p:val>
                                        </p:tav>
                                        <p:tav tm="100000">
                                          <p:val>
                                            <p:strVal val="#ppt_x"/>
                                          </p:val>
                                        </p:tav>
                                      </p:tavLst>
                                    </p:anim>
                                    <p:anim calcmode="lin" valueType="num">
                                      <p:cBhvr additive="base">
                                        <p:cTn id="11" dur="500" fill="hold"/>
                                        <p:tgtEl>
                                          <p:spTgt spid="1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1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b="89087"/>
          <a:stretch/>
        </p:blipFill>
        <p:spPr>
          <a:xfrm>
            <a:off x="381000" y="20780"/>
            <a:ext cx="9144000" cy="623694"/>
          </a:xfrm>
          <a:prstGeom prst="rect">
            <a:avLst/>
          </a:prstGeom>
        </p:spPr>
      </p:pic>
      <p:sp>
        <p:nvSpPr>
          <p:cNvPr id="13" name="Rectangle 12"/>
          <p:cNvSpPr/>
          <p:nvPr/>
        </p:nvSpPr>
        <p:spPr>
          <a:xfrm>
            <a:off x="1779460" y="0"/>
            <a:ext cx="7105621"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ja-JP" sz="4000" b="1" dirty="0">
                <a:solidFill>
                  <a:schemeClr val="bg1"/>
                </a:solidFill>
              </a:rPr>
              <a:t>Analysis Main Cause </a:t>
            </a:r>
            <a:r>
              <a:rPr lang="en-US" altLang="ja-JP" sz="4000" b="1" dirty="0" smtClean="0">
                <a:solidFill>
                  <a:schemeClr val="bg1"/>
                </a:solidFill>
              </a:rPr>
              <a:t>(2)</a:t>
            </a:r>
            <a:endParaRPr lang="en-US" altLang="ja-JP" sz="4000" b="1" dirty="0">
              <a:solidFill>
                <a:schemeClr val="bg1"/>
              </a:solidFill>
            </a:endParaRPr>
          </a:p>
        </p:txBody>
      </p:sp>
      <p:sp>
        <p:nvSpPr>
          <p:cNvPr id="87" name="Rectangle 86"/>
          <p:cNvSpPr/>
          <p:nvPr/>
        </p:nvSpPr>
        <p:spPr bwMode="auto">
          <a:xfrm>
            <a:off x="8686800" y="0"/>
            <a:ext cx="838200" cy="644474"/>
          </a:xfrm>
          <a:prstGeom prst="rect">
            <a:avLst/>
          </a:prstGeom>
          <a:noFill/>
          <a:ln w="952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r>
              <a:rPr lang="en-US" sz="2000" dirty="0">
                <a:latin typeface="Cambria" pitchFamily="18" charset="0"/>
              </a:rPr>
              <a:t>10/30</a:t>
            </a:r>
          </a:p>
        </p:txBody>
      </p:sp>
      <p:pic>
        <p:nvPicPr>
          <p:cNvPr id="67" name="Picture 2" descr="Hình ảnh 7 viên ngọc rồng - Tổng hợp hình ảnh 7 viên ngọc rồng đẹp nhất">
            <a:extLst>
              <a:ext uri="{FF2B5EF4-FFF2-40B4-BE49-F238E27FC236}">
                <a16:creationId xmlns:a16="http://schemas.microsoft.com/office/drawing/2014/main" id="{840DF534-C41A-49B4-B226-E9BF15E8267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5145" t="1273" b="24505"/>
          <a:stretch/>
        </p:blipFill>
        <p:spPr bwMode="auto">
          <a:xfrm>
            <a:off x="121680" y="20781"/>
            <a:ext cx="680646" cy="627266"/>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15">
            <a:extLst>
              <a:ext uri="{FF2B5EF4-FFF2-40B4-BE49-F238E27FC236}">
                <a16:creationId xmlns:a16="http://schemas.microsoft.com/office/drawing/2014/main" id="{28DFACB6-2027-4E0A-BB11-A46BE37927DC}"/>
              </a:ext>
            </a:extLst>
          </p:cNvPr>
          <p:cNvSpPr>
            <a:spLocks noChangeArrowheads="1"/>
          </p:cNvSpPr>
          <p:nvPr/>
        </p:nvSpPr>
        <p:spPr bwMode="auto">
          <a:xfrm>
            <a:off x="138829" y="692696"/>
            <a:ext cx="1425714" cy="9955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fontAlgn="base" hangingPunct="1">
              <a:spcBef>
                <a:spcPct val="0"/>
              </a:spcBef>
              <a:spcAft>
                <a:spcPct val="0"/>
              </a:spcAft>
            </a:pPr>
            <a:r>
              <a:rPr lang="en-US" altLang="ja-JP" sz="1800" b="1" dirty="0">
                <a:solidFill>
                  <a:srgbClr val="000000"/>
                </a:solidFill>
                <a:latin typeface="Arial" panose="020B0604020202020204" pitchFamily="34" charset="0"/>
                <a:cs typeface="Arial" panose="020B0604020202020204" pitchFamily="34" charset="0"/>
              </a:rPr>
              <a:t>Suppliers</a:t>
            </a:r>
          </a:p>
        </p:txBody>
      </p:sp>
      <p:sp>
        <p:nvSpPr>
          <p:cNvPr id="51" name="Rectangle 18">
            <a:extLst>
              <a:ext uri="{FF2B5EF4-FFF2-40B4-BE49-F238E27FC236}">
                <a16:creationId xmlns:a16="http://schemas.microsoft.com/office/drawing/2014/main" id="{59F712C1-A91B-4527-B142-37634324B9A0}"/>
              </a:ext>
            </a:extLst>
          </p:cNvPr>
          <p:cNvSpPr>
            <a:spLocks noChangeArrowheads="1"/>
          </p:cNvSpPr>
          <p:nvPr/>
        </p:nvSpPr>
        <p:spPr bwMode="auto">
          <a:xfrm>
            <a:off x="1564544" y="692696"/>
            <a:ext cx="5756860" cy="9955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fontAlgn="base" hangingPunct="1">
              <a:spcBef>
                <a:spcPct val="0"/>
              </a:spcBef>
              <a:spcAft>
                <a:spcPct val="0"/>
              </a:spcAft>
            </a:pPr>
            <a:endParaRPr lang="en-US" altLang="en-US" sz="1950">
              <a:solidFill>
                <a:srgbClr val="000000"/>
              </a:solidFill>
            </a:endParaRPr>
          </a:p>
        </p:txBody>
      </p:sp>
      <p:pic>
        <p:nvPicPr>
          <p:cNvPr id="52" name="Picture 2" descr="C:\Program Files\Microsoft Office\MEDIA\CAGCAT10\j0195384.wmf">
            <a:extLst>
              <a:ext uri="{FF2B5EF4-FFF2-40B4-BE49-F238E27FC236}">
                <a16:creationId xmlns:a16="http://schemas.microsoft.com/office/drawing/2014/main" id="{3DF2DB7A-6E23-4944-8FA0-CC5D7C75FF7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2038" y="824110"/>
            <a:ext cx="674208" cy="598193"/>
          </a:xfrm>
          <a:prstGeom prst="rect">
            <a:avLst/>
          </a:prstGeom>
          <a:noFill/>
          <a:extLst>
            <a:ext uri="{909E8E84-426E-40DD-AFC4-6F175D3DCCD1}">
              <a14:hiddenFill xmlns:a14="http://schemas.microsoft.com/office/drawing/2010/main">
                <a:solidFill>
                  <a:srgbClr val="FFFFFF"/>
                </a:solidFill>
              </a14:hiddenFill>
            </a:ext>
          </a:extLst>
        </p:spPr>
      </p:pic>
      <p:sp>
        <p:nvSpPr>
          <p:cNvPr id="54" name="Flowchart: Multidocument 53">
            <a:extLst>
              <a:ext uri="{FF2B5EF4-FFF2-40B4-BE49-F238E27FC236}">
                <a16:creationId xmlns:a16="http://schemas.microsoft.com/office/drawing/2014/main" id="{F1C52648-4E0E-4522-A23A-675DDDBD64F1}"/>
              </a:ext>
            </a:extLst>
          </p:cNvPr>
          <p:cNvSpPr/>
          <p:nvPr/>
        </p:nvSpPr>
        <p:spPr bwMode="auto">
          <a:xfrm>
            <a:off x="2576736" y="787931"/>
            <a:ext cx="752407" cy="588725"/>
          </a:xfrm>
          <a:prstGeom prst="flowChartMultidocument">
            <a:avLst/>
          </a:prstGeom>
          <a:solidFill>
            <a:srgbClr val="FFFFBD"/>
          </a:solidFill>
          <a:ln w="9525" cap="flat" cmpd="sng" algn="ctr">
            <a:solidFill>
              <a:schemeClr val="tx1"/>
            </a:solidFill>
            <a:prstDash val="solid"/>
            <a:round/>
            <a:headEnd type="none" w="med" len="med"/>
            <a:tailEnd type="triangle" w="med" len="med"/>
          </a:ln>
          <a:effectLst/>
        </p:spPr>
        <p:txBody>
          <a:bodyPr vert="horz" wrap="none" lIns="0" tIns="0" rIns="0" bIns="0" numCol="1" rtlCol="0" anchor="ctr" anchorCtr="0" compatLnSpc="1">
            <a:prstTxWarp prst="textNoShape">
              <a:avLst/>
            </a:prstTxWarp>
          </a:bodyPr>
          <a:lstStyle/>
          <a:p>
            <a:pPr algn="ctr" fontAlgn="base">
              <a:spcBef>
                <a:spcPct val="0"/>
              </a:spcBef>
              <a:spcAft>
                <a:spcPct val="0"/>
              </a:spcAft>
            </a:pPr>
            <a:r>
              <a:rPr kumimoji="1" lang="en-US" sz="975" b="1" dirty="0">
                <a:solidFill>
                  <a:srgbClr val="0000FF"/>
                </a:solidFill>
                <a:latin typeface="Arial" panose="020B0604020202020204" pitchFamily="34" charset="0"/>
                <a:ea typeface="HGP創英角ｺﾞｼｯｸUB" pitchFamily="50" charset="-128"/>
                <a:cs typeface="Arial" panose="020B0604020202020204" pitchFamily="34" charset="0"/>
              </a:rPr>
              <a:t>Dispatch </a:t>
            </a:r>
          </a:p>
          <a:p>
            <a:pPr algn="ctr" fontAlgn="base">
              <a:spcBef>
                <a:spcPct val="0"/>
              </a:spcBef>
              <a:spcAft>
                <a:spcPct val="0"/>
              </a:spcAft>
            </a:pPr>
            <a:r>
              <a:rPr kumimoji="1" lang="en-US" sz="975" b="1" dirty="0">
                <a:solidFill>
                  <a:srgbClr val="0000FF"/>
                </a:solidFill>
                <a:latin typeface="Arial" panose="020B0604020202020204" pitchFamily="34" charset="0"/>
                <a:ea typeface="HGP創英角ｺﾞｼｯｸUB" pitchFamily="50" charset="-128"/>
                <a:cs typeface="Arial" panose="020B0604020202020204" pitchFamily="34" charset="0"/>
              </a:rPr>
              <a:t>Advice</a:t>
            </a:r>
          </a:p>
        </p:txBody>
      </p:sp>
      <p:grpSp>
        <p:nvGrpSpPr>
          <p:cNvPr id="57" name="Group 56">
            <a:extLst>
              <a:ext uri="{FF2B5EF4-FFF2-40B4-BE49-F238E27FC236}">
                <a16:creationId xmlns:a16="http://schemas.microsoft.com/office/drawing/2014/main" id="{9D76F426-5927-4B18-819A-3FAFC196EA3D}"/>
              </a:ext>
            </a:extLst>
          </p:cNvPr>
          <p:cNvGrpSpPr/>
          <p:nvPr/>
        </p:nvGrpSpPr>
        <p:grpSpPr>
          <a:xfrm>
            <a:off x="4054504" y="778966"/>
            <a:ext cx="1487322" cy="659676"/>
            <a:chOff x="4021278" y="483324"/>
            <a:chExt cx="1487322" cy="659676"/>
          </a:xfrm>
        </p:grpSpPr>
        <p:grpSp>
          <p:nvGrpSpPr>
            <p:cNvPr id="58" name="Group 57">
              <a:extLst>
                <a:ext uri="{FF2B5EF4-FFF2-40B4-BE49-F238E27FC236}">
                  <a16:creationId xmlns:a16="http://schemas.microsoft.com/office/drawing/2014/main" id="{24FAB675-B304-4D5A-AF73-8A0E4D2DBEF9}"/>
                </a:ext>
              </a:extLst>
            </p:cNvPr>
            <p:cNvGrpSpPr/>
            <p:nvPr/>
          </p:nvGrpSpPr>
          <p:grpSpPr>
            <a:xfrm>
              <a:off x="4610982" y="666578"/>
              <a:ext cx="897618" cy="476422"/>
              <a:chOff x="1866649" y="1972260"/>
              <a:chExt cx="1174528" cy="491767"/>
            </a:xfrm>
          </p:grpSpPr>
          <p:pic>
            <p:nvPicPr>
              <p:cNvPr id="63" name="Picture 15" descr="IN00191_">
                <a:extLst>
                  <a:ext uri="{FF2B5EF4-FFF2-40B4-BE49-F238E27FC236}">
                    <a16:creationId xmlns:a16="http://schemas.microsoft.com/office/drawing/2014/main" id="{57DB53BF-842D-4292-B2F1-7F32931AF4C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66649" y="1972260"/>
                <a:ext cx="1174528" cy="491767"/>
              </a:xfrm>
              <a:prstGeom prst="rect">
                <a:avLst/>
              </a:prstGeom>
              <a:noFill/>
              <a:extLst>
                <a:ext uri="{909E8E84-426E-40DD-AFC4-6F175D3DCCD1}">
                  <a14:hiddenFill xmlns:a14="http://schemas.microsoft.com/office/drawing/2010/main">
                    <a:solidFill>
                      <a:srgbClr val="FFFFFF"/>
                    </a:solidFill>
                  </a14:hiddenFill>
                </a:ext>
              </a:extLst>
            </p:spPr>
          </p:pic>
          <p:grpSp>
            <p:nvGrpSpPr>
              <p:cNvPr id="64" name="Group 379">
                <a:extLst>
                  <a:ext uri="{FF2B5EF4-FFF2-40B4-BE49-F238E27FC236}">
                    <a16:creationId xmlns:a16="http://schemas.microsoft.com/office/drawing/2014/main" id="{E779CE19-DB3B-46C5-87E6-B4F96CBB61F4}"/>
                  </a:ext>
                </a:extLst>
              </p:cNvPr>
              <p:cNvGrpSpPr>
                <a:grpSpLocks/>
              </p:cNvGrpSpPr>
              <p:nvPr/>
            </p:nvGrpSpPr>
            <p:grpSpPr bwMode="auto">
              <a:xfrm>
                <a:off x="1887532" y="2175536"/>
                <a:ext cx="205922" cy="114242"/>
                <a:chOff x="987" y="1872"/>
                <a:chExt cx="384" cy="192"/>
              </a:xfrm>
              <a:solidFill>
                <a:srgbClr val="FFE5CB"/>
              </a:solidFill>
            </p:grpSpPr>
            <p:sp>
              <p:nvSpPr>
                <p:cNvPr id="96" name="AutoShape 380">
                  <a:extLst>
                    <a:ext uri="{FF2B5EF4-FFF2-40B4-BE49-F238E27FC236}">
                      <a16:creationId xmlns:a16="http://schemas.microsoft.com/office/drawing/2014/main" id="{3CB7A24C-5466-41F8-8195-CFDDBCF2A4D8}"/>
                    </a:ext>
                  </a:extLst>
                </p:cNvPr>
                <p:cNvSpPr>
                  <a:spLocks noChangeArrowheads="1"/>
                </p:cNvSpPr>
                <p:nvPr/>
              </p:nvSpPr>
              <p:spPr bwMode="auto">
                <a:xfrm>
                  <a:off x="987" y="1872"/>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sp>
              <p:nvSpPr>
                <p:cNvPr id="97" name="AutoShape 382">
                  <a:extLst>
                    <a:ext uri="{FF2B5EF4-FFF2-40B4-BE49-F238E27FC236}">
                      <a16:creationId xmlns:a16="http://schemas.microsoft.com/office/drawing/2014/main" id="{6948226D-2727-410C-84D3-9DF557898F51}"/>
                    </a:ext>
                  </a:extLst>
                </p:cNvPr>
                <p:cNvSpPr>
                  <a:spLocks noChangeArrowheads="1"/>
                </p:cNvSpPr>
                <p:nvPr/>
              </p:nvSpPr>
              <p:spPr bwMode="auto">
                <a:xfrm>
                  <a:off x="1152" y="1872"/>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grpSp>
          <p:grpSp>
            <p:nvGrpSpPr>
              <p:cNvPr id="65" name="Group 379">
                <a:extLst>
                  <a:ext uri="{FF2B5EF4-FFF2-40B4-BE49-F238E27FC236}">
                    <a16:creationId xmlns:a16="http://schemas.microsoft.com/office/drawing/2014/main" id="{3552DBD5-6050-46C8-81B8-CA490BC8B5FD}"/>
                  </a:ext>
                </a:extLst>
              </p:cNvPr>
              <p:cNvGrpSpPr>
                <a:grpSpLocks/>
              </p:cNvGrpSpPr>
              <p:nvPr/>
            </p:nvGrpSpPr>
            <p:grpSpPr bwMode="auto">
              <a:xfrm>
                <a:off x="2039932" y="2168516"/>
                <a:ext cx="191443" cy="114242"/>
                <a:chOff x="987" y="1848"/>
                <a:chExt cx="357" cy="192"/>
              </a:xfrm>
              <a:solidFill>
                <a:srgbClr val="FFE5CB"/>
              </a:solidFill>
            </p:grpSpPr>
            <p:sp>
              <p:nvSpPr>
                <p:cNvPr id="94" name="AutoShape 380">
                  <a:extLst>
                    <a:ext uri="{FF2B5EF4-FFF2-40B4-BE49-F238E27FC236}">
                      <a16:creationId xmlns:a16="http://schemas.microsoft.com/office/drawing/2014/main" id="{6A78FB9E-06D6-4B7F-899C-777562F79A6E}"/>
                    </a:ext>
                  </a:extLst>
                </p:cNvPr>
                <p:cNvSpPr>
                  <a:spLocks noChangeArrowheads="1"/>
                </p:cNvSpPr>
                <p:nvPr/>
              </p:nvSpPr>
              <p:spPr bwMode="auto">
                <a:xfrm>
                  <a:off x="987" y="1848"/>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sp>
              <p:nvSpPr>
                <p:cNvPr id="95" name="AutoShape 382">
                  <a:extLst>
                    <a:ext uri="{FF2B5EF4-FFF2-40B4-BE49-F238E27FC236}">
                      <a16:creationId xmlns:a16="http://schemas.microsoft.com/office/drawing/2014/main" id="{49CF67C5-10E8-4B5E-8592-9D84C49C7F0D}"/>
                    </a:ext>
                  </a:extLst>
                </p:cNvPr>
                <p:cNvSpPr>
                  <a:spLocks noChangeArrowheads="1"/>
                </p:cNvSpPr>
                <p:nvPr/>
              </p:nvSpPr>
              <p:spPr bwMode="auto">
                <a:xfrm>
                  <a:off x="1125" y="1848"/>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grpSp>
          <p:grpSp>
            <p:nvGrpSpPr>
              <p:cNvPr id="66" name="Group 379">
                <a:extLst>
                  <a:ext uri="{FF2B5EF4-FFF2-40B4-BE49-F238E27FC236}">
                    <a16:creationId xmlns:a16="http://schemas.microsoft.com/office/drawing/2014/main" id="{7653C78F-1980-48B6-92D8-DC8F4D1A7167}"/>
                  </a:ext>
                </a:extLst>
              </p:cNvPr>
              <p:cNvGrpSpPr>
                <a:grpSpLocks/>
              </p:cNvGrpSpPr>
              <p:nvPr/>
            </p:nvGrpSpPr>
            <p:grpSpPr bwMode="auto">
              <a:xfrm>
                <a:off x="2235874" y="2175542"/>
                <a:ext cx="205922" cy="114242"/>
                <a:chOff x="987" y="1872"/>
                <a:chExt cx="384" cy="192"/>
              </a:xfrm>
              <a:solidFill>
                <a:srgbClr val="FFE5CB"/>
              </a:solidFill>
            </p:grpSpPr>
            <p:sp>
              <p:nvSpPr>
                <p:cNvPr id="91" name="AutoShape 380">
                  <a:extLst>
                    <a:ext uri="{FF2B5EF4-FFF2-40B4-BE49-F238E27FC236}">
                      <a16:creationId xmlns:a16="http://schemas.microsoft.com/office/drawing/2014/main" id="{2495FE03-86FE-4D6F-9C06-786C3ACF5F57}"/>
                    </a:ext>
                  </a:extLst>
                </p:cNvPr>
                <p:cNvSpPr>
                  <a:spLocks noChangeArrowheads="1"/>
                </p:cNvSpPr>
                <p:nvPr/>
              </p:nvSpPr>
              <p:spPr bwMode="auto">
                <a:xfrm>
                  <a:off x="987" y="1872"/>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sp>
              <p:nvSpPr>
                <p:cNvPr id="92" name="AutoShape 382">
                  <a:extLst>
                    <a:ext uri="{FF2B5EF4-FFF2-40B4-BE49-F238E27FC236}">
                      <a16:creationId xmlns:a16="http://schemas.microsoft.com/office/drawing/2014/main" id="{C7AFB1CF-B47C-4BF8-9A4E-535CB2F9DB7E}"/>
                    </a:ext>
                  </a:extLst>
                </p:cNvPr>
                <p:cNvSpPr>
                  <a:spLocks noChangeArrowheads="1"/>
                </p:cNvSpPr>
                <p:nvPr/>
              </p:nvSpPr>
              <p:spPr bwMode="auto">
                <a:xfrm>
                  <a:off x="1152" y="1872"/>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grpSp>
          <p:grpSp>
            <p:nvGrpSpPr>
              <p:cNvPr id="74" name="Group 379">
                <a:extLst>
                  <a:ext uri="{FF2B5EF4-FFF2-40B4-BE49-F238E27FC236}">
                    <a16:creationId xmlns:a16="http://schemas.microsoft.com/office/drawing/2014/main" id="{A71427DD-BFC6-4118-9CCC-57E6AFDBA680}"/>
                  </a:ext>
                </a:extLst>
              </p:cNvPr>
              <p:cNvGrpSpPr>
                <a:grpSpLocks/>
              </p:cNvGrpSpPr>
              <p:nvPr/>
            </p:nvGrpSpPr>
            <p:grpSpPr bwMode="auto">
              <a:xfrm>
                <a:off x="2243134" y="2052176"/>
                <a:ext cx="205922" cy="114242"/>
                <a:chOff x="987" y="1872"/>
                <a:chExt cx="384" cy="192"/>
              </a:xfrm>
              <a:solidFill>
                <a:srgbClr val="FFE5CB"/>
              </a:solidFill>
            </p:grpSpPr>
            <p:sp>
              <p:nvSpPr>
                <p:cNvPr id="84" name="AutoShape 380">
                  <a:extLst>
                    <a:ext uri="{FF2B5EF4-FFF2-40B4-BE49-F238E27FC236}">
                      <a16:creationId xmlns:a16="http://schemas.microsoft.com/office/drawing/2014/main" id="{7D0BFC87-B4BB-4ED3-9A62-AE4FCA49F198}"/>
                    </a:ext>
                  </a:extLst>
                </p:cNvPr>
                <p:cNvSpPr>
                  <a:spLocks noChangeArrowheads="1"/>
                </p:cNvSpPr>
                <p:nvPr/>
              </p:nvSpPr>
              <p:spPr bwMode="auto">
                <a:xfrm>
                  <a:off x="987" y="1872"/>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sp>
              <p:nvSpPr>
                <p:cNvPr id="85" name="AutoShape 382">
                  <a:extLst>
                    <a:ext uri="{FF2B5EF4-FFF2-40B4-BE49-F238E27FC236}">
                      <a16:creationId xmlns:a16="http://schemas.microsoft.com/office/drawing/2014/main" id="{E503E8CF-4120-445B-A6C7-0FD32C8DA32A}"/>
                    </a:ext>
                  </a:extLst>
                </p:cNvPr>
                <p:cNvSpPr>
                  <a:spLocks noChangeArrowheads="1"/>
                </p:cNvSpPr>
                <p:nvPr/>
              </p:nvSpPr>
              <p:spPr bwMode="auto">
                <a:xfrm>
                  <a:off x="1152" y="1872"/>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grpSp>
          <p:grpSp>
            <p:nvGrpSpPr>
              <p:cNvPr id="76" name="Group 379">
                <a:extLst>
                  <a:ext uri="{FF2B5EF4-FFF2-40B4-BE49-F238E27FC236}">
                    <a16:creationId xmlns:a16="http://schemas.microsoft.com/office/drawing/2014/main" id="{B6BB37BF-18E2-4394-A4CA-CB97EC2AE44A}"/>
                  </a:ext>
                </a:extLst>
              </p:cNvPr>
              <p:cNvGrpSpPr>
                <a:grpSpLocks/>
              </p:cNvGrpSpPr>
              <p:nvPr/>
            </p:nvGrpSpPr>
            <p:grpSpPr bwMode="auto">
              <a:xfrm>
                <a:off x="2061712" y="2059436"/>
                <a:ext cx="205922" cy="114242"/>
                <a:chOff x="987" y="1872"/>
                <a:chExt cx="384" cy="192"/>
              </a:xfrm>
              <a:solidFill>
                <a:srgbClr val="FFE5CB"/>
              </a:solidFill>
            </p:grpSpPr>
            <p:sp>
              <p:nvSpPr>
                <p:cNvPr id="81" name="AutoShape 380">
                  <a:extLst>
                    <a:ext uri="{FF2B5EF4-FFF2-40B4-BE49-F238E27FC236}">
                      <a16:creationId xmlns:a16="http://schemas.microsoft.com/office/drawing/2014/main" id="{4B131B7C-65E0-4484-991A-58017396D5AD}"/>
                    </a:ext>
                  </a:extLst>
                </p:cNvPr>
                <p:cNvSpPr>
                  <a:spLocks noChangeArrowheads="1"/>
                </p:cNvSpPr>
                <p:nvPr/>
              </p:nvSpPr>
              <p:spPr bwMode="auto">
                <a:xfrm>
                  <a:off x="987" y="1872"/>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sp>
              <p:nvSpPr>
                <p:cNvPr id="82" name="AutoShape 382">
                  <a:extLst>
                    <a:ext uri="{FF2B5EF4-FFF2-40B4-BE49-F238E27FC236}">
                      <a16:creationId xmlns:a16="http://schemas.microsoft.com/office/drawing/2014/main" id="{EAB2BC1F-FA45-4F66-84BA-F40FECA438A0}"/>
                    </a:ext>
                  </a:extLst>
                </p:cNvPr>
                <p:cNvSpPr>
                  <a:spLocks noChangeArrowheads="1"/>
                </p:cNvSpPr>
                <p:nvPr/>
              </p:nvSpPr>
              <p:spPr bwMode="auto">
                <a:xfrm>
                  <a:off x="1152" y="1872"/>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grpSp>
          <p:grpSp>
            <p:nvGrpSpPr>
              <p:cNvPr id="78" name="Group 379">
                <a:extLst>
                  <a:ext uri="{FF2B5EF4-FFF2-40B4-BE49-F238E27FC236}">
                    <a16:creationId xmlns:a16="http://schemas.microsoft.com/office/drawing/2014/main" id="{800CA686-65C1-49E1-B86E-D28823A25AB4}"/>
                  </a:ext>
                </a:extLst>
              </p:cNvPr>
              <p:cNvGrpSpPr>
                <a:grpSpLocks/>
              </p:cNvGrpSpPr>
              <p:nvPr/>
            </p:nvGrpSpPr>
            <p:grpSpPr bwMode="auto">
              <a:xfrm>
                <a:off x="1938346" y="2081210"/>
                <a:ext cx="205922" cy="114242"/>
                <a:chOff x="987" y="1872"/>
                <a:chExt cx="384" cy="192"/>
              </a:xfrm>
              <a:solidFill>
                <a:srgbClr val="FFE5CB"/>
              </a:solidFill>
            </p:grpSpPr>
            <p:sp>
              <p:nvSpPr>
                <p:cNvPr id="79" name="AutoShape 380">
                  <a:extLst>
                    <a:ext uri="{FF2B5EF4-FFF2-40B4-BE49-F238E27FC236}">
                      <a16:creationId xmlns:a16="http://schemas.microsoft.com/office/drawing/2014/main" id="{5983CC10-F6C2-466D-9574-692EEC2E4A0C}"/>
                    </a:ext>
                  </a:extLst>
                </p:cNvPr>
                <p:cNvSpPr>
                  <a:spLocks noChangeArrowheads="1"/>
                </p:cNvSpPr>
                <p:nvPr/>
              </p:nvSpPr>
              <p:spPr bwMode="auto">
                <a:xfrm>
                  <a:off x="987" y="1872"/>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sp>
              <p:nvSpPr>
                <p:cNvPr id="80" name="AutoShape 382">
                  <a:extLst>
                    <a:ext uri="{FF2B5EF4-FFF2-40B4-BE49-F238E27FC236}">
                      <a16:creationId xmlns:a16="http://schemas.microsoft.com/office/drawing/2014/main" id="{9F832CFE-A5A2-4E04-AF63-C5F3F5AB90AB}"/>
                    </a:ext>
                  </a:extLst>
                </p:cNvPr>
                <p:cNvSpPr>
                  <a:spLocks noChangeArrowheads="1"/>
                </p:cNvSpPr>
                <p:nvPr/>
              </p:nvSpPr>
              <p:spPr bwMode="auto">
                <a:xfrm>
                  <a:off x="1152" y="1872"/>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grpSp>
        </p:grpSp>
        <p:sp>
          <p:nvSpPr>
            <p:cNvPr id="59" name="AutoShape 380">
              <a:extLst>
                <a:ext uri="{FF2B5EF4-FFF2-40B4-BE49-F238E27FC236}">
                  <a16:creationId xmlns:a16="http://schemas.microsoft.com/office/drawing/2014/main" id="{9193BFEF-FB9B-4E7E-86AF-5EF320CF0DEB}"/>
                </a:ext>
              </a:extLst>
            </p:cNvPr>
            <p:cNvSpPr>
              <a:spLocks noChangeArrowheads="1"/>
            </p:cNvSpPr>
            <p:nvPr/>
          </p:nvSpPr>
          <p:spPr bwMode="auto">
            <a:xfrm flipH="1">
              <a:off x="4021278" y="739291"/>
              <a:ext cx="464344" cy="269436"/>
            </a:xfrm>
            <a:prstGeom prst="cube">
              <a:avLst>
                <a:gd name="adj" fmla="val 25000"/>
              </a:avLst>
            </a:prstGeom>
            <a:solidFill>
              <a:srgbClr val="FFE5C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sp>
          <p:nvSpPr>
            <p:cNvPr id="60" name="AutoShape 380">
              <a:extLst>
                <a:ext uri="{FF2B5EF4-FFF2-40B4-BE49-F238E27FC236}">
                  <a16:creationId xmlns:a16="http://schemas.microsoft.com/office/drawing/2014/main" id="{6142A159-F13F-4307-935C-D8ADD0B5D7D5}"/>
                </a:ext>
              </a:extLst>
            </p:cNvPr>
            <p:cNvSpPr>
              <a:spLocks noChangeArrowheads="1"/>
            </p:cNvSpPr>
            <p:nvPr/>
          </p:nvSpPr>
          <p:spPr bwMode="auto">
            <a:xfrm flipH="1">
              <a:off x="4113487" y="796461"/>
              <a:ext cx="464344" cy="269436"/>
            </a:xfrm>
            <a:prstGeom prst="cube">
              <a:avLst>
                <a:gd name="adj" fmla="val 25000"/>
              </a:avLst>
            </a:prstGeom>
            <a:solidFill>
              <a:srgbClr val="FFE5C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sp>
          <p:nvSpPr>
            <p:cNvPr id="61" name="AutoShape 380">
              <a:extLst>
                <a:ext uri="{FF2B5EF4-FFF2-40B4-BE49-F238E27FC236}">
                  <a16:creationId xmlns:a16="http://schemas.microsoft.com/office/drawing/2014/main" id="{D7BB135A-B758-440C-97B2-E9C20D993F3B}"/>
                </a:ext>
              </a:extLst>
            </p:cNvPr>
            <p:cNvSpPr>
              <a:spLocks noChangeArrowheads="1"/>
            </p:cNvSpPr>
            <p:nvPr/>
          </p:nvSpPr>
          <p:spPr bwMode="auto">
            <a:xfrm flipH="1">
              <a:off x="4111244" y="483324"/>
              <a:ext cx="464344" cy="269436"/>
            </a:xfrm>
            <a:prstGeom prst="cube">
              <a:avLst>
                <a:gd name="adj" fmla="val 25000"/>
              </a:avLst>
            </a:prstGeom>
            <a:solidFill>
              <a:srgbClr val="FFE5C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grpSp>
      <p:cxnSp>
        <p:nvCxnSpPr>
          <p:cNvPr id="99" name="Straight Arrow Connector 98">
            <a:extLst>
              <a:ext uri="{FF2B5EF4-FFF2-40B4-BE49-F238E27FC236}">
                <a16:creationId xmlns:a16="http://schemas.microsoft.com/office/drawing/2014/main" id="{3E90AC4E-7D44-4970-B156-4CE7DC7C0075}"/>
              </a:ext>
            </a:extLst>
          </p:cNvPr>
          <p:cNvCxnSpPr>
            <a:cxnSpLocks/>
          </p:cNvCxnSpPr>
          <p:nvPr/>
        </p:nvCxnSpPr>
        <p:spPr bwMode="auto">
          <a:xfrm>
            <a:off x="3422019" y="1061067"/>
            <a:ext cx="507125" cy="4087"/>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Thought Bubble: Cloud 99">
            <a:extLst>
              <a:ext uri="{FF2B5EF4-FFF2-40B4-BE49-F238E27FC236}">
                <a16:creationId xmlns:a16="http://schemas.microsoft.com/office/drawing/2014/main" id="{27A9EBF4-49A5-4CCD-9FFB-7C9A4193C6EB}"/>
              </a:ext>
            </a:extLst>
          </p:cNvPr>
          <p:cNvSpPr/>
          <p:nvPr/>
        </p:nvSpPr>
        <p:spPr>
          <a:xfrm>
            <a:off x="3030685" y="1207690"/>
            <a:ext cx="1176271" cy="383813"/>
          </a:xfrm>
          <a:prstGeom prst="cloudCallout">
            <a:avLst>
              <a:gd name="adj1" fmla="val -92717"/>
              <a:gd name="adj2" fmla="val 3123"/>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panose="020B0604020202020204" pitchFamily="34" charset="0"/>
                <a:cs typeface="Arial" panose="020B0604020202020204" pitchFamily="34" charset="0"/>
              </a:rPr>
              <a:t>Check manual</a:t>
            </a:r>
          </a:p>
        </p:txBody>
      </p:sp>
      <p:sp>
        <p:nvSpPr>
          <p:cNvPr id="105" name="Rectangle 15">
            <a:extLst>
              <a:ext uri="{FF2B5EF4-FFF2-40B4-BE49-F238E27FC236}">
                <a16:creationId xmlns:a16="http://schemas.microsoft.com/office/drawing/2014/main" id="{943539FF-6312-4E7C-AEA3-8A5305AC985D}"/>
              </a:ext>
            </a:extLst>
          </p:cNvPr>
          <p:cNvSpPr>
            <a:spLocks noChangeArrowheads="1"/>
          </p:cNvSpPr>
          <p:nvPr/>
        </p:nvSpPr>
        <p:spPr bwMode="auto">
          <a:xfrm>
            <a:off x="138829" y="1678208"/>
            <a:ext cx="1425714" cy="9955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fontAlgn="base" hangingPunct="1">
              <a:spcBef>
                <a:spcPct val="0"/>
              </a:spcBef>
              <a:spcAft>
                <a:spcPct val="0"/>
              </a:spcAft>
            </a:pPr>
            <a:r>
              <a:rPr lang="en-US" altLang="ja-JP" sz="1800" b="1" dirty="0">
                <a:solidFill>
                  <a:srgbClr val="000000"/>
                </a:solidFill>
                <a:latin typeface="Arial" panose="020B0604020202020204" pitchFamily="34" charset="0"/>
                <a:cs typeface="Arial" panose="020B0604020202020204" pitchFamily="34" charset="0"/>
              </a:rPr>
              <a:t>Good </a:t>
            </a:r>
          </a:p>
          <a:p>
            <a:pPr algn="ctr" eaLnBrk="1" fontAlgn="base" hangingPunct="1">
              <a:spcBef>
                <a:spcPct val="0"/>
              </a:spcBef>
              <a:spcAft>
                <a:spcPct val="0"/>
              </a:spcAft>
            </a:pPr>
            <a:r>
              <a:rPr lang="en-US" altLang="ja-JP" sz="1800" b="1" dirty="0">
                <a:solidFill>
                  <a:srgbClr val="000000"/>
                </a:solidFill>
                <a:latin typeface="Arial" panose="020B0604020202020204" pitchFamily="34" charset="0"/>
                <a:cs typeface="Arial" panose="020B0604020202020204" pitchFamily="34" charset="0"/>
              </a:rPr>
              <a:t>receive</a:t>
            </a:r>
          </a:p>
        </p:txBody>
      </p:sp>
      <p:sp>
        <p:nvSpPr>
          <p:cNvPr id="106" name="Rectangle 15">
            <a:extLst>
              <a:ext uri="{FF2B5EF4-FFF2-40B4-BE49-F238E27FC236}">
                <a16:creationId xmlns:a16="http://schemas.microsoft.com/office/drawing/2014/main" id="{C373E9F2-4660-49C5-A9F0-0BE9E8A7D67E}"/>
              </a:ext>
            </a:extLst>
          </p:cNvPr>
          <p:cNvSpPr>
            <a:spLocks noChangeArrowheads="1"/>
          </p:cNvSpPr>
          <p:nvPr/>
        </p:nvSpPr>
        <p:spPr bwMode="auto">
          <a:xfrm>
            <a:off x="138829" y="2663430"/>
            <a:ext cx="1425714" cy="9955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fontAlgn="base" hangingPunct="1">
              <a:spcBef>
                <a:spcPct val="0"/>
              </a:spcBef>
              <a:spcAft>
                <a:spcPct val="0"/>
              </a:spcAft>
            </a:pPr>
            <a:r>
              <a:rPr lang="en-US" altLang="ja-JP" sz="1800" b="1" dirty="0">
                <a:solidFill>
                  <a:srgbClr val="000000"/>
                </a:solidFill>
                <a:latin typeface="Arial" panose="020B0604020202020204" pitchFamily="34" charset="0"/>
                <a:cs typeface="Arial" panose="020B0604020202020204" pitchFamily="34" charset="0"/>
              </a:rPr>
              <a:t>Transfer, </a:t>
            </a:r>
          </a:p>
          <a:p>
            <a:pPr algn="ctr" eaLnBrk="1" fontAlgn="base" hangingPunct="1">
              <a:spcBef>
                <a:spcPct val="0"/>
              </a:spcBef>
              <a:spcAft>
                <a:spcPct val="0"/>
              </a:spcAft>
            </a:pPr>
            <a:r>
              <a:rPr lang="en-US" altLang="ja-JP" sz="1800" b="1" dirty="0">
                <a:solidFill>
                  <a:srgbClr val="000000"/>
                </a:solidFill>
                <a:latin typeface="Arial" panose="020B0604020202020204" pitchFamily="34" charset="0"/>
                <a:cs typeface="Arial" panose="020B0604020202020204" pitchFamily="34" charset="0"/>
              </a:rPr>
              <a:t>inventory</a:t>
            </a:r>
          </a:p>
        </p:txBody>
      </p:sp>
      <p:sp>
        <p:nvSpPr>
          <p:cNvPr id="108" name="Rectangle 15">
            <a:extLst>
              <a:ext uri="{FF2B5EF4-FFF2-40B4-BE49-F238E27FC236}">
                <a16:creationId xmlns:a16="http://schemas.microsoft.com/office/drawing/2014/main" id="{8CB51C77-EA27-402B-889D-19C8D85B2DC3}"/>
              </a:ext>
            </a:extLst>
          </p:cNvPr>
          <p:cNvSpPr>
            <a:spLocks noChangeArrowheads="1"/>
          </p:cNvSpPr>
          <p:nvPr/>
        </p:nvSpPr>
        <p:spPr bwMode="auto">
          <a:xfrm>
            <a:off x="138829" y="3658941"/>
            <a:ext cx="1425714" cy="9955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lvl="0" algn="ctr" defTabSz="889000">
              <a:lnSpc>
                <a:spcPct val="90000"/>
              </a:lnSpc>
              <a:spcBef>
                <a:spcPct val="0"/>
              </a:spcBef>
              <a:spcAft>
                <a:spcPct val="35000"/>
              </a:spcAft>
            </a:pPr>
            <a:r>
              <a:rPr lang="en-US" sz="1800" b="1" dirty="0">
                <a:latin typeface="Arial" pitchFamily="34" charset="0"/>
                <a:cs typeface="Arial" pitchFamily="34" charset="0"/>
              </a:rPr>
              <a:t>Maintenance</a:t>
            </a:r>
          </a:p>
        </p:txBody>
      </p:sp>
      <p:sp>
        <p:nvSpPr>
          <p:cNvPr id="110" name="Rectangle 15">
            <a:extLst>
              <a:ext uri="{FF2B5EF4-FFF2-40B4-BE49-F238E27FC236}">
                <a16:creationId xmlns:a16="http://schemas.microsoft.com/office/drawing/2014/main" id="{13EC29AF-A61F-47BA-91A5-27912C067672}"/>
              </a:ext>
            </a:extLst>
          </p:cNvPr>
          <p:cNvSpPr>
            <a:spLocks noChangeArrowheads="1"/>
          </p:cNvSpPr>
          <p:nvPr/>
        </p:nvSpPr>
        <p:spPr bwMode="auto">
          <a:xfrm>
            <a:off x="138829" y="4654452"/>
            <a:ext cx="1425714" cy="9955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lvl="0" algn="ctr" defTabSz="889000">
              <a:lnSpc>
                <a:spcPct val="90000"/>
              </a:lnSpc>
              <a:spcBef>
                <a:spcPct val="0"/>
              </a:spcBef>
              <a:spcAft>
                <a:spcPct val="35000"/>
              </a:spcAft>
            </a:pPr>
            <a:r>
              <a:rPr lang="en-US" sz="1800" b="1" dirty="0">
                <a:latin typeface="Arial" pitchFamily="34" charset="0"/>
                <a:cs typeface="Arial" pitchFamily="34" charset="0"/>
              </a:rPr>
              <a:t>Scrap</a:t>
            </a:r>
          </a:p>
        </p:txBody>
      </p:sp>
      <p:sp>
        <p:nvSpPr>
          <p:cNvPr id="134" name="Rectangle 133">
            <a:extLst>
              <a:ext uri="{FF2B5EF4-FFF2-40B4-BE49-F238E27FC236}">
                <a16:creationId xmlns:a16="http://schemas.microsoft.com/office/drawing/2014/main" id="{4C7A05C6-A3F1-4AEF-852C-11AE15D72311}"/>
              </a:ext>
            </a:extLst>
          </p:cNvPr>
          <p:cNvSpPr/>
          <p:nvPr/>
        </p:nvSpPr>
        <p:spPr>
          <a:xfrm>
            <a:off x="1530469" y="2260606"/>
            <a:ext cx="1509815" cy="310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Excel </a:t>
            </a:r>
            <a:r>
              <a:rPr lang="en-US" dirty="0" smtClean="0">
                <a:solidFill>
                  <a:schemeClr val="tx1"/>
                </a:solidFill>
              </a:rPr>
              <a:t>file</a:t>
            </a:r>
            <a:endParaRPr lang="en-US" dirty="0">
              <a:solidFill>
                <a:schemeClr val="tx1"/>
              </a:solidFill>
            </a:endParaRPr>
          </a:p>
        </p:txBody>
      </p:sp>
      <p:cxnSp>
        <p:nvCxnSpPr>
          <p:cNvPr id="6" name="Straight Arrow Connector 5">
            <a:extLst>
              <a:ext uri="{FF2B5EF4-FFF2-40B4-BE49-F238E27FC236}">
                <a16:creationId xmlns:a16="http://schemas.microsoft.com/office/drawing/2014/main" id="{84A4D07D-22FE-4FC6-A290-AF323C68A05C}"/>
              </a:ext>
            </a:extLst>
          </p:cNvPr>
          <p:cNvCxnSpPr>
            <a:cxnSpLocks/>
          </p:cNvCxnSpPr>
          <p:nvPr/>
        </p:nvCxnSpPr>
        <p:spPr>
          <a:xfrm>
            <a:off x="2701353" y="1998493"/>
            <a:ext cx="5544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0439084-7184-4C5E-9D2F-D0F42191B136}"/>
              </a:ext>
            </a:extLst>
          </p:cNvPr>
          <p:cNvCxnSpPr>
            <a:endCxn id="132" idx="0"/>
          </p:cNvCxnSpPr>
          <p:nvPr/>
        </p:nvCxnSpPr>
        <p:spPr>
          <a:xfrm>
            <a:off x="2259161" y="1438642"/>
            <a:ext cx="1" cy="408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940823C3-ABA9-45DD-819C-DBFE1C8D134C}"/>
              </a:ext>
            </a:extLst>
          </p:cNvPr>
          <p:cNvCxnSpPr>
            <a:cxnSpLocks/>
          </p:cNvCxnSpPr>
          <p:nvPr/>
        </p:nvCxnSpPr>
        <p:spPr>
          <a:xfrm>
            <a:off x="5105683" y="2001931"/>
            <a:ext cx="5544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221FF99A-5148-4AA6-8C21-51F78268C763}"/>
              </a:ext>
            </a:extLst>
          </p:cNvPr>
          <p:cNvSpPr/>
          <p:nvPr/>
        </p:nvSpPr>
        <p:spPr>
          <a:xfrm>
            <a:off x="4818445" y="2149064"/>
            <a:ext cx="1112931" cy="310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storing</a:t>
            </a:r>
            <a:endParaRPr lang="en-US" dirty="0">
              <a:solidFill>
                <a:schemeClr val="tx1"/>
              </a:solidFill>
            </a:endParaRPr>
          </a:p>
        </p:txBody>
      </p:sp>
      <p:cxnSp>
        <p:nvCxnSpPr>
          <p:cNvPr id="346" name="Straight Arrow Connector 345">
            <a:extLst>
              <a:ext uri="{FF2B5EF4-FFF2-40B4-BE49-F238E27FC236}">
                <a16:creationId xmlns:a16="http://schemas.microsoft.com/office/drawing/2014/main" id="{0766473C-9DC4-4F98-B0F2-2B24A100BE19}"/>
              </a:ext>
            </a:extLst>
          </p:cNvPr>
          <p:cNvCxnSpPr>
            <a:cxnSpLocks/>
          </p:cNvCxnSpPr>
          <p:nvPr/>
        </p:nvCxnSpPr>
        <p:spPr>
          <a:xfrm>
            <a:off x="4286023" y="3119875"/>
            <a:ext cx="539749" cy="59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8" name="Rectangle 347">
            <a:extLst>
              <a:ext uri="{FF2B5EF4-FFF2-40B4-BE49-F238E27FC236}">
                <a16:creationId xmlns:a16="http://schemas.microsoft.com/office/drawing/2014/main" id="{EBEA5A9C-AB00-403D-8169-F70FA0AE69BC}"/>
              </a:ext>
            </a:extLst>
          </p:cNvPr>
          <p:cNvSpPr/>
          <p:nvPr/>
        </p:nvSpPr>
        <p:spPr>
          <a:xfrm>
            <a:off x="5180445" y="2715107"/>
            <a:ext cx="1501862" cy="509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rgbClr val="000099"/>
                </a:solidFill>
                <a:latin typeface="Arial" panose="020B0604020202020204" pitchFamily="34" charset="0"/>
                <a:cs typeface="Arial" panose="020B0604020202020204" pitchFamily="34" charset="0"/>
              </a:rPr>
              <a:t>Collect information </a:t>
            </a:r>
            <a:r>
              <a:rPr lang="en-US" altLang="ja-JP" sz="1200" dirty="0">
                <a:solidFill>
                  <a:srgbClr val="000099"/>
                </a:solidFill>
                <a:latin typeface="Arial" panose="020B0604020202020204" pitchFamily="34" charset="0"/>
                <a:cs typeface="Arial" panose="020B0604020202020204" pitchFamily="34" charset="0"/>
              </a:rPr>
              <a:t>of </a:t>
            </a:r>
            <a:r>
              <a:rPr lang="en-US" altLang="ja-JP" sz="1200" dirty="0" smtClean="0">
                <a:solidFill>
                  <a:srgbClr val="000099"/>
                </a:solidFill>
                <a:latin typeface="Arial" panose="020B0604020202020204" pitchFamily="34" charset="0"/>
                <a:cs typeface="Arial" panose="020B0604020202020204" pitchFamily="34" charset="0"/>
              </a:rPr>
              <a:t>PC</a:t>
            </a:r>
            <a:endParaRPr lang="en-US" altLang="ja-JP" sz="1200" dirty="0">
              <a:solidFill>
                <a:srgbClr val="000099"/>
              </a:solidFill>
              <a:latin typeface="Arial" panose="020B0604020202020204" pitchFamily="34" charset="0"/>
              <a:cs typeface="Arial" panose="020B0604020202020204" pitchFamily="34" charset="0"/>
            </a:endParaRPr>
          </a:p>
        </p:txBody>
      </p:sp>
      <p:graphicFrame>
        <p:nvGraphicFramePr>
          <p:cNvPr id="356" name="Object 808">
            <a:extLst>
              <a:ext uri="{FF2B5EF4-FFF2-40B4-BE49-F238E27FC236}">
                <a16:creationId xmlns:a16="http://schemas.microsoft.com/office/drawing/2014/main" id="{833EF7A2-BD1E-4EC9-AD20-ACC0C274E1A5}"/>
              </a:ext>
            </a:extLst>
          </p:cNvPr>
          <p:cNvGraphicFramePr>
            <a:graphicFrameLocks/>
          </p:cNvGraphicFramePr>
          <p:nvPr>
            <p:extLst>
              <p:ext uri="{D42A27DB-BD31-4B8C-83A1-F6EECF244321}">
                <p14:modId xmlns:p14="http://schemas.microsoft.com/office/powerpoint/2010/main" val="4204419334"/>
              </p:ext>
            </p:extLst>
          </p:nvPr>
        </p:nvGraphicFramePr>
        <p:xfrm>
          <a:off x="1706075" y="3768303"/>
          <a:ext cx="902678" cy="706444"/>
        </p:xfrm>
        <a:graphic>
          <a:graphicData uri="http://schemas.openxmlformats.org/presentationml/2006/ole">
            <mc:AlternateContent xmlns:mc="http://schemas.openxmlformats.org/markup-compatibility/2006">
              <mc:Choice xmlns:v="urn:schemas-microsoft-com:vml" Requires="v">
                <p:oleObj spid="_x0000_s4181" name="ｸﾘｯﾌﾟ" r:id="rId8" imgW="768350" imgH="1003300" progId="MS_ClipArt_Gallery.2">
                  <p:embed/>
                </p:oleObj>
              </mc:Choice>
              <mc:Fallback>
                <p:oleObj name="ｸﾘｯﾌﾟ" r:id="rId8" imgW="768350" imgH="1003300" progId="MS_ClipArt_Gallery.2">
                  <p:embed/>
                  <p:pic>
                    <p:nvPicPr>
                      <p:cNvPr id="159" name="Object 808">
                        <a:extLst>
                          <a:ext uri="{FF2B5EF4-FFF2-40B4-BE49-F238E27FC236}">
                            <a16:creationId xmlns:a16="http://schemas.microsoft.com/office/drawing/2014/main" id="{7107DD73-52BA-4E92-A1A9-9552D9EF5685}"/>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6075" y="3768303"/>
                        <a:ext cx="902678" cy="706444"/>
                      </a:xfrm>
                      <a:prstGeom prst="rect">
                        <a:avLst/>
                      </a:prstGeom>
                      <a:noFill/>
                      <a:ln>
                        <a:noFill/>
                      </a:ln>
                      <a:effectLst/>
                      <a:extLst/>
                    </p:spPr>
                  </p:pic>
                </p:oleObj>
              </mc:Fallback>
            </mc:AlternateContent>
          </a:graphicData>
        </a:graphic>
      </p:graphicFrame>
      <p:sp>
        <p:nvSpPr>
          <p:cNvPr id="358" name="Rectangle 357">
            <a:extLst>
              <a:ext uri="{FF2B5EF4-FFF2-40B4-BE49-F238E27FC236}">
                <a16:creationId xmlns:a16="http://schemas.microsoft.com/office/drawing/2014/main" id="{51393D4E-55CF-4D44-964B-7DD0755A9EFA}"/>
              </a:ext>
            </a:extLst>
          </p:cNvPr>
          <p:cNvSpPr/>
          <p:nvPr/>
        </p:nvSpPr>
        <p:spPr>
          <a:xfrm>
            <a:off x="1574629" y="4442991"/>
            <a:ext cx="1312644" cy="253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IT member</a:t>
            </a:r>
          </a:p>
        </p:txBody>
      </p:sp>
      <p:cxnSp>
        <p:nvCxnSpPr>
          <p:cNvPr id="359" name="Straight Arrow Connector 358">
            <a:extLst>
              <a:ext uri="{FF2B5EF4-FFF2-40B4-BE49-F238E27FC236}">
                <a16:creationId xmlns:a16="http://schemas.microsoft.com/office/drawing/2014/main" id="{A5E85D2D-64BC-464E-9B7B-E950809E4442}"/>
              </a:ext>
            </a:extLst>
          </p:cNvPr>
          <p:cNvCxnSpPr>
            <a:cxnSpLocks/>
          </p:cNvCxnSpPr>
          <p:nvPr/>
        </p:nvCxnSpPr>
        <p:spPr>
          <a:xfrm>
            <a:off x="4499810" y="4022931"/>
            <a:ext cx="766176" cy="110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0" name="Group 359">
            <a:extLst>
              <a:ext uri="{FF2B5EF4-FFF2-40B4-BE49-F238E27FC236}">
                <a16:creationId xmlns:a16="http://schemas.microsoft.com/office/drawing/2014/main" id="{9F04DC48-CDFC-40E7-9628-776C94CE878A}"/>
              </a:ext>
            </a:extLst>
          </p:cNvPr>
          <p:cNvGrpSpPr/>
          <p:nvPr/>
        </p:nvGrpSpPr>
        <p:grpSpPr>
          <a:xfrm>
            <a:off x="5560715" y="3776064"/>
            <a:ext cx="1566929" cy="768650"/>
            <a:chOff x="7367816" y="3565920"/>
            <a:chExt cx="1566929" cy="768650"/>
          </a:xfrm>
        </p:grpSpPr>
        <p:pic>
          <p:nvPicPr>
            <p:cNvPr id="361" name="Picture 154" descr="sagyoW051">
              <a:extLst>
                <a:ext uri="{FF2B5EF4-FFF2-40B4-BE49-F238E27FC236}">
                  <a16:creationId xmlns:a16="http://schemas.microsoft.com/office/drawing/2014/main" id="{82C8FDC8-59A6-42AD-8704-3257D11058B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7816" y="3565920"/>
              <a:ext cx="532873" cy="65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Rectangle 361">
              <a:extLst>
                <a:ext uri="{FF2B5EF4-FFF2-40B4-BE49-F238E27FC236}">
                  <a16:creationId xmlns:a16="http://schemas.microsoft.com/office/drawing/2014/main" id="{638ED442-BF0D-4E66-884D-2C399E6E7FA5}"/>
                </a:ext>
              </a:extLst>
            </p:cNvPr>
            <p:cNvSpPr/>
            <p:nvPr/>
          </p:nvSpPr>
          <p:spPr>
            <a:xfrm>
              <a:off x="7396012" y="3872905"/>
              <a:ext cx="1538733"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Supplier</a:t>
              </a:r>
            </a:p>
          </p:txBody>
        </p:sp>
      </p:grpSp>
      <p:cxnSp>
        <p:nvCxnSpPr>
          <p:cNvPr id="38" name="Straight Arrow Connector 37">
            <a:extLst>
              <a:ext uri="{FF2B5EF4-FFF2-40B4-BE49-F238E27FC236}">
                <a16:creationId xmlns:a16="http://schemas.microsoft.com/office/drawing/2014/main" id="{0E7AED87-A2BA-4622-9B4C-1412D9CB9CE2}"/>
              </a:ext>
            </a:extLst>
          </p:cNvPr>
          <p:cNvCxnSpPr/>
          <p:nvPr/>
        </p:nvCxnSpPr>
        <p:spPr>
          <a:xfrm flipH="1">
            <a:off x="4462552" y="4273305"/>
            <a:ext cx="77315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64" name="Object 808">
            <a:extLst>
              <a:ext uri="{FF2B5EF4-FFF2-40B4-BE49-F238E27FC236}">
                <a16:creationId xmlns:a16="http://schemas.microsoft.com/office/drawing/2014/main" id="{820022E2-5086-4BAE-93DD-92F0F2E367AF}"/>
              </a:ext>
            </a:extLst>
          </p:cNvPr>
          <p:cNvGraphicFramePr>
            <a:graphicFrameLocks/>
          </p:cNvGraphicFramePr>
          <p:nvPr>
            <p:extLst>
              <p:ext uri="{D42A27DB-BD31-4B8C-83A1-F6EECF244321}">
                <p14:modId xmlns:p14="http://schemas.microsoft.com/office/powerpoint/2010/main" val="2238586805"/>
              </p:ext>
            </p:extLst>
          </p:nvPr>
        </p:nvGraphicFramePr>
        <p:xfrm>
          <a:off x="4825772" y="2841089"/>
          <a:ext cx="579098" cy="688914"/>
        </p:xfrm>
        <a:graphic>
          <a:graphicData uri="http://schemas.openxmlformats.org/presentationml/2006/ole">
            <mc:AlternateContent xmlns:mc="http://schemas.openxmlformats.org/markup-compatibility/2006">
              <mc:Choice xmlns:v="urn:schemas-microsoft-com:vml" Requires="v">
                <p:oleObj spid="_x0000_s4182" name="ｸﾘｯﾌﾟ" r:id="rId11" imgW="768350" imgH="1003300" progId="MS_ClipArt_Gallery.2">
                  <p:embed/>
                </p:oleObj>
              </mc:Choice>
              <mc:Fallback>
                <p:oleObj name="ｸﾘｯﾌﾟ" r:id="rId11" imgW="768350" imgH="1003300" progId="MS_ClipArt_Gallery.2">
                  <p:embed/>
                  <p:pic>
                    <p:nvPicPr>
                      <p:cNvPr id="146" name="Object 808">
                        <a:extLst>
                          <a:ext uri="{FF2B5EF4-FFF2-40B4-BE49-F238E27FC236}">
                            <a16:creationId xmlns:a16="http://schemas.microsoft.com/office/drawing/2014/main" id="{0CC1027E-60DB-4255-B209-5B7C959E70E8}"/>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25772" y="2841089"/>
                        <a:ext cx="579098" cy="688914"/>
                      </a:xfrm>
                      <a:prstGeom prst="rect">
                        <a:avLst/>
                      </a:prstGeom>
                      <a:noFill/>
                      <a:ln>
                        <a:noFill/>
                      </a:ln>
                      <a:effectLst/>
                      <a:extLst/>
                    </p:spPr>
                  </p:pic>
                </p:oleObj>
              </mc:Fallback>
            </mc:AlternateContent>
          </a:graphicData>
        </a:graphic>
      </p:graphicFrame>
      <p:sp>
        <p:nvSpPr>
          <p:cNvPr id="365" name="Rectangle 364">
            <a:extLst>
              <a:ext uri="{FF2B5EF4-FFF2-40B4-BE49-F238E27FC236}">
                <a16:creationId xmlns:a16="http://schemas.microsoft.com/office/drawing/2014/main" id="{34F2469C-DDCF-48B2-AD37-48FB5882EA87}"/>
              </a:ext>
            </a:extLst>
          </p:cNvPr>
          <p:cNvSpPr/>
          <p:nvPr/>
        </p:nvSpPr>
        <p:spPr>
          <a:xfrm>
            <a:off x="5982761" y="3431430"/>
            <a:ext cx="1425713" cy="176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User department</a:t>
            </a:r>
          </a:p>
        </p:txBody>
      </p:sp>
      <p:cxnSp>
        <p:nvCxnSpPr>
          <p:cNvPr id="366" name="Straight Arrow Connector 365">
            <a:extLst>
              <a:ext uri="{FF2B5EF4-FFF2-40B4-BE49-F238E27FC236}">
                <a16:creationId xmlns:a16="http://schemas.microsoft.com/office/drawing/2014/main" id="{5F637214-F4CB-4E48-8B9A-45EDB903DD6E}"/>
              </a:ext>
            </a:extLst>
          </p:cNvPr>
          <p:cNvCxnSpPr/>
          <p:nvPr/>
        </p:nvCxnSpPr>
        <p:spPr>
          <a:xfrm flipH="1" flipV="1">
            <a:off x="4243101" y="3348694"/>
            <a:ext cx="582672" cy="27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0" name="Rectangle 369">
            <a:extLst>
              <a:ext uri="{FF2B5EF4-FFF2-40B4-BE49-F238E27FC236}">
                <a16:creationId xmlns:a16="http://schemas.microsoft.com/office/drawing/2014/main" id="{F3BC2296-41EF-4D30-A079-70789D0CD743}"/>
              </a:ext>
            </a:extLst>
          </p:cNvPr>
          <p:cNvSpPr/>
          <p:nvPr/>
        </p:nvSpPr>
        <p:spPr>
          <a:xfrm>
            <a:off x="1511907" y="3394640"/>
            <a:ext cx="1312644" cy="253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IT member</a:t>
            </a:r>
          </a:p>
        </p:txBody>
      </p:sp>
      <p:graphicFrame>
        <p:nvGraphicFramePr>
          <p:cNvPr id="371" name="Object 2">
            <a:extLst>
              <a:ext uri="{FF2B5EF4-FFF2-40B4-BE49-F238E27FC236}">
                <a16:creationId xmlns:a16="http://schemas.microsoft.com/office/drawing/2014/main" id="{A1501E8B-E523-4218-9B5F-02A01079A377}"/>
              </a:ext>
            </a:extLst>
          </p:cNvPr>
          <p:cNvGraphicFramePr>
            <a:graphicFrameLocks/>
          </p:cNvGraphicFramePr>
          <p:nvPr>
            <p:extLst>
              <p:ext uri="{D42A27DB-BD31-4B8C-83A1-F6EECF244321}">
                <p14:modId xmlns:p14="http://schemas.microsoft.com/office/powerpoint/2010/main" val="2897010683"/>
              </p:ext>
            </p:extLst>
          </p:nvPr>
        </p:nvGraphicFramePr>
        <p:xfrm>
          <a:off x="6485704" y="2872161"/>
          <a:ext cx="697461" cy="401654"/>
        </p:xfrm>
        <a:graphic>
          <a:graphicData uri="http://schemas.openxmlformats.org/presentationml/2006/ole">
            <mc:AlternateContent xmlns:mc="http://schemas.openxmlformats.org/markup-compatibility/2006">
              <mc:Choice xmlns:v="urn:schemas-microsoft-com:vml" Requires="v">
                <p:oleObj spid="_x0000_s4183" name="ｸﾘｯﾌﾟｱｰﾄ" r:id="rId12" imgW="3659294" imgH="2886657" progId="MS_ClipArt_Gallery.2">
                  <p:embed/>
                </p:oleObj>
              </mc:Choice>
              <mc:Fallback>
                <p:oleObj name="ｸﾘｯﾌﾟｱｰﾄ" r:id="rId12" imgW="3659294" imgH="2886657" progId="MS_ClipArt_Gallery.2">
                  <p:embed/>
                  <p:pic>
                    <p:nvPicPr>
                      <p:cNvPr id="261" name="Object 2">
                        <a:extLst>
                          <a:ext uri="{FF2B5EF4-FFF2-40B4-BE49-F238E27FC236}">
                            <a16:creationId xmlns:a16="http://schemas.microsoft.com/office/drawing/2014/main" id="{BA71377B-154A-42C1-99BA-16E2A8A7F8B1}"/>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85704" y="2872161"/>
                        <a:ext cx="697461" cy="401654"/>
                      </a:xfrm>
                      <a:prstGeom prst="rect">
                        <a:avLst/>
                      </a:prstGeom>
                      <a:noFill/>
                      <a:ln>
                        <a:noFill/>
                      </a:ln>
                      <a:effectLst/>
                    </p:spPr>
                  </p:pic>
                </p:oleObj>
              </mc:Fallback>
            </mc:AlternateContent>
          </a:graphicData>
        </a:graphic>
      </p:graphicFrame>
      <p:cxnSp>
        <p:nvCxnSpPr>
          <p:cNvPr id="373" name="Straight Arrow Connector 372">
            <a:extLst>
              <a:ext uri="{FF2B5EF4-FFF2-40B4-BE49-F238E27FC236}">
                <a16:creationId xmlns:a16="http://schemas.microsoft.com/office/drawing/2014/main" id="{ED58079F-D475-45AB-A7CB-E0B424A4FCA1}"/>
              </a:ext>
            </a:extLst>
          </p:cNvPr>
          <p:cNvCxnSpPr>
            <a:cxnSpLocks/>
          </p:cNvCxnSpPr>
          <p:nvPr/>
        </p:nvCxnSpPr>
        <p:spPr>
          <a:xfrm>
            <a:off x="5562753" y="3193865"/>
            <a:ext cx="766176" cy="110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74" name="Object 808">
            <a:extLst>
              <a:ext uri="{FF2B5EF4-FFF2-40B4-BE49-F238E27FC236}">
                <a16:creationId xmlns:a16="http://schemas.microsoft.com/office/drawing/2014/main" id="{875FF025-8C71-42F1-B5BB-AC79F33189AD}"/>
              </a:ext>
            </a:extLst>
          </p:cNvPr>
          <p:cNvGraphicFramePr>
            <a:graphicFrameLocks/>
          </p:cNvGraphicFramePr>
          <p:nvPr>
            <p:extLst>
              <p:ext uri="{D42A27DB-BD31-4B8C-83A1-F6EECF244321}">
                <p14:modId xmlns:p14="http://schemas.microsoft.com/office/powerpoint/2010/main" val="2674353459"/>
              </p:ext>
            </p:extLst>
          </p:nvPr>
        </p:nvGraphicFramePr>
        <p:xfrm>
          <a:off x="1720798" y="4816402"/>
          <a:ext cx="902678" cy="706444"/>
        </p:xfrm>
        <a:graphic>
          <a:graphicData uri="http://schemas.openxmlformats.org/presentationml/2006/ole">
            <mc:AlternateContent xmlns:mc="http://schemas.openxmlformats.org/markup-compatibility/2006">
              <mc:Choice xmlns:v="urn:schemas-microsoft-com:vml" Requires="v">
                <p:oleObj spid="_x0000_s4184" name="ｸﾘｯﾌﾟ" r:id="rId8" imgW="768350" imgH="1003300" progId="MS_ClipArt_Gallery.2">
                  <p:embed/>
                </p:oleObj>
              </mc:Choice>
              <mc:Fallback>
                <p:oleObj name="ｸﾘｯﾌﾟ" r:id="rId8" imgW="768350" imgH="1003300" progId="MS_ClipArt_Gallery.2">
                  <p:embed/>
                  <p:pic>
                    <p:nvPicPr>
                      <p:cNvPr id="356" name="Object 808">
                        <a:extLst>
                          <a:ext uri="{FF2B5EF4-FFF2-40B4-BE49-F238E27FC236}">
                            <a16:creationId xmlns:a16="http://schemas.microsoft.com/office/drawing/2014/main" id="{833EF7A2-BD1E-4EC9-AD20-ACC0C274E1A5}"/>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0798" y="4816402"/>
                        <a:ext cx="902678" cy="706444"/>
                      </a:xfrm>
                      <a:prstGeom prst="rect">
                        <a:avLst/>
                      </a:prstGeom>
                      <a:noFill/>
                      <a:ln>
                        <a:noFill/>
                      </a:ln>
                      <a:effectLst/>
                      <a:extLst/>
                    </p:spPr>
                  </p:pic>
                </p:oleObj>
              </mc:Fallback>
            </mc:AlternateContent>
          </a:graphicData>
        </a:graphic>
      </p:graphicFrame>
      <p:sp>
        <p:nvSpPr>
          <p:cNvPr id="375" name="Rectangle 374">
            <a:extLst>
              <a:ext uri="{FF2B5EF4-FFF2-40B4-BE49-F238E27FC236}">
                <a16:creationId xmlns:a16="http://schemas.microsoft.com/office/drawing/2014/main" id="{5233A53A-8CE1-4DF8-978D-6988EBB76F8F}"/>
              </a:ext>
            </a:extLst>
          </p:cNvPr>
          <p:cNvSpPr/>
          <p:nvPr/>
        </p:nvSpPr>
        <p:spPr>
          <a:xfrm>
            <a:off x="1760656" y="5449912"/>
            <a:ext cx="1312644" cy="253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IT member</a:t>
            </a:r>
          </a:p>
        </p:txBody>
      </p:sp>
      <p:pic>
        <p:nvPicPr>
          <p:cNvPr id="39" name="Picture 38">
            <a:extLst>
              <a:ext uri="{FF2B5EF4-FFF2-40B4-BE49-F238E27FC236}">
                <a16:creationId xmlns:a16="http://schemas.microsoft.com/office/drawing/2014/main" id="{76191711-7BC8-4687-977C-80A423CCA13C}"/>
              </a:ext>
            </a:extLst>
          </p:cNvPr>
          <p:cNvPicPr>
            <a:picLocks noChangeAspect="1"/>
          </p:cNvPicPr>
          <p:nvPr/>
        </p:nvPicPr>
        <p:blipFill>
          <a:blip r:embed="rId14"/>
          <a:stretch>
            <a:fillRect/>
          </a:stretch>
        </p:blipFill>
        <p:spPr>
          <a:xfrm>
            <a:off x="5478516" y="4839148"/>
            <a:ext cx="997289" cy="588229"/>
          </a:xfrm>
          <a:prstGeom prst="rect">
            <a:avLst/>
          </a:prstGeom>
        </p:spPr>
      </p:pic>
      <p:cxnSp>
        <p:nvCxnSpPr>
          <p:cNvPr id="381" name="Straight Arrow Connector 380">
            <a:extLst>
              <a:ext uri="{FF2B5EF4-FFF2-40B4-BE49-F238E27FC236}">
                <a16:creationId xmlns:a16="http://schemas.microsoft.com/office/drawing/2014/main" id="{9626E940-3A46-4715-9E61-77318941D59F}"/>
              </a:ext>
            </a:extLst>
          </p:cNvPr>
          <p:cNvCxnSpPr>
            <a:cxnSpLocks/>
          </p:cNvCxnSpPr>
          <p:nvPr/>
        </p:nvCxnSpPr>
        <p:spPr>
          <a:xfrm>
            <a:off x="4473287" y="5133263"/>
            <a:ext cx="766176" cy="110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2" name="Rectangle 381">
            <a:extLst>
              <a:ext uri="{FF2B5EF4-FFF2-40B4-BE49-F238E27FC236}">
                <a16:creationId xmlns:a16="http://schemas.microsoft.com/office/drawing/2014/main" id="{0CD4B911-607A-4DF7-97F6-BFC90D7B6A1B}"/>
              </a:ext>
            </a:extLst>
          </p:cNvPr>
          <p:cNvSpPr/>
          <p:nvPr/>
        </p:nvSpPr>
        <p:spPr>
          <a:xfrm>
            <a:off x="6391347" y="4963820"/>
            <a:ext cx="723394" cy="248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Scrap  area</a:t>
            </a:r>
          </a:p>
        </p:txBody>
      </p:sp>
      <p:sp>
        <p:nvSpPr>
          <p:cNvPr id="384" name="Rectangle 18">
            <a:extLst>
              <a:ext uri="{FF2B5EF4-FFF2-40B4-BE49-F238E27FC236}">
                <a16:creationId xmlns:a16="http://schemas.microsoft.com/office/drawing/2014/main" id="{42061F78-3EEB-4DCD-B502-B7C4BB2C374B}"/>
              </a:ext>
            </a:extLst>
          </p:cNvPr>
          <p:cNvSpPr>
            <a:spLocks noChangeArrowheads="1"/>
          </p:cNvSpPr>
          <p:nvPr/>
        </p:nvSpPr>
        <p:spPr bwMode="auto">
          <a:xfrm>
            <a:off x="1564543" y="1700809"/>
            <a:ext cx="5756861" cy="9652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fontAlgn="base" hangingPunct="1">
              <a:spcBef>
                <a:spcPct val="0"/>
              </a:spcBef>
              <a:spcAft>
                <a:spcPct val="0"/>
              </a:spcAft>
            </a:pPr>
            <a:endParaRPr lang="en-US" altLang="en-US" sz="1950">
              <a:solidFill>
                <a:srgbClr val="000000"/>
              </a:solidFill>
            </a:endParaRPr>
          </a:p>
        </p:txBody>
      </p:sp>
      <p:sp>
        <p:nvSpPr>
          <p:cNvPr id="385" name="Rectangle 18">
            <a:extLst>
              <a:ext uri="{FF2B5EF4-FFF2-40B4-BE49-F238E27FC236}">
                <a16:creationId xmlns:a16="http://schemas.microsoft.com/office/drawing/2014/main" id="{527FD67A-AB83-4A64-8908-4171694F72D0}"/>
              </a:ext>
            </a:extLst>
          </p:cNvPr>
          <p:cNvSpPr>
            <a:spLocks noChangeArrowheads="1"/>
          </p:cNvSpPr>
          <p:nvPr/>
        </p:nvSpPr>
        <p:spPr bwMode="auto">
          <a:xfrm>
            <a:off x="1564543" y="2669133"/>
            <a:ext cx="5756861" cy="9921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fontAlgn="base" hangingPunct="1">
              <a:spcBef>
                <a:spcPct val="0"/>
              </a:spcBef>
              <a:spcAft>
                <a:spcPct val="0"/>
              </a:spcAft>
            </a:pPr>
            <a:endParaRPr lang="en-US" altLang="en-US" sz="1950">
              <a:solidFill>
                <a:srgbClr val="000000"/>
              </a:solidFill>
            </a:endParaRPr>
          </a:p>
        </p:txBody>
      </p:sp>
      <p:sp>
        <p:nvSpPr>
          <p:cNvPr id="386" name="Rectangle 18">
            <a:extLst>
              <a:ext uri="{FF2B5EF4-FFF2-40B4-BE49-F238E27FC236}">
                <a16:creationId xmlns:a16="http://schemas.microsoft.com/office/drawing/2014/main" id="{A250BD04-B6E7-422D-A039-EC4273F0FB58}"/>
              </a:ext>
            </a:extLst>
          </p:cNvPr>
          <p:cNvSpPr>
            <a:spLocks noChangeArrowheads="1"/>
          </p:cNvSpPr>
          <p:nvPr/>
        </p:nvSpPr>
        <p:spPr bwMode="auto">
          <a:xfrm>
            <a:off x="1564543" y="3672546"/>
            <a:ext cx="5756861" cy="9842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fontAlgn="base" hangingPunct="1">
              <a:spcBef>
                <a:spcPct val="0"/>
              </a:spcBef>
              <a:spcAft>
                <a:spcPct val="0"/>
              </a:spcAft>
            </a:pPr>
            <a:endParaRPr lang="en-US" altLang="en-US" sz="1950">
              <a:solidFill>
                <a:srgbClr val="000000"/>
              </a:solidFill>
            </a:endParaRPr>
          </a:p>
        </p:txBody>
      </p:sp>
      <p:sp>
        <p:nvSpPr>
          <p:cNvPr id="387" name="Rectangle 18">
            <a:extLst>
              <a:ext uri="{FF2B5EF4-FFF2-40B4-BE49-F238E27FC236}">
                <a16:creationId xmlns:a16="http://schemas.microsoft.com/office/drawing/2014/main" id="{2995EC6B-87C3-44ED-9162-2E812A6FC871}"/>
              </a:ext>
            </a:extLst>
          </p:cNvPr>
          <p:cNvSpPr>
            <a:spLocks noChangeArrowheads="1"/>
          </p:cNvSpPr>
          <p:nvPr/>
        </p:nvSpPr>
        <p:spPr bwMode="auto">
          <a:xfrm>
            <a:off x="1574629" y="4668245"/>
            <a:ext cx="5746775" cy="9842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fontAlgn="base" hangingPunct="1">
              <a:spcBef>
                <a:spcPct val="0"/>
              </a:spcBef>
              <a:spcAft>
                <a:spcPct val="0"/>
              </a:spcAft>
            </a:pPr>
            <a:endParaRPr lang="en-US" altLang="en-US" sz="1950">
              <a:solidFill>
                <a:srgbClr val="000000"/>
              </a:solidFill>
            </a:endParaRPr>
          </a:p>
        </p:txBody>
      </p:sp>
      <p:sp>
        <p:nvSpPr>
          <p:cNvPr id="107" name="Rectangle 15">
            <a:extLst>
              <a:ext uri="{FF2B5EF4-FFF2-40B4-BE49-F238E27FC236}">
                <a16:creationId xmlns:a16="http://schemas.microsoft.com/office/drawing/2014/main" id="{13EC29AF-A61F-47BA-91A5-27912C067672}"/>
              </a:ext>
            </a:extLst>
          </p:cNvPr>
          <p:cNvSpPr>
            <a:spLocks noChangeArrowheads="1"/>
          </p:cNvSpPr>
          <p:nvPr/>
        </p:nvSpPr>
        <p:spPr bwMode="auto">
          <a:xfrm>
            <a:off x="138829" y="5636358"/>
            <a:ext cx="1425714" cy="9955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lvl="0" algn="ctr" defTabSz="889000">
              <a:lnSpc>
                <a:spcPct val="90000"/>
              </a:lnSpc>
              <a:spcBef>
                <a:spcPct val="0"/>
              </a:spcBef>
              <a:spcAft>
                <a:spcPct val="35000"/>
              </a:spcAft>
            </a:pPr>
            <a:r>
              <a:rPr lang="en-US" sz="1800" b="1" dirty="0" smtClean="0">
                <a:latin typeface="Arial" pitchFamily="34" charset="0"/>
                <a:cs typeface="Arial" pitchFamily="34" charset="0"/>
              </a:rPr>
              <a:t>Stationery </a:t>
            </a:r>
          </a:p>
          <a:p>
            <a:pPr lvl="0" algn="ctr" defTabSz="889000">
              <a:lnSpc>
                <a:spcPct val="90000"/>
              </a:lnSpc>
              <a:spcBef>
                <a:spcPct val="0"/>
              </a:spcBef>
              <a:spcAft>
                <a:spcPct val="35000"/>
              </a:spcAft>
            </a:pPr>
            <a:r>
              <a:rPr lang="en-US" sz="1800" b="1" dirty="0" smtClean="0">
                <a:latin typeface="Arial" pitchFamily="34" charset="0"/>
                <a:cs typeface="Arial" pitchFamily="34" charset="0"/>
              </a:rPr>
              <a:t>warehouse</a:t>
            </a:r>
            <a:endParaRPr lang="en-US" sz="1800" b="1" dirty="0">
              <a:latin typeface="Arial" pitchFamily="34" charset="0"/>
              <a:cs typeface="Arial" pitchFamily="34" charset="0"/>
            </a:endParaRPr>
          </a:p>
        </p:txBody>
      </p:sp>
      <p:sp>
        <p:nvSpPr>
          <p:cNvPr id="109" name="Rectangle 18">
            <a:extLst>
              <a:ext uri="{FF2B5EF4-FFF2-40B4-BE49-F238E27FC236}">
                <a16:creationId xmlns:a16="http://schemas.microsoft.com/office/drawing/2014/main" id="{2995EC6B-87C3-44ED-9162-2E812A6FC871}"/>
              </a:ext>
            </a:extLst>
          </p:cNvPr>
          <p:cNvSpPr>
            <a:spLocks noChangeArrowheads="1"/>
          </p:cNvSpPr>
          <p:nvPr/>
        </p:nvSpPr>
        <p:spPr bwMode="auto">
          <a:xfrm>
            <a:off x="1574629" y="5638272"/>
            <a:ext cx="5746775" cy="9842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fontAlgn="base" hangingPunct="1">
              <a:spcBef>
                <a:spcPct val="0"/>
              </a:spcBef>
              <a:spcAft>
                <a:spcPct val="0"/>
              </a:spcAft>
            </a:pPr>
            <a:endParaRPr lang="en-US" altLang="en-US" sz="1950">
              <a:solidFill>
                <a:srgbClr val="000000"/>
              </a:solidFill>
            </a:endParaRPr>
          </a:p>
        </p:txBody>
      </p:sp>
      <p:pic>
        <p:nvPicPr>
          <p:cNvPr id="111" name="Picture 17" descr="C:\Program Files\Microsoft Office\MEDIA\CAGCAT10\j0195384.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1743746" y="5790678"/>
            <a:ext cx="879730" cy="554424"/>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115">
            <a:extLst>
              <a:ext uri="{FF2B5EF4-FFF2-40B4-BE49-F238E27FC236}">
                <a16:creationId xmlns:a16="http://schemas.microsoft.com/office/drawing/2014/main" id="{5233A53A-8CE1-4DF8-978D-6988EBB76F8F}"/>
              </a:ext>
            </a:extLst>
          </p:cNvPr>
          <p:cNvSpPr/>
          <p:nvPr/>
        </p:nvSpPr>
        <p:spPr>
          <a:xfrm>
            <a:off x="1550010" y="6348615"/>
            <a:ext cx="1312644" cy="253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IT member</a:t>
            </a:r>
          </a:p>
        </p:txBody>
      </p:sp>
      <p:sp>
        <p:nvSpPr>
          <p:cNvPr id="117" name="フローチャート : 書類 48"/>
          <p:cNvSpPr/>
          <p:nvPr/>
        </p:nvSpPr>
        <p:spPr>
          <a:xfrm>
            <a:off x="2718069" y="5766058"/>
            <a:ext cx="1206677" cy="781666"/>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75" dirty="0" smtClean="0">
                <a:solidFill>
                  <a:schemeClr val="tx1"/>
                </a:solidFill>
                <a:latin typeface="Arial" panose="020B0604020202020204" pitchFamily="34" charset="0"/>
                <a:cs typeface="Arial" panose="020B0604020202020204" pitchFamily="34" charset="0"/>
              </a:rPr>
              <a:t>Request input  </a:t>
            </a:r>
            <a:r>
              <a:rPr kumimoji="1" lang="en-US" altLang="ja-JP" sz="975" dirty="0" smtClean="0">
                <a:solidFill>
                  <a:schemeClr val="tx1"/>
                </a:solidFill>
                <a:latin typeface="Arial" panose="020B0604020202020204" pitchFamily="34" charset="0"/>
                <a:cs typeface="Arial" panose="020B0604020202020204" pitchFamily="34" charset="0"/>
              </a:rPr>
              <a:t>equipment from GA</a:t>
            </a:r>
            <a:r>
              <a:rPr kumimoji="1" lang="en-US" altLang="ja-JP" sz="975" dirty="0">
                <a:solidFill>
                  <a:schemeClr val="tx1"/>
                </a:solidFill>
                <a:latin typeface="Arial" panose="020B0604020202020204" pitchFamily="34" charset="0"/>
                <a:cs typeface="Arial" panose="020B0604020202020204" pitchFamily="34" charset="0"/>
              </a:rPr>
              <a:t> </a:t>
            </a:r>
            <a:r>
              <a:rPr kumimoji="1" lang="en-US" altLang="ja-JP" sz="975" dirty="0" smtClean="0">
                <a:solidFill>
                  <a:schemeClr val="tx1"/>
                </a:solidFill>
                <a:latin typeface="Arial" panose="020B0604020202020204" pitchFamily="34" charset="0"/>
                <a:cs typeface="Arial" panose="020B0604020202020204" pitchFamily="34" charset="0"/>
              </a:rPr>
              <a:t>(</a:t>
            </a:r>
            <a:r>
              <a:rPr kumimoji="1" lang="en-US" altLang="ja-JP" sz="975" dirty="0" smtClean="0">
                <a:solidFill>
                  <a:schemeClr val="tx1"/>
                </a:solidFill>
                <a:latin typeface="Arial" panose="020B0604020202020204" pitchFamily="34" charset="0"/>
                <a:cs typeface="Arial" panose="020B0604020202020204" pitchFamily="34" charset="0"/>
              </a:rPr>
              <a:t>Excel </a:t>
            </a:r>
            <a:r>
              <a:rPr kumimoji="1" lang="en-US" altLang="ja-JP" sz="975" dirty="0">
                <a:solidFill>
                  <a:schemeClr val="tx1"/>
                </a:solidFill>
                <a:latin typeface="Arial" panose="020B0604020202020204" pitchFamily="34" charset="0"/>
                <a:cs typeface="Arial" panose="020B0604020202020204" pitchFamily="34" charset="0"/>
              </a:rPr>
              <a:t>file)</a:t>
            </a:r>
            <a:endParaRPr kumimoji="1" lang="ja-JP" altLang="en-US" sz="975" dirty="0">
              <a:solidFill>
                <a:schemeClr val="tx1"/>
              </a:solidFill>
              <a:latin typeface="Arial" panose="020B0604020202020204" pitchFamily="34" charset="0"/>
              <a:cs typeface="Arial" panose="020B0604020202020204" pitchFamily="34" charset="0"/>
            </a:endParaRPr>
          </a:p>
        </p:txBody>
      </p:sp>
      <p:sp>
        <p:nvSpPr>
          <p:cNvPr id="118" name="右矢印 76"/>
          <p:cNvSpPr/>
          <p:nvPr/>
        </p:nvSpPr>
        <p:spPr>
          <a:xfrm>
            <a:off x="4072421" y="5882202"/>
            <a:ext cx="806185" cy="496428"/>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prstClr val="black"/>
                </a:solidFill>
                <a:latin typeface="Arial" panose="020B0604020202020204" pitchFamily="34" charset="0"/>
                <a:cs typeface="Arial" panose="020B0604020202020204" pitchFamily="34" charset="0"/>
              </a:rPr>
              <a:t>Import</a:t>
            </a:r>
            <a:endParaRPr kumimoji="1" lang="ja-JP" altLang="en-US" sz="1200" dirty="0">
              <a:solidFill>
                <a:prstClr val="black"/>
              </a:solidFill>
              <a:latin typeface="Arial" panose="020B0604020202020204" pitchFamily="34" charset="0"/>
              <a:cs typeface="Arial" panose="020B0604020202020204" pitchFamily="34" charset="0"/>
            </a:endParaRPr>
          </a:p>
        </p:txBody>
      </p:sp>
      <p:sp>
        <p:nvSpPr>
          <p:cNvPr id="120" name="右矢印 76"/>
          <p:cNvSpPr/>
          <p:nvPr/>
        </p:nvSpPr>
        <p:spPr>
          <a:xfrm>
            <a:off x="5660161" y="5823437"/>
            <a:ext cx="774068" cy="4629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smtClean="0">
                <a:solidFill>
                  <a:prstClr val="black"/>
                </a:solidFill>
                <a:latin typeface="Arial" panose="020B0604020202020204" pitchFamily="34" charset="0"/>
                <a:cs typeface="Arial" panose="020B0604020202020204" pitchFamily="34" charset="0"/>
              </a:rPr>
              <a:t>export</a:t>
            </a:r>
            <a:endParaRPr kumimoji="1" lang="ja-JP" altLang="en-US" sz="1200" dirty="0">
              <a:solidFill>
                <a:prstClr val="black"/>
              </a:solidFill>
              <a:latin typeface="Arial" panose="020B0604020202020204" pitchFamily="34" charset="0"/>
              <a:cs typeface="Arial" panose="020B0604020202020204" pitchFamily="34" charset="0"/>
            </a:endParaRPr>
          </a:p>
        </p:txBody>
      </p:sp>
      <p:sp>
        <p:nvSpPr>
          <p:cNvPr id="125" name="Rectangle 124">
            <a:extLst>
              <a:ext uri="{FF2B5EF4-FFF2-40B4-BE49-F238E27FC236}">
                <a16:creationId xmlns:a16="http://schemas.microsoft.com/office/drawing/2014/main" id="{0CD4B911-607A-4DF7-97F6-BFC90D7B6A1B}"/>
              </a:ext>
            </a:extLst>
          </p:cNvPr>
          <p:cNvSpPr/>
          <p:nvPr/>
        </p:nvSpPr>
        <p:spPr>
          <a:xfrm>
            <a:off x="6388918" y="6335057"/>
            <a:ext cx="725823" cy="24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ahoma" panose="020B0604030504040204" pitchFamily="34" charset="0"/>
                <a:ea typeface="Tahoma" panose="020B0604030504040204" pitchFamily="34" charset="0"/>
                <a:cs typeface="Tahoma" panose="020B0604030504040204" pitchFamily="34" charset="0"/>
              </a:rPr>
              <a:t>User</a:t>
            </a:r>
            <a:endParaRPr lang="en-US"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38" name="Picture 27" descr="MC900433954[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496424" y="5840083"/>
            <a:ext cx="4762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Picture 138">
            <a:extLst>
              <a:ext uri="{FF2B5EF4-FFF2-40B4-BE49-F238E27FC236}">
                <a16:creationId xmlns:a16="http://schemas.microsoft.com/office/drawing/2014/main" id="{B7E1AD7E-0FA5-437F-B5E6-524A9802A4B5}"/>
              </a:ext>
            </a:extLst>
          </p:cNvPr>
          <p:cNvPicPr>
            <a:picLocks noChangeAspect="1"/>
          </p:cNvPicPr>
          <p:nvPr/>
        </p:nvPicPr>
        <p:blipFill>
          <a:blip r:embed="rId16"/>
          <a:stretch>
            <a:fillRect/>
          </a:stretch>
        </p:blipFill>
        <p:spPr>
          <a:xfrm>
            <a:off x="4905686" y="5766058"/>
            <a:ext cx="568577" cy="612572"/>
          </a:xfrm>
          <a:prstGeom prst="rect">
            <a:avLst/>
          </a:prstGeom>
        </p:spPr>
      </p:pic>
      <p:pic>
        <p:nvPicPr>
          <p:cNvPr id="140" name="Picture 139">
            <a:extLst>
              <a:ext uri="{FF2B5EF4-FFF2-40B4-BE49-F238E27FC236}">
                <a16:creationId xmlns:a16="http://schemas.microsoft.com/office/drawing/2014/main" id="{B7E1AD7E-0FA5-437F-B5E6-524A9802A4B5}"/>
              </a:ext>
            </a:extLst>
          </p:cNvPr>
          <p:cNvPicPr>
            <a:picLocks noChangeAspect="1"/>
          </p:cNvPicPr>
          <p:nvPr/>
        </p:nvPicPr>
        <p:blipFill>
          <a:blip r:embed="rId16"/>
          <a:stretch>
            <a:fillRect/>
          </a:stretch>
        </p:blipFill>
        <p:spPr>
          <a:xfrm>
            <a:off x="1967410" y="1869529"/>
            <a:ext cx="568577" cy="401075"/>
          </a:xfrm>
          <a:prstGeom prst="rect">
            <a:avLst/>
          </a:prstGeom>
        </p:spPr>
      </p:pic>
      <p:pic>
        <p:nvPicPr>
          <p:cNvPr id="143" name="図 8"/>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803250" y="1821055"/>
            <a:ext cx="1315112" cy="74028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4" name="Picture 143">
            <a:extLst>
              <a:ext uri="{FF2B5EF4-FFF2-40B4-BE49-F238E27FC236}">
                <a16:creationId xmlns:a16="http://schemas.microsoft.com/office/drawing/2014/main" id="{EF6F5C11-7DFE-4FB3-B424-B649BACFC996}"/>
              </a:ext>
            </a:extLst>
          </p:cNvPr>
          <p:cNvPicPr>
            <a:picLocks noChangeAspect="1"/>
          </p:cNvPicPr>
          <p:nvPr/>
        </p:nvPicPr>
        <p:blipFill rotWithShape="1">
          <a:blip r:embed="rId18"/>
          <a:srcRect b="9723"/>
          <a:stretch/>
        </p:blipFill>
        <p:spPr>
          <a:xfrm>
            <a:off x="3335183" y="1740298"/>
            <a:ext cx="910582" cy="723910"/>
          </a:xfrm>
          <a:prstGeom prst="rect">
            <a:avLst/>
          </a:prstGeom>
        </p:spPr>
      </p:pic>
      <p:pic>
        <p:nvPicPr>
          <p:cNvPr id="145" name="Picture 144" descr="A picture containing drawing&#10;&#10;Description automatically generated">
            <a:extLst>
              <a:ext uri="{FF2B5EF4-FFF2-40B4-BE49-F238E27FC236}">
                <a16:creationId xmlns:a16="http://schemas.microsoft.com/office/drawing/2014/main" id="{035F8FD0-84FA-457D-9629-8D474340C0D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29173" y="1742135"/>
            <a:ext cx="541273" cy="650610"/>
          </a:xfrm>
          <a:prstGeom prst="rect">
            <a:avLst/>
          </a:prstGeom>
          <a:ln>
            <a:noFill/>
          </a:ln>
        </p:spPr>
      </p:pic>
      <p:pic>
        <p:nvPicPr>
          <p:cNvPr id="148" name="Picture 17" descr="C:\Program Files\Microsoft Office\MEDIA\CAGCAT10\j0195384.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1717734" y="2715867"/>
            <a:ext cx="757702" cy="692178"/>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50"/>
          <p:cNvPicPr>
            <a:picLocks noChangeAspect="1"/>
          </p:cNvPicPr>
          <p:nvPr/>
        </p:nvPicPr>
        <p:blipFill rotWithShape="1">
          <a:blip r:embed="rId20" cstate="print">
            <a:extLst>
              <a:ext uri="{28A0092B-C50C-407E-A947-70E740481C1C}">
                <a14:useLocalDpi xmlns:a14="http://schemas.microsoft.com/office/drawing/2010/main" val="0"/>
              </a:ext>
            </a:extLst>
          </a:blip>
          <a:srcRect l="22802" t="11456" r="20365" b="8615"/>
          <a:stretch/>
        </p:blipFill>
        <p:spPr>
          <a:xfrm>
            <a:off x="2973545" y="2722748"/>
            <a:ext cx="564571" cy="625946"/>
          </a:xfrm>
          <a:prstGeom prst="rect">
            <a:avLst/>
          </a:prstGeom>
        </p:spPr>
      </p:pic>
      <p:sp>
        <p:nvSpPr>
          <p:cNvPr id="152" name="Rectangle 151">
            <a:extLst>
              <a:ext uri="{FF2B5EF4-FFF2-40B4-BE49-F238E27FC236}">
                <a16:creationId xmlns:a16="http://schemas.microsoft.com/office/drawing/2014/main" id="{34F2469C-DDCF-48B2-AD37-48FB5882EA87}"/>
              </a:ext>
            </a:extLst>
          </p:cNvPr>
          <p:cNvSpPr/>
          <p:nvPr/>
        </p:nvSpPr>
        <p:spPr>
          <a:xfrm>
            <a:off x="2595643" y="3377253"/>
            <a:ext cx="1987116" cy="290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ja-JP" sz="1200" dirty="0">
                <a:solidFill>
                  <a:srgbClr val="000099"/>
                </a:solidFill>
                <a:latin typeface="Arial" panose="020B0604020202020204" pitchFamily="34" charset="0"/>
                <a:cs typeface="Arial" panose="020B0604020202020204" pitchFamily="34" charset="0"/>
              </a:rPr>
              <a:t>To </a:t>
            </a:r>
            <a:r>
              <a:rPr lang="en-US" altLang="ja-JP" sz="1200" dirty="0" smtClean="0">
                <a:solidFill>
                  <a:srgbClr val="000099"/>
                </a:solidFill>
                <a:latin typeface="Arial" panose="020B0604020202020204" pitchFamily="34" charset="0"/>
                <a:cs typeface="Arial" panose="020B0604020202020204" pitchFamily="34" charset="0"/>
              </a:rPr>
              <a:t>record by Paper, excel  </a:t>
            </a:r>
            <a:endParaRPr lang="en-US" altLang="ja-JP" sz="1200" dirty="0">
              <a:solidFill>
                <a:srgbClr val="000099"/>
              </a:solidFill>
              <a:latin typeface="Arial" panose="020B0604020202020204" pitchFamily="34" charset="0"/>
              <a:cs typeface="Arial" panose="020B0604020202020204" pitchFamily="34" charset="0"/>
            </a:endParaRPr>
          </a:p>
        </p:txBody>
      </p:sp>
      <p:pic>
        <p:nvPicPr>
          <p:cNvPr id="153" name="Picture 152">
            <a:extLst>
              <a:ext uri="{FF2B5EF4-FFF2-40B4-BE49-F238E27FC236}">
                <a16:creationId xmlns:a16="http://schemas.microsoft.com/office/drawing/2014/main" id="{B7E1AD7E-0FA5-437F-B5E6-524A9802A4B5}"/>
              </a:ext>
            </a:extLst>
          </p:cNvPr>
          <p:cNvPicPr>
            <a:picLocks noChangeAspect="1"/>
          </p:cNvPicPr>
          <p:nvPr/>
        </p:nvPicPr>
        <p:blipFill>
          <a:blip r:embed="rId16"/>
          <a:stretch>
            <a:fillRect/>
          </a:stretch>
        </p:blipFill>
        <p:spPr>
          <a:xfrm>
            <a:off x="3589201" y="2708920"/>
            <a:ext cx="617755" cy="639774"/>
          </a:xfrm>
          <a:prstGeom prst="rect">
            <a:avLst/>
          </a:prstGeom>
        </p:spPr>
      </p:pic>
      <p:pic>
        <p:nvPicPr>
          <p:cNvPr id="154" name="Picture 153"/>
          <p:cNvPicPr>
            <a:picLocks noChangeAspect="1"/>
          </p:cNvPicPr>
          <p:nvPr/>
        </p:nvPicPr>
        <p:blipFill rotWithShape="1">
          <a:blip r:embed="rId21" cstate="print">
            <a:extLst>
              <a:ext uri="{28A0092B-C50C-407E-A947-70E740481C1C}">
                <a14:useLocalDpi xmlns:a14="http://schemas.microsoft.com/office/drawing/2010/main" val="0"/>
              </a:ext>
            </a:extLst>
          </a:blip>
          <a:srcRect l="22802" t="11456" r="20365" b="8615"/>
          <a:stretch/>
        </p:blipFill>
        <p:spPr>
          <a:xfrm>
            <a:off x="2805041" y="3760674"/>
            <a:ext cx="564571" cy="575196"/>
          </a:xfrm>
          <a:prstGeom prst="rect">
            <a:avLst/>
          </a:prstGeom>
        </p:spPr>
      </p:pic>
      <p:pic>
        <p:nvPicPr>
          <p:cNvPr id="155" name="Picture 154">
            <a:extLst>
              <a:ext uri="{FF2B5EF4-FFF2-40B4-BE49-F238E27FC236}">
                <a16:creationId xmlns:a16="http://schemas.microsoft.com/office/drawing/2014/main" id="{B7E1AD7E-0FA5-437F-B5E6-524A9802A4B5}"/>
              </a:ext>
            </a:extLst>
          </p:cNvPr>
          <p:cNvPicPr>
            <a:picLocks noChangeAspect="1"/>
          </p:cNvPicPr>
          <p:nvPr/>
        </p:nvPicPr>
        <p:blipFill>
          <a:blip r:embed="rId16"/>
          <a:stretch>
            <a:fillRect/>
          </a:stretch>
        </p:blipFill>
        <p:spPr>
          <a:xfrm>
            <a:off x="3627720" y="3831169"/>
            <a:ext cx="568577" cy="519453"/>
          </a:xfrm>
          <a:prstGeom prst="rect">
            <a:avLst/>
          </a:prstGeom>
        </p:spPr>
      </p:pic>
      <p:pic>
        <p:nvPicPr>
          <p:cNvPr id="159" name="Picture 158">
            <a:extLst>
              <a:ext uri="{FF2B5EF4-FFF2-40B4-BE49-F238E27FC236}">
                <a16:creationId xmlns:a16="http://schemas.microsoft.com/office/drawing/2014/main" id="{B7E1AD7E-0FA5-437F-B5E6-524A9802A4B5}"/>
              </a:ext>
            </a:extLst>
          </p:cNvPr>
          <p:cNvPicPr>
            <a:picLocks noChangeAspect="1"/>
          </p:cNvPicPr>
          <p:nvPr/>
        </p:nvPicPr>
        <p:blipFill>
          <a:blip r:embed="rId16"/>
          <a:stretch>
            <a:fillRect/>
          </a:stretch>
        </p:blipFill>
        <p:spPr>
          <a:xfrm>
            <a:off x="3073300" y="4784038"/>
            <a:ext cx="851446" cy="569019"/>
          </a:xfrm>
          <a:prstGeom prst="rect">
            <a:avLst/>
          </a:prstGeom>
        </p:spPr>
      </p:pic>
      <p:sp>
        <p:nvSpPr>
          <p:cNvPr id="8" name="Left Arrow 7"/>
          <p:cNvSpPr/>
          <p:nvPr/>
        </p:nvSpPr>
        <p:spPr>
          <a:xfrm>
            <a:off x="2548546" y="2968522"/>
            <a:ext cx="314107" cy="208932"/>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34F2469C-DDCF-48B2-AD37-48FB5882EA87}"/>
              </a:ext>
            </a:extLst>
          </p:cNvPr>
          <p:cNvSpPr/>
          <p:nvPr/>
        </p:nvSpPr>
        <p:spPr>
          <a:xfrm>
            <a:off x="2623476" y="4347280"/>
            <a:ext cx="1987116" cy="290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ja-JP" sz="1200" dirty="0">
                <a:solidFill>
                  <a:srgbClr val="000099"/>
                </a:solidFill>
                <a:latin typeface="Arial" panose="020B0604020202020204" pitchFamily="34" charset="0"/>
                <a:cs typeface="Arial" panose="020B0604020202020204" pitchFamily="34" charset="0"/>
              </a:rPr>
              <a:t>To </a:t>
            </a:r>
            <a:r>
              <a:rPr lang="en-US" altLang="ja-JP" sz="1200" dirty="0" smtClean="0">
                <a:solidFill>
                  <a:srgbClr val="000099"/>
                </a:solidFill>
                <a:latin typeface="Arial" panose="020B0604020202020204" pitchFamily="34" charset="0"/>
                <a:cs typeface="Arial" panose="020B0604020202020204" pitchFamily="34" charset="0"/>
              </a:rPr>
              <a:t>record by Paper, excel  </a:t>
            </a:r>
            <a:endParaRPr lang="en-US" altLang="ja-JP" sz="1200" dirty="0">
              <a:solidFill>
                <a:srgbClr val="000099"/>
              </a:solidFill>
              <a:latin typeface="Arial" panose="020B0604020202020204" pitchFamily="34" charset="0"/>
              <a:cs typeface="Arial" panose="020B0604020202020204" pitchFamily="34" charset="0"/>
            </a:endParaRPr>
          </a:p>
        </p:txBody>
      </p:sp>
      <p:sp>
        <p:nvSpPr>
          <p:cNvPr id="162" name="Rectangle 161">
            <a:extLst>
              <a:ext uri="{FF2B5EF4-FFF2-40B4-BE49-F238E27FC236}">
                <a16:creationId xmlns:a16="http://schemas.microsoft.com/office/drawing/2014/main" id="{34F2469C-DDCF-48B2-AD37-48FB5882EA87}"/>
              </a:ext>
            </a:extLst>
          </p:cNvPr>
          <p:cNvSpPr/>
          <p:nvPr/>
        </p:nvSpPr>
        <p:spPr>
          <a:xfrm>
            <a:off x="2869259" y="5357868"/>
            <a:ext cx="1987116" cy="290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ja-JP" sz="1200" dirty="0">
                <a:solidFill>
                  <a:srgbClr val="000099"/>
                </a:solidFill>
                <a:latin typeface="Arial" panose="020B0604020202020204" pitchFamily="34" charset="0"/>
                <a:cs typeface="Arial" panose="020B0604020202020204" pitchFamily="34" charset="0"/>
              </a:rPr>
              <a:t>To </a:t>
            </a:r>
            <a:r>
              <a:rPr lang="en-US" altLang="ja-JP" sz="1200" dirty="0" smtClean="0">
                <a:solidFill>
                  <a:srgbClr val="000099"/>
                </a:solidFill>
                <a:latin typeface="Arial" panose="020B0604020202020204" pitchFamily="34" charset="0"/>
                <a:cs typeface="Arial" panose="020B0604020202020204" pitchFamily="34" charset="0"/>
              </a:rPr>
              <a:t>record by excel file  </a:t>
            </a:r>
            <a:endParaRPr lang="en-US" altLang="ja-JP" sz="1200" dirty="0">
              <a:solidFill>
                <a:srgbClr val="000099"/>
              </a:solidFill>
              <a:latin typeface="Arial" panose="020B0604020202020204" pitchFamily="34" charset="0"/>
              <a:cs typeface="Arial" panose="020B0604020202020204" pitchFamily="34" charset="0"/>
            </a:endParaRPr>
          </a:p>
        </p:txBody>
      </p:sp>
      <p:sp>
        <p:nvSpPr>
          <p:cNvPr id="163" name="Rectangle 162">
            <a:extLst>
              <a:ext uri="{FF2B5EF4-FFF2-40B4-BE49-F238E27FC236}">
                <a16:creationId xmlns:a16="http://schemas.microsoft.com/office/drawing/2014/main" id="{F3BC2296-41EF-4D30-A079-70789D0CD743}"/>
              </a:ext>
            </a:extLst>
          </p:cNvPr>
          <p:cNvSpPr/>
          <p:nvPr/>
        </p:nvSpPr>
        <p:spPr>
          <a:xfrm>
            <a:off x="4606289" y="3436353"/>
            <a:ext cx="1312644" cy="253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IT member</a:t>
            </a:r>
          </a:p>
        </p:txBody>
      </p:sp>
      <p:sp>
        <p:nvSpPr>
          <p:cNvPr id="9" name="Rectangle 8"/>
          <p:cNvSpPr/>
          <p:nvPr/>
        </p:nvSpPr>
        <p:spPr>
          <a:xfrm>
            <a:off x="7304448" y="692696"/>
            <a:ext cx="2329072" cy="593917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413042" y="1698136"/>
            <a:ext cx="2257238" cy="26751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sym typeface="Wingdings" panose="05000000000000000000" pitchFamily="2" charset="2"/>
              </a:rPr>
              <a:t> </a:t>
            </a:r>
            <a:r>
              <a:rPr lang="en-US" dirty="0" smtClean="0">
                <a:solidFill>
                  <a:srgbClr val="FF0000"/>
                </a:solidFill>
              </a:rPr>
              <a:t>A </a:t>
            </a:r>
            <a:r>
              <a:rPr lang="en-US" dirty="0">
                <a:solidFill>
                  <a:srgbClr val="FF0000"/>
                </a:solidFill>
              </a:rPr>
              <a:t>lot of manual job</a:t>
            </a:r>
          </a:p>
          <a:p>
            <a:r>
              <a:rPr lang="en-US" dirty="0" smtClean="0">
                <a:solidFill>
                  <a:schemeClr val="tx1"/>
                </a:solidFill>
                <a:sym typeface="Wingdings" panose="05000000000000000000" pitchFamily="2" charset="2"/>
              </a:rPr>
              <a:t> </a:t>
            </a:r>
            <a:r>
              <a:rPr lang="en-US" dirty="0" smtClean="0">
                <a:solidFill>
                  <a:schemeClr val="tx1"/>
                </a:solidFill>
              </a:rPr>
              <a:t>Always </a:t>
            </a:r>
            <a:r>
              <a:rPr lang="en-US" dirty="0">
                <a:solidFill>
                  <a:schemeClr val="tx1"/>
                </a:solidFill>
              </a:rPr>
              <a:t>use paper &amp; excel file </a:t>
            </a:r>
          </a:p>
          <a:p>
            <a:r>
              <a:rPr lang="en-US" dirty="0" smtClean="0">
                <a:solidFill>
                  <a:schemeClr val="tx1"/>
                </a:solidFill>
                <a:sym typeface="Wingdings" panose="05000000000000000000" pitchFamily="2" charset="2"/>
              </a:rPr>
              <a:t> </a:t>
            </a:r>
            <a:r>
              <a:rPr lang="en-US" dirty="0" smtClean="0">
                <a:solidFill>
                  <a:schemeClr val="tx1"/>
                </a:solidFill>
              </a:rPr>
              <a:t>Take </a:t>
            </a:r>
            <a:r>
              <a:rPr lang="en-US" dirty="0">
                <a:solidFill>
                  <a:schemeClr val="tx1"/>
                </a:solidFill>
              </a:rPr>
              <a:t>a lot of time to manage, check </a:t>
            </a:r>
            <a:r>
              <a:rPr lang="en-US" dirty="0" smtClean="0">
                <a:solidFill>
                  <a:schemeClr val="tx1"/>
                </a:solidFill>
              </a:rPr>
              <a:t>inventory, report</a:t>
            </a:r>
            <a:endParaRPr lang="en-US" dirty="0">
              <a:solidFill>
                <a:schemeClr val="tx1"/>
              </a:solidFill>
            </a:endParaRPr>
          </a:p>
          <a:p>
            <a:r>
              <a:rPr lang="en-US" dirty="0" smtClean="0">
                <a:solidFill>
                  <a:schemeClr val="tx1"/>
                </a:solidFill>
                <a:sym typeface="Wingdings" panose="05000000000000000000" pitchFamily="2" charset="2"/>
              </a:rPr>
              <a:t> </a:t>
            </a:r>
            <a:r>
              <a:rPr lang="en-US" dirty="0" smtClean="0">
                <a:solidFill>
                  <a:schemeClr val="tx1"/>
                </a:solidFill>
              </a:rPr>
              <a:t>Easy </a:t>
            </a:r>
            <a:r>
              <a:rPr lang="en-US" dirty="0">
                <a:solidFill>
                  <a:schemeClr val="tx1"/>
                </a:solidFill>
              </a:rPr>
              <a:t>mistake</a:t>
            </a:r>
          </a:p>
          <a:p>
            <a:r>
              <a:rPr lang="en-US" dirty="0" smtClean="0">
                <a:solidFill>
                  <a:schemeClr val="tx1"/>
                </a:solidFill>
                <a:sym typeface="Wingdings" panose="05000000000000000000" pitchFamily="2" charset="2"/>
              </a:rPr>
              <a:t> </a:t>
            </a:r>
            <a:r>
              <a:rPr lang="en-US" dirty="0" smtClean="0">
                <a:solidFill>
                  <a:schemeClr val="tx1"/>
                </a:solidFill>
              </a:rPr>
              <a:t>Difficult </a:t>
            </a:r>
            <a:r>
              <a:rPr lang="en-US" dirty="0">
                <a:solidFill>
                  <a:schemeClr val="tx1"/>
                </a:solidFill>
              </a:rPr>
              <a:t>to trace </a:t>
            </a:r>
            <a:r>
              <a:rPr lang="en-US" dirty="0" smtClean="0">
                <a:solidFill>
                  <a:schemeClr val="tx1"/>
                </a:solidFill>
              </a:rPr>
              <a:t>history operation</a:t>
            </a:r>
            <a:endParaRPr lang="en-US" dirty="0">
              <a:solidFill>
                <a:schemeClr val="tx1"/>
              </a:solidFill>
            </a:endParaRPr>
          </a:p>
        </p:txBody>
      </p:sp>
      <p:pic>
        <p:nvPicPr>
          <p:cNvPr id="164" name="Picture 23" descr="ISN063のコピー">
            <a:extLst>
              <a:ext uri="{FF2B5EF4-FFF2-40B4-BE49-F238E27FC236}">
                <a16:creationId xmlns:a16="http://schemas.microsoft.com/office/drawing/2014/main" id="{8E9274FA-E180-401E-A055-7727337B4BFF}"/>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05649" y="4706748"/>
            <a:ext cx="1431944" cy="124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27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circle(in)">
                                      <p:cBhvr>
                                        <p:cTn id="7" dur="20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b="89087"/>
          <a:stretch/>
        </p:blipFill>
        <p:spPr>
          <a:xfrm>
            <a:off x="381000" y="20780"/>
            <a:ext cx="9144000" cy="623694"/>
          </a:xfrm>
          <a:prstGeom prst="rect">
            <a:avLst/>
          </a:prstGeom>
        </p:spPr>
      </p:pic>
      <p:sp>
        <p:nvSpPr>
          <p:cNvPr id="13" name="Rectangle 12"/>
          <p:cNvSpPr/>
          <p:nvPr/>
        </p:nvSpPr>
        <p:spPr>
          <a:xfrm>
            <a:off x="866616" y="-25106"/>
            <a:ext cx="7105621"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bg1"/>
                </a:solidFill>
                <a:latin typeface="Arial" pitchFamily="34" charset="0"/>
                <a:cs typeface="Arial" pitchFamily="34" charset="0"/>
              </a:rPr>
              <a:t>Action 2:  Standardize all manual jobs </a:t>
            </a:r>
          </a:p>
        </p:txBody>
      </p:sp>
      <p:sp>
        <p:nvSpPr>
          <p:cNvPr id="87" name="Rectangle 86"/>
          <p:cNvSpPr/>
          <p:nvPr/>
        </p:nvSpPr>
        <p:spPr bwMode="auto">
          <a:xfrm>
            <a:off x="8686800" y="0"/>
            <a:ext cx="838200" cy="644474"/>
          </a:xfrm>
          <a:prstGeom prst="rect">
            <a:avLst/>
          </a:prstGeom>
          <a:noFill/>
          <a:ln w="952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r>
              <a:rPr lang="en-US" sz="2000" dirty="0">
                <a:latin typeface="Cambria" pitchFamily="18" charset="0"/>
              </a:rPr>
              <a:t>10/30</a:t>
            </a:r>
          </a:p>
        </p:txBody>
      </p:sp>
      <p:pic>
        <p:nvPicPr>
          <p:cNvPr id="67" name="Picture 2" descr="Hình ảnh 7 viên ngọc rồng - Tổng hợp hình ảnh 7 viên ngọc rồng đẹp nhất">
            <a:extLst>
              <a:ext uri="{FF2B5EF4-FFF2-40B4-BE49-F238E27FC236}">
                <a16:creationId xmlns:a16="http://schemas.microsoft.com/office/drawing/2014/main" id="{840DF534-C41A-49B4-B226-E9BF15E8267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145" t="1273" b="24505"/>
          <a:stretch/>
        </p:blipFill>
        <p:spPr bwMode="auto">
          <a:xfrm>
            <a:off x="121680" y="20781"/>
            <a:ext cx="680646" cy="627266"/>
          </a:xfrm>
          <a:prstGeom prst="rect">
            <a:avLst/>
          </a:prstGeom>
          <a:noFill/>
          <a:extLst>
            <a:ext uri="{909E8E84-426E-40DD-AFC4-6F175D3DCCD1}">
              <a14:hiddenFill xmlns:a14="http://schemas.microsoft.com/office/drawing/2010/main">
                <a:solidFill>
                  <a:srgbClr val="FFFFFF"/>
                </a:solidFill>
              </a14:hiddenFill>
            </a:ext>
          </a:extLst>
        </p:spPr>
      </p:pic>
      <p:pic>
        <p:nvPicPr>
          <p:cNvPr id="107" name="図 19">
            <a:extLst>
              <a:ext uri="{FF2B5EF4-FFF2-40B4-BE49-F238E27FC236}">
                <a16:creationId xmlns:a16="http://schemas.microsoft.com/office/drawing/2014/main" id="{5639CB9B-2C7C-4171-8EBB-FDBB39FD0D1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31780" y="1931874"/>
            <a:ext cx="432618" cy="112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正方形/長方形 3">
            <a:extLst>
              <a:ext uri="{FF2B5EF4-FFF2-40B4-BE49-F238E27FC236}">
                <a16:creationId xmlns:a16="http://schemas.microsoft.com/office/drawing/2014/main" id="{7321A793-3614-4474-B9D0-2965D1422310}"/>
              </a:ext>
            </a:extLst>
          </p:cNvPr>
          <p:cNvSpPr/>
          <p:nvPr/>
        </p:nvSpPr>
        <p:spPr>
          <a:xfrm>
            <a:off x="560512" y="980728"/>
            <a:ext cx="8727951" cy="540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1" name="角丸四角形吹き出し 4">
            <a:extLst>
              <a:ext uri="{FF2B5EF4-FFF2-40B4-BE49-F238E27FC236}">
                <a16:creationId xmlns:a16="http://schemas.microsoft.com/office/drawing/2014/main" id="{2FA78B55-7FDC-406C-AF8E-DBD23BB1763E}"/>
              </a:ext>
            </a:extLst>
          </p:cNvPr>
          <p:cNvSpPr/>
          <p:nvPr/>
        </p:nvSpPr>
        <p:spPr>
          <a:xfrm>
            <a:off x="1352029" y="1092742"/>
            <a:ext cx="2736305" cy="1587154"/>
          </a:xfrm>
          <a:prstGeom prst="wedgeRoundRectCallout">
            <a:avLst>
              <a:gd name="adj1" fmla="val 56785"/>
              <a:gd name="adj2" fmla="val -86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Select function</a:t>
            </a:r>
          </a:p>
          <a:p>
            <a:r>
              <a:rPr lang="en-US" dirty="0"/>
              <a:t>Select Device type</a:t>
            </a:r>
            <a:endParaRPr lang="en-US" altLang="ja-JP" dirty="0"/>
          </a:p>
          <a:p>
            <a:r>
              <a:rPr lang="en-US" altLang="ja-JP" dirty="0"/>
              <a:t>Select Location</a:t>
            </a:r>
          </a:p>
          <a:p>
            <a:r>
              <a:rPr lang="en-US" dirty="0"/>
              <a:t>Read barcode of Serial.</a:t>
            </a:r>
          </a:p>
          <a:p>
            <a:r>
              <a:rPr lang="en-US" dirty="0"/>
              <a:t>Read user ID card.</a:t>
            </a:r>
            <a:endParaRPr lang="en-SG" dirty="0"/>
          </a:p>
        </p:txBody>
      </p:sp>
      <p:sp>
        <p:nvSpPr>
          <p:cNvPr id="116" name="正方形/長方形 8">
            <a:extLst>
              <a:ext uri="{FF2B5EF4-FFF2-40B4-BE49-F238E27FC236}">
                <a16:creationId xmlns:a16="http://schemas.microsoft.com/office/drawing/2014/main" id="{E4CD422A-C7FD-4869-A786-75C0D61CEE21}"/>
              </a:ext>
            </a:extLst>
          </p:cNvPr>
          <p:cNvSpPr/>
          <p:nvPr/>
        </p:nvSpPr>
        <p:spPr>
          <a:xfrm>
            <a:off x="1496046" y="2773160"/>
            <a:ext cx="2376264" cy="581128"/>
          </a:xfrm>
          <a:prstGeom prst="rect">
            <a:avLst/>
          </a:prstGeom>
          <a:solidFill>
            <a:srgbClr val="FFFF9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Offline</a:t>
            </a:r>
          </a:p>
          <a:p>
            <a:pPr algn="ctr"/>
            <a:r>
              <a:rPr lang="en-US" dirty="0">
                <a:solidFill>
                  <a:schemeClr val="tx1"/>
                </a:solidFill>
              </a:rPr>
              <a:t>Save data to HT</a:t>
            </a:r>
            <a:endParaRPr lang="en-SG" dirty="0">
              <a:solidFill>
                <a:schemeClr val="tx1"/>
              </a:solidFill>
            </a:endParaRPr>
          </a:p>
        </p:txBody>
      </p:sp>
      <p:pic>
        <p:nvPicPr>
          <p:cNvPr id="117" name="図 31">
            <a:extLst>
              <a:ext uri="{FF2B5EF4-FFF2-40B4-BE49-F238E27FC236}">
                <a16:creationId xmlns:a16="http://schemas.microsoft.com/office/drawing/2014/main" id="{977748F3-D116-4068-A0D6-0986A680882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32350" y="4324139"/>
            <a:ext cx="432618" cy="112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角丸四角形吹き出し 32">
            <a:extLst>
              <a:ext uri="{FF2B5EF4-FFF2-40B4-BE49-F238E27FC236}">
                <a16:creationId xmlns:a16="http://schemas.microsoft.com/office/drawing/2014/main" id="{0873F127-4CD7-4CB8-BD2C-E2555A8B5152}"/>
              </a:ext>
            </a:extLst>
          </p:cNvPr>
          <p:cNvSpPr/>
          <p:nvPr/>
        </p:nvSpPr>
        <p:spPr>
          <a:xfrm>
            <a:off x="1352599" y="3786336"/>
            <a:ext cx="2736305" cy="576064"/>
          </a:xfrm>
          <a:prstGeom prst="wedgeRoundRectCallout">
            <a:avLst>
              <a:gd name="adj1" fmla="val 60034"/>
              <a:gd name="adj2" fmla="val 373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t>Upload data to SQL</a:t>
            </a:r>
          </a:p>
        </p:txBody>
      </p:sp>
      <p:sp>
        <p:nvSpPr>
          <p:cNvPr id="119" name="正方形/長方形 33">
            <a:extLst>
              <a:ext uri="{FF2B5EF4-FFF2-40B4-BE49-F238E27FC236}">
                <a16:creationId xmlns:a16="http://schemas.microsoft.com/office/drawing/2014/main" id="{C5A0AE20-6384-4AA7-B0AB-928824B06017}"/>
              </a:ext>
            </a:extLst>
          </p:cNvPr>
          <p:cNvSpPr/>
          <p:nvPr/>
        </p:nvSpPr>
        <p:spPr>
          <a:xfrm>
            <a:off x="1496616" y="4434408"/>
            <a:ext cx="2376264" cy="581128"/>
          </a:xfrm>
          <a:prstGeom prst="rect">
            <a:avLst/>
          </a:prstGeom>
          <a:solidFill>
            <a:srgbClr val="FFFF9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Online</a:t>
            </a:r>
          </a:p>
          <a:p>
            <a:pPr algn="ctr"/>
            <a:r>
              <a:rPr lang="en-US" dirty="0">
                <a:solidFill>
                  <a:schemeClr val="tx1"/>
                </a:solidFill>
              </a:rPr>
              <a:t>Save data to SQL Server</a:t>
            </a:r>
            <a:endParaRPr lang="en-SG" dirty="0">
              <a:solidFill>
                <a:schemeClr val="tx1"/>
              </a:solidFill>
            </a:endParaRPr>
          </a:p>
        </p:txBody>
      </p:sp>
      <p:pic>
        <p:nvPicPr>
          <p:cNvPr id="120" name="Picture 7" descr="C:\Program Files\Microsoft Office\MEDIA\CAGCAT10\j0285750.wmf">
            <a:extLst>
              <a:ext uri="{FF2B5EF4-FFF2-40B4-BE49-F238E27FC236}">
                <a16:creationId xmlns:a16="http://schemas.microsoft.com/office/drawing/2014/main" id="{3DBC93BD-270E-4CE4-9994-60FA2FC9B82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42421" y="1772816"/>
            <a:ext cx="1038771" cy="638270"/>
          </a:xfrm>
          <a:prstGeom prst="rect">
            <a:avLst/>
          </a:prstGeom>
          <a:noFill/>
          <a:extLst>
            <a:ext uri="{909E8E84-426E-40DD-AFC4-6F175D3DCCD1}">
              <a14:hiddenFill xmlns:a14="http://schemas.microsoft.com/office/drawing/2010/main">
                <a:solidFill>
                  <a:srgbClr val="FFFFFF"/>
                </a:solidFill>
              </a14:hiddenFill>
            </a:ext>
          </a:extLst>
        </p:spPr>
      </p:pic>
      <p:sp>
        <p:nvSpPr>
          <p:cNvPr id="121" name="角丸四角形吹き出し 35">
            <a:extLst>
              <a:ext uri="{FF2B5EF4-FFF2-40B4-BE49-F238E27FC236}">
                <a16:creationId xmlns:a16="http://schemas.microsoft.com/office/drawing/2014/main" id="{2640555A-C9BE-456A-B5BF-9A035F360CAC}"/>
              </a:ext>
            </a:extLst>
          </p:cNvPr>
          <p:cNvSpPr/>
          <p:nvPr/>
        </p:nvSpPr>
        <p:spPr>
          <a:xfrm>
            <a:off x="6675329" y="1325612"/>
            <a:ext cx="2448272" cy="1354284"/>
          </a:xfrm>
          <a:prstGeom prst="wedgeRoundRectCallout">
            <a:avLst>
              <a:gd name="adj1" fmla="val -59220"/>
              <a:gd name="adj2" fmla="val -68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Report Transfer and Inventory data</a:t>
            </a:r>
          </a:p>
          <a:p>
            <a:r>
              <a:rPr lang="en-US" dirty="0"/>
              <a:t>Visualize on website</a:t>
            </a:r>
          </a:p>
        </p:txBody>
      </p:sp>
      <p:sp>
        <p:nvSpPr>
          <p:cNvPr id="125" name="フローチャート: 処理 9">
            <a:extLst>
              <a:ext uri="{FF2B5EF4-FFF2-40B4-BE49-F238E27FC236}">
                <a16:creationId xmlns:a16="http://schemas.microsoft.com/office/drawing/2014/main" id="{C0693479-F508-42A6-860B-B7975B80FF7B}"/>
              </a:ext>
            </a:extLst>
          </p:cNvPr>
          <p:cNvSpPr/>
          <p:nvPr/>
        </p:nvSpPr>
        <p:spPr>
          <a:xfrm>
            <a:off x="1496616" y="5298504"/>
            <a:ext cx="2375694" cy="938808"/>
          </a:xfrm>
          <a:prstGeom prst="flowChartProcess">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Location, Device type, Serial No, Inventory Date, User ID</a:t>
            </a:r>
            <a:endParaRPr lang="en-SG" dirty="0">
              <a:solidFill>
                <a:schemeClr val="tx1"/>
              </a:solidFill>
            </a:endParaRPr>
          </a:p>
        </p:txBody>
      </p:sp>
      <p:sp>
        <p:nvSpPr>
          <p:cNvPr id="135" name="テキスト ボックス 10">
            <a:extLst>
              <a:ext uri="{FF2B5EF4-FFF2-40B4-BE49-F238E27FC236}">
                <a16:creationId xmlns:a16="http://schemas.microsoft.com/office/drawing/2014/main" id="{5CED0BB0-8C49-487D-87FD-CCB02F1CEFC0}"/>
              </a:ext>
            </a:extLst>
          </p:cNvPr>
          <p:cNvSpPr txBox="1"/>
          <p:nvPr/>
        </p:nvSpPr>
        <p:spPr>
          <a:xfrm>
            <a:off x="5461734" y="1297539"/>
            <a:ext cx="719171" cy="369332"/>
          </a:xfrm>
          <a:prstGeom prst="rect">
            <a:avLst/>
          </a:prstGeom>
          <a:noFill/>
        </p:spPr>
        <p:txBody>
          <a:bodyPr wrap="none" rtlCol="0">
            <a:spAutoFit/>
          </a:bodyPr>
          <a:lstStyle/>
          <a:p>
            <a:r>
              <a:rPr lang="en-US" dirty="0"/>
              <a:t>Step3</a:t>
            </a:r>
            <a:endParaRPr lang="en-SG" dirty="0"/>
          </a:p>
        </p:txBody>
      </p:sp>
      <p:sp>
        <p:nvSpPr>
          <p:cNvPr id="138" name="テキスト ボックス 38">
            <a:extLst>
              <a:ext uri="{FF2B5EF4-FFF2-40B4-BE49-F238E27FC236}">
                <a16:creationId xmlns:a16="http://schemas.microsoft.com/office/drawing/2014/main" id="{D52FB142-BFE9-4A6F-B703-B527ECF4B2DA}"/>
              </a:ext>
            </a:extLst>
          </p:cNvPr>
          <p:cNvSpPr txBox="1"/>
          <p:nvPr/>
        </p:nvSpPr>
        <p:spPr>
          <a:xfrm>
            <a:off x="632520" y="1096768"/>
            <a:ext cx="719171" cy="369332"/>
          </a:xfrm>
          <a:prstGeom prst="rect">
            <a:avLst/>
          </a:prstGeom>
          <a:noFill/>
        </p:spPr>
        <p:txBody>
          <a:bodyPr wrap="none" rtlCol="0">
            <a:spAutoFit/>
          </a:bodyPr>
          <a:lstStyle/>
          <a:p>
            <a:r>
              <a:rPr lang="en-US" dirty="0"/>
              <a:t>Step1</a:t>
            </a:r>
            <a:endParaRPr lang="en-SG" dirty="0"/>
          </a:p>
        </p:txBody>
      </p:sp>
      <p:sp>
        <p:nvSpPr>
          <p:cNvPr id="139" name="テキスト ボックス 39">
            <a:extLst>
              <a:ext uri="{FF2B5EF4-FFF2-40B4-BE49-F238E27FC236}">
                <a16:creationId xmlns:a16="http://schemas.microsoft.com/office/drawing/2014/main" id="{7CBE945F-DF54-4D66-A71D-F20FD5E7615E}"/>
              </a:ext>
            </a:extLst>
          </p:cNvPr>
          <p:cNvSpPr txBox="1"/>
          <p:nvPr/>
        </p:nvSpPr>
        <p:spPr>
          <a:xfrm>
            <a:off x="632520" y="3491716"/>
            <a:ext cx="719171" cy="369332"/>
          </a:xfrm>
          <a:prstGeom prst="rect">
            <a:avLst/>
          </a:prstGeom>
          <a:noFill/>
        </p:spPr>
        <p:txBody>
          <a:bodyPr wrap="none" rtlCol="0">
            <a:spAutoFit/>
          </a:bodyPr>
          <a:lstStyle/>
          <a:p>
            <a:r>
              <a:rPr lang="en-US" dirty="0"/>
              <a:t>Step2</a:t>
            </a:r>
            <a:endParaRPr lang="en-SG" dirty="0"/>
          </a:p>
        </p:txBody>
      </p:sp>
      <p:sp>
        <p:nvSpPr>
          <p:cNvPr id="140" name="フローチャート : 磁気ディスク 12">
            <a:extLst>
              <a:ext uri="{FF2B5EF4-FFF2-40B4-BE49-F238E27FC236}">
                <a16:creationId xmlns:a16="http://schemas.microsoft.com/office/drawing/2014/main" id="{447E77A7-5C54-4DD1-9FAF-260D6FB5FF92}"/>
              </a:ext>
            </a:extLst>
          </p:cNvPr>
          <p:cNvSpPr/>
          <p:nvPr/>
        </p:nvSpPr>
        <p:spPr>
          <a:xfrm>
            <a:off x="5529064" y="4293096"/>
            <a:ext cx="1800201" cy="113299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 Server</a:t>
            </a:r>
            <a:endParaRPr lang="en-SG" dirty="0"/>
          </a:p>
        </p:txBody>
      </p:sp>
      <p:sp>
        <p:nvSpPr>
          <p:cNvPr id="141" name="上下矢印 14">
            <a:extLst>
              <a:ext uri="{FF2B5EF4-FFF2-40B4-BE49-F238E27FC236}">
                <a16:creationId xmlns:a16="http://schemas.microsoft.com/office/drawing/2014/main" id="{3005F3ED-045E-4B8A-A679-F9DAB73F782C}"/>
              </a:ext>
            </a:extLst>
          </p:cNvPr>
          <p:cNvSpPr/>
          <p:nvPr/>
        </p:nvSpPr>
        <p:spPr>
          <a:xfrm>
            <a:off x="5961112" y="2773160"/>
            <a:ext cx="360040" cy="1301208"/>
          </a:xfrm>
          <a:prstGeom prst="upDownArrow">
            <a:avLst/>
          </a:prstGeom>
          <a:solidFill>
            <a:srgbClr val="FFCC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2" name="左右矢印 15">
            <a:extLst>
              <a:ext uri="{FF2B5EF4-FFF2-40B4-BE49-F238E27FC236}">
                <a16:creationId xmlns:a16="http://schemas.microsoft.com/office/drawing/2014/main" id="{4B9EAD48-42D1-485B-933B-D1557B6C1C38}"/>
              </a:ext>
            </a:extLst>
          </p:cNvPr>
          <p:cNvSpPr/>
          <p:nvPr/>
        </p:nvSpPr>
        <p:spPr>
          <a:xfrm>
            <a:off x="4808984" y="4724972"/>
            <a:ext cx="576518" cy="290564"/>
          </a:xfrm>
          <a:prstGeom prst="leftRightArrow">
            <a:avLst/>
          </a:prstGeom>
          <a:solidFill>
            <a:srgbClr val="FFCC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4" name="左右矢印 44">
            <a:extLst>
              <a:ext uri="{FF2B5EF4-FFF2-40B4-BE49-F238E27FC236}">
                <a16:creationId xmlns:a16="http://schemas.microsoft.com/office/drawing/2014/main" id="{E9824735-C8BF-41AE-8D7C-BD55393C8F5E}"/>
              </a:ext>
            </a:extLst>
          </p:cNvPr>
          <p:cNvSpPr/>
          <p:nvPr/>
        </p:nvSpPr>
        <p:spPr>
          <a:xfrm>
            <a:off x="7400818" y="4724972"/>
            <a:ext cx="576518" cy="290564"/>
          </a:xfrm>
          <a:prstGeom prst="leftRightArrow">
            <a:avLst/>
          </a:prstGeom>
          <a:solidFill>
            <a:srgbClr val="FFCC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5" name="角丸四角形吹き出し 45">
            <a:extLst>
              <a:ext uri="{FF2B5EF4-FFF2-40B4-BE49-F238E27FC236}">
                <a16:creationId xmlns:a16="http://schemas.microsoft.com/office/drawing/2014/main" id="{2AC775BE-A7B5-4671-B607-E1943933BAD6}"/>
              </a:ext>
            </a:extLst>
          </p:cNvPr>
          <p:cNvSpPr/>
          <p:nvPr/>
        </p:nvSpPr>
        <p:spPr>
          <a:xfrm>
            <a:off x="6675329" y="3063724"/>
            <a:ext cx="2448272" cy="1014206"/>
          </a:xfrm>
          <a:prstGeom prst="wedgeRoundRectCallout">
            <a:avLst>
              <a:gd name="adj1" fmla="val 19573"/>
              <a:gd name="adj2" fmla="val 681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t>Upload master, </a:t>
            </a:r>
          </a:p>
          <a:p>
            <a:r>
              <a:rPr lang="en-US" altLang="ja-JP" dirty="0"/>
              <a:t>issue barcode, </a:t>
            </a:r>
          </a:p>
          <a:p>
            <a:r>
              <a:rPr lang="en-US" altLang="ja-JP" dirty="0"/>
              <a:t>print barcode label. </a:t>
            </a:r>
          </a:p>
        </p:txBody>
      </p:sp>
      <p:sp>
        <p:nvSpPr>
          <p:cNvPr id="146" name="フローチャート: 処理 46">
            <a:extLst>
              <a:ext uri="{FF2B5EF4-FFF2-40B4-BE49-F238E27FC236}">
                <a16:creationId xmlns:a16="http://schemas.microsoft.com/office/drawing/2014/main" id="{419AF796-A260-45BB-89AD-39120DC651D3}"/>
              </a:ext>
            </a:extLst>
          </p:cNvPr>
          <p:cNvSpPr/>
          <p:nvPr/>
        </p:nvSpPr>
        <p:spPr>
          <a:xfrm>
            <a:off x="6321152" y="5600700"/>
            <a:ext cx="2808312" cy="639316"/>
          </a:xfrm>
          <a:prstGeom prst="flowChartProcess">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Location(Floor, Area, Table), Device type, Maker</a:t>
            </a:r>
            <a:endParaRPr lang="en-SG" dirty="0">
              <a:solidFill>
                <a:schemeClr val="tx1"/>
              </a:solidFill>
            </a:endParaRPr>
          </a:p>
        </p:txBody>
      </p:sp>
      <p:sp>
        <p:nvSpPr>
          <p:cNvPr id="147" name="テキスト ボックス 47">
            <a:extLst>
              <a:ext uri="{FF2B5EF4-FFF2-40B4-BE49-F238E27FC236}">
                <a16:creationId xmlns:a16="http://schemas.microsoft.com/office/drawing/2014/main" id="{226E7E2D-B561-4BEF-B5E0-4BC8B9CA3245}"/>
              </a:ext>
            </a:extLst>
          </p:cNvPr>
          <p:cNvSpPr txBox="1"/>
          <p:nvPr/>
        </p:nvSpPr>
        <p:spPr>
          <a:xfrm>
            <a:off x="6596393" y="2704037"/>
            <a:ext cx="719171" cy="369332"/>
          </a:xfrm>
          <a:prstGeom prst="rect">
            <a:avLst/>
          </a:prstGeom>
          <a:noFill/>
        </p:spPr>
        <p:txBody>
          <a:bodyPr wrap="none" rtlCol="0">
            <a:spAutoFit/>
          </a:bodyPr>
          <a:lstStyle/>
          <a:p>
            <a:r>
              <a:rPr lang="en-US" dirty="0"/>
              <a:t>Step0</a:t>
            </a:r>
            <a:endParaRPr lang="en-SG" dirty="0"/>
          </a:p>
        </p:txBody>
      </p:sp>
      <p:pic>
        <p:nvPicPr>
          <p:cNvPr id="148" name="Picture 7" descr="C:\Program Files\Microsoft Office\MEDIA\CAGCAT10\j0285750.wmf">
            <a:extLst>
              <a:ext uri="{FF2B5EF4-FFF2-40B4-BE49-F238E27FC236}">
                <a16:creationId xmlns:a16="http://schemas.microsoft.com/office/drawing/2014/main" id="{CD34C695-96C4-4948-9C81-0CDF26C0A21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67935" y="4326632"/>
            <a:ext cx="1038771" cy="63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50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b="89087"/>
          <a:stretch/>
        </p:blipFill>
        <p:spPr>
          <a:xfrm>
            <a:off x="521017" y="20389"/>
            <a:ext cx="9144000" cy="623694"/>
          </a:xfrm>
          <a:prstGeom prst="rect">
            <a:avLst/>
          </a:prstGeom>
        </p:spPr>
      </p:pic>
      <p:sp>
        <p:nvSpPr>
          <p:cNvPr id="13" name="Rectangle 12"/>
          <p:cNvSpPr/>
          <p:nvPr/>
        </p:nvSpPr>
        <p:spPr>
          <a:xfrm>
            <a:off x="802326" y="0"/>
            <a:ext cx="8471154"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solidFill>
                  <a:schemeClr val="bg1"/>
                </a:solidFill>
                <a:latin typeface="Arial" pitchFamily="34" charset="0"/>
                <a:cs typeface="Arial" pitchFamily="34" charset="0"/>
              </a:rPr>
              <a:t>Action 2: Apply barcode for asset management system</a:t>
            </a:r>
            <a:endParaRPr lang="en-GB" sz="2400" b="1" dirty="0">
              <a:solidFill>
                <a:schemeClr val="bg1"/>
              </a:solidFill>
              <a:latin typeface="Arial" pitchFamily="34" charset="0"/>
              <a:cs typeface="Arial" pitchFamily="34" charset="0"/>
            </a:endParaRPr>
          </a:p>
        </p:txBody>
      </p:sp>
      <p:sp>
        <p:nvSpPr>
          <p:cNvPr id="87" name="Rectangle 86"/>
          <p:cNvSpPr/>
          <p:nvPr/>
        </p:nvSpPr>
        <p:spPr bwMode="auto">
          <a:xfrm>
            <a:off x="9441686" y="-36873"/>
            <a:ext cx="838200" cy="583709"/>
          </a:xfrm>
          <a:prstGeom prst="rect">
            <a:avLst/>
          </a:prstGeom>
          <a:noFill/>
          <a:ln w="952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r>
              <a:rPr lang="en-US" sz="2000" dirty="0">
                <a:latin typeface="Cambria" pitchFamily="18" charset="0"/>
              </a:rPr>
              <a:t>10/30</a:t>
            </a:r>
          </a:p>
        </p:txBody>
      </p:sp>
      <p:pic>
        <p:nvPicPr>
          <p:cNvPr id="67" name="Picture 2" descr="Hình ảnh 7 viên ngọc rồng - Tổng hợp hình ảnh 7 viên ngọc rồng đẹp nhất">
            <a:extLst>
              <a:ext uri="{FF2B5EF4-FFF2-40B4-BE49-F238E27FC236}">
                <a16:creationId xmlns:a16="http://schemas.microsoft.com/office/drawing/2014/main" id="{840DF534-C41A-49B4-B226-E9BF15E8267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5145" t="1273" b="24505"/>
          <a:stretch/>
        </p:blipFill>
        <p:spPr bwMode="auto">
          <a:xfrm>
            <a:off x="121680" y="20781"/>
            <a:ext cx="680646" cy="627266"/>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15">
            <a:extLst>
              <a:ext uri="{FF2B5EF4-FFF2-40B4-BE49-F238E27FC236}">
                <a16:creationId xmlns:a16="http://schemas.microsoft.com/office/drawing/2014/main" id="{28DFACB6-2027-4E0A-BB11-A46BE37927DC}"/>
              </a:ext>
            </a:extLst>
          </p:cNvPr>
          <p:cNvSpPr>
            <a:spLocks noChangeArrowheads="1"/>
          </p:cNvSpPr>
          <p:nvPr/>
        </p:nvSpPr>
        <p:spPr bwMode="auto">
          <a:xfrm>
            <a:off x="138829" y="692696"/>
            <a:ext cx="1425714" cy="9955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fontAlgn="base" hangingPunct="1">
              <a:spcBef>
                <a:spcPct val="0"/>
              </a:spcBef>
              <a:spcAft>
                <a:spcPct val="0"/>
              </a:spcAft>
            </a:pPr>
            <a:r>
              <a:rPr lang="en-US" altLang="ja-JP" sz="1800" b="1" dirty="0">
                <a:solidFill>
                  <a:srgbClr val="000000"/>
                </a:solidFill>
                <a:latin typeface="Arial" panose="020B0604020202020204" pitchFamily="34" charset="0"/>
                <a:cs typeface="Arial" panose="020B0604020202020204" pitchFamily="34" charset="0"/>
              </a:rPr>
              <a:t>Suppliers</a:t>
            </a:r>
          </a:p>
        </p:txBody>
      </p:sp>
      <p:sp>
        <p:nvSpPr>
          <p:cNvPr id="51" name="Rectangle 18">
            <a:extLst>
              <a:ext uri="{FF2B5EF4-FFF2-40B4-BE49-F238E27FC236}">
                <a16:creationId xmlns:a16="http://schemas.microsoft.com/office/drawing/2014/main" id="{59F712C1-A91B-4527-B142-37634324B9A0}"/>
              </a:ext>
            </a:extLst>
          </p:cNvPr>
          <p:cNvSpPr>
            <a:spLocks noChangeArrowheads="1"/>
          </p:cNvSpPr>
          <p:nvPr/>
        </p:nvSpPr>
        <p:spPr bwMode="auto">
          <a:xfrm>
            <a:off x="1564544" y="692696"/>
            <a:ext cx="8202628" cy="9955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fontAlgn="base" hangingPunct="1">
              <a:spcBef>
                <a:spcPct val="0"/>
              </a:spcBef>
              <a:spcAft>
                <a:spcPct val="0"/>
              </a:spcAft>
            </a:pPr>
            <a:endParaRPr lang="en-US" altLang="en-US" sz="1950">
              <a:solidFill>
                <a:srgbClr val="000000"/>
              </a:solidFill>
            </a:endParaRPr>
          </a:p>
        </p:txBody>
      </p:sp>
      <p:pic>
        <p:nvPicPr>
          <p:cNvPr id="52" name="Picture 2" descr="C:\Program Files\Microsoft Office\MEDIA\CAGCAT10\j0195384.wmf">
            <a:extLst>
              <a:ext uri="{FF2B5EF4-FFF2-40B4-BE49-F238E27FC236}">
                <a16:creationId xmlns:a16="http://schemas.microsoft.com/office/drawing/2014/main" id="{3DF2DB7A-6E23-4944-8FA0-CC5D7C75FF7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2038" y="824110"/>
            <a:ext cx="674208" cy="598193"/>
          </a:xfrm>
          <a:prstGeom prst="rect">
            <a:avLst/>
          </a:prstGeom>
          <a:noFill/>
          <a:extLst>
            <a:ext uri="{909E8E84-426E-40DD-AFC4-6F175D3DCCD1}">
              <a14:hiddenFill xmlns:a14="http://schemas.microsoft.com/office/drawing/2010/main">
                <a:solidFill>
                  <a:srgbClr val="FFFFFF"/>
                </a:solidFill>
              </a14:hiddenFill>
            </a:ext>
          </a:extLst>
        </p:spPr>
      </p:pic>
      <p:sp>
        <p:nvSpPr>
          <p:cNvPr id="54" name="Flowchart: Multidocument 53">
            <a:extLst>
              <a:ext uri="{FF2B5EF4-FFF2-40B4-BE49-F238E27FC236}">
                <a16:creationId xmlns:a16="http://schemas.microsoft.com/office/drawing/2014/main" id="{F1C52648-4E0E-4522-A23A-675DDDBD64F1}"/>
              </a:ext>
            </a:extLst>
          </p:cNvPr>
          <p:cNvSpPr/>
          <p:nvPr/>
        </p:nvSpPr>
        <p:spPr bwMode="auto">
          <a:xfrm>
            <a:off x="2576736" y="787931"/>
            <a:ext cx="752407" cy="588725"/>
          </a:xfrm>
          <a:prstGeom prst="flowChartMultidocument">
            <a:avLst/>
          </a:prstGeom>
          <a:solidFill>
            <a:srgbClr val="FFFFBD"/>
          </a:solidFill>
          <a:ln w="9525" cap="flat" cmpd="sng" algn="ctr">
            <a:solidFill>
              <a:schemeClr val="tx1"/>
            </a:solidFill>
            <a:prstDash val="solid"/>
            <a:round/>
            <a:headEnd type="none" w="med" len="med"/>
            <a:tailEnd type="triangle" w="med" len="med"/>
          </a:ln>
          <a:effectLst/>
        </p:spPr>
        <p:txBody>
          <a:bodyPr vert="horz" wrap="none" lIns="0" tIns="0" rIns="0" bIns="0" numCol="1" rtlCol="0" anchor="ctr" anchorCtr="0" compatLnSpc="1">
            <a:prstTxWarp prst="textNoShape">
              <a:avLst/>
            </a:prstTxWarp>
          </a:bodyPr>
          <a:lstStyle/>
          <a:p>
            <a:pPr algn="ctr" fontAlgn="base">
              <a:spcBef>
                <a:spcPct val="0"/>
              </a:spcBef>
              <a:spcAft>
                <a:spcPct val="0"/>
              </a:spcAft>
            </a:pPr>
            <a:r>
              <a:rPr kumimoji="1" lang="en-US" sz="975" b="1" dirty="0">
                <a:solidFill>
                  <a:srgbClr val="0000FF"/>
                </a:solidFill>
                <a:latin typeface="Arial" panose="020B0604020202020204" pitchFamily="34" charset="0"/>
                <a:ea typeface="HGP創英角ｺﾞｼｯｸUB" pitchFamily="50" charset="-128"/>
                <a:cs typeface="Arial" panose="020B0604020202020204" pitchFamily="34" charset="0"/>
              </a:rPr>
              <a:t>Dispatch </a:t>
            </a:r>
          </a:p>
          <a:p>
            <a:pPr algn="ctr" fontAlgn="base">
              <a:spcBef>
                <a:spcPct val="0"/>
              </a:spcBef>
              <a:spcAft>
                <a:spcPct val="0"/>
              </a:spcAft>
            </a:pPr>
            <a:r>
              <a:rPr kumimoji="1" lang="en-US" sz="975" b="1" dirty="0">
                <a:solidFill>
                  <a:srgbClr val="0000FF"/>
                </a:solidFill>
                <a:latin typeface="Arial" panose="020B0604020202020204" pitchFamily="34" charset="0"/>
                <a:ea typeface="HGP創英角ｺﾞｼｯｸUB" pitchFamily="50" charset="-128"/>
                <a:cs typeface="Arial" panose="020B0604020202020204" pitchFamily="34" charset="0"/>
              </a:rPr>
              <a:t>Advice</a:t>
            </a:r>
          </a:p>
        </p:txBody>
      </p:sp>
      <p:grpSp>
        <p:nvGrpSpPr>
          <p:cNvPr id="57" name="Group 56">
            <a:extLst>
              <a:ext uri="{FF2B5EF4-FFF2-40B4-BE49-F238E27FC236}">
                <a16:creationId xmlns:a16="http://schemas.microsoft.com/office/drawing/2014/main" id="{9D76F426-5927-4B18-819A-3FAFC196EA3D}"/>
              </a:ext>
            </a:extLst>
          </p:cNvPr>
          <p:cNvGrpSpPr/>
          <p:nvPr/>
        </p:nvGrpSpPr>
        <p:grpSpPr>
          <a:xfrm>
            <a:off x="4054504" y="778966"/>
            <a:ext cx="1487322" cy="659676"/>
            <a:chOff x="4021278" y="483324"/>
            <a:chExt cx="1487322" cy="659676"/>
          </a:xfrm>
        </p:grpSpPr>
        <p:grpSp>
          <p:nvGrpSpPr>
            <p:cNvPr id="58" name="Group 57">
              <a:extLst>
                <a:ext uri="{FF2B5EF4-FFF2-40B4-BE49-F238E27FC236}">
                  <a16:creationId xmlns:a16="http://schemas.microsoft.com/office/drawing/2014/main" id="{24FAB675-B304-4D5A-AF73-8A0E4D2DBEF9}"/>
                </a:ext>
              </a:extLst>
            </p:cNvPr>
            <p:cNvGrpSpPr/>
            <p:nvPr/>
          </p:nvGrpSpPr>
          <p:grpSpPr>
            <a:xfrm>
              <a:off x="4610982" y="666578"/>
              <a:ext cx="897618" cy="476422"/>
              <a:chOff x="1866649" y="1972260"/>
              <a:chExt cx="1174528" cy="491767"/>
            </a:xfrm>
          </p:grpSpPr>
          <p:pic>
            <p:nvPicPr>
              <p:cNvPr id="63" name="Picture 15" descr="IN00191_">
                <a:extLst>
                  <a:ext uri="{FF2B5EF4-FFF2-40B4-BE49-F238E27FC236}">
                    <a16:creationId xmlns:a16="http://schemas.microsoft.com/office/drawing/2014/main" id="{57DB53BF-842D-4292-B2F1-7F32931AF4C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66649" y="1972260"/>
                <a:ext cx="1174528" cy="491767"/>
              </a:xfrm>
              <a:prstGeom prst="rect">
                <a:avLst/>
              </a:prstGeom>
              <a:noFill/>
              <a:extLst>
                <a:ext uri="{909E8E84-426E-40DD-AFC4-6F175D3DCCD1}">
                  <a14:hiddenFill xmlns:a14="http://schemas.microsoft.com/office/drawing/2010/main">
                    <a:solidFill>
                      <a:srgbClr val="FFFFFF"/>
                    </a:solidFill>
                  </a14:hiddenFill>
                </a:ext>
              </a:extLst>
            </p:spPr>
          </p:pic>
          <p:grpSp>
            <p:nvGrpSpPr>
              <p:cNvPr id="64" name="Group 379">
                <a:extLst>
                  <a:ext uri="{FF2B5EF4-FFF2-40B4-BE49-F238E27FC236}">
                    <a16:creationId xmlns:a16="http://schemas.microsoft.com/office/drawing/2014/main" id="{E779CE19-DB3B-46C5-87E6-B4F96CBB61F4}"/>
                  </a:ext>
                </a:extLst>
              </p:cNvPr>
              <p:cNvGrpSpPr>
                <a:grpSpLocks/>
              </p:cNvGrpSpPr>
              <p:nvPr/>
            </p:nvGrpSpPr>
            <p:grpSpPr bwMode="auto">
              <a:xfrm>
                <a:off x="1887532" y="2175536"/>
                <a:ext cx="205922" cy="114242"/>
                <a:chOff x="987" y="1872"/>
                <a:chExt cx="384" cy="192"/>
              </a:xfrm>
              <a:solidFill>
                <a:srgbClr val="FFE5CB"/>
              </a:solidFill>
            </p:grpSpPr>
            <p:sp>
              <p:nvSpPr>
                <p:cNvPr id="96" name="AutoShape 380">
                  <a:extLst>
                    <a:ext uri="{FF2B5EF4-FFF2-40B4-BE49-F238E27FC236}">
                      <a16:creationId xmlns:a16="http://schemas.microsoft.com/office/drawing/2014/main" id="{3CB7A24C-5466-41F8-8195-CFDDBCF2A4D8}"/>
                    </a:ext>
                  </a:extLst>
                </p:cNvPr>
                <p:cNvSpPr>
                  <a:spLocks noChangeArrowheads="1"/>
                </p:cNvSpPr>
                <p:nvPr/>
              </p:nvSpPr>
              <p:spPr bwMode="auto">
                <a:xfrm>
                  <a:off x="987" y="1872"/>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sp>
              <p:nvSpPr>
                <p:cNvPr id="97" name="AutoShape 382">
                  <a:extLst>
                    <a:ext uri="{FF2B5EF4-FFF2-40B4-BE49-F238E27FC236}">
                      <a16:creationId xmlns:a16="http://schemas.microsoft.com/office/drawing/2014/main" id="{6948226D-2727-410C-84D3-9DF557898F51}"/>
                    </a:ext>
                  </a:extLst>
                </p:cNvPr>
                <p:cNvSpPr>
                  <a:spLocks noChangeArrowheads="1"/>
                </p:cNvSpPr>
                <p:nvPr/>
              </p:nvSpPr>
              <p:spPr bwMode="auto">
                <a:xfrm>
                  <a:off x="1152" y="1872"/>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grpSp>
          <p:grpSp>
            <p:nvGrpSpPr>
              <p:cNvPr id="65" name="Group 379">
                <a:extLst>
                  <a:ext uri="{FF2B5EF4-FFF2-40B4-BE49-F238E27FC236}">
                    <a16:creationId xmlns:a16="http://schemas.microsoft.com/office/drawing/2014/main" id="{3552DBD5-6050-46C8-81B8-CA490BC8B5FD}"/>
                  </a:ext>
                </a:extLst>
              </p:cNvPr>
              <p:cNvGrpSpPr>
                <a:grpSpLocks/>
              </p:cNvGrpSpPr>
              <p:nvPr/>
            </p:nvGrpSpPr>
            <p:grpSpPr bwMode="auto">
              <a:xfrm>
                <a:off x="2039932" y="2168516"/>
                <a:ext cx="191443" cy="114242"/>
                <a:chOff x="987" y="1848"/>
                <a:chExt cx="357" cy="192"/>
              </a:xfrm>
              <a:solidFill>
                <a:srgbClr val="FFE5CB"/>
              </a:solidFill>
            </p:grpSpPr>
            <p:sp>
              <p:nvSpPr>
                <p:cNvPr id="94" name="AutoShape 380">
                  <a:extLst>
                    <a:ext uri="{FF2B5EF4-FFF2-40B4-BE49-F238E27FC236}">
                      <a16:creationId xmlns:a16="http://schemas.microsoft.com/office/drawing/2014/main" id="{6A78FB9E-06D6-4B7F-899C-777562F79A6E}"/>
                    </a:ext>
                  </a:extLst>
                </p:cNvPr>
                <p:cNvSpPr>
                  <a:spLocks noChangeArrowheads="1"/>
                </p:cNvSpPr>
                <p:nvPr/>
              </p:nvSpPr>
              <p:spPr bwMode="auto">
                <a:xfrm>
                  <a:off x="987" y="1848"/>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sp>
              <p:nvSpPr>
                <p:cNvPr id="95" name="AutoShape 382">
                  <a:extLst>
                    <a:ext uri="{FF2B5EF4-FFF2-40B4-BE49-F238E27FC236}">
                      <a16:creationId xmlns:a16="http://schemas.microsoft.com/office/drawing/2014/main" id="{49CF67C5-10E8-4B5E-8592-9D84C49C7F0D}"/>
                    </a:ext>
                  </a:extLst>
                </p:cNvPr>
                <p:cNvSpPr>
                  <a:spLocks noChangeArrowheads="1"/>
                </p:cNvSpPr>
                <p:nvPr/>
              </p:nvSpPr>
              <p:spPr bwMode="auto">
                <a:xfrm>
                  <a:off x="1125" y="1848"/>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grpSp>
          <p:grpSp>
            <p:nvGrpSpPr>
              <p:cNvPr id="66" name="Group 379">
                <a:extLst>
                  <a:ext uri="{FF2B5EF4-FFF2-40B4-BE49-F238E27FC236}">
                    <a16:creationId xmlns:a16="http://schemas.microsoft.com/office/drawing/2014/main" id="{7653C78F-1980-48B6-92D8-DC8F4D1A7167}"/>
                  </a:ext>
                </a:extLst>
              </p:cNvPr>
              <p:cNvGrpSpPr>
                <a:grpSpLocks/>
              </p:cNvGrpSpPr>
              <p:nvPr/>
            </p:nvGrpSpPr>
            <p:grpSpPr bwMode="auto">
              <a:xfrm>
                <a:off x="2235874" y="2175542"/>
                <a:ext cx="205922" cy="114242"/>
                <a:chOff x="987" y="1872"/>
                <a:chExt cx="384" cy="192"/>
              </a:xfrm>
              <a:solidFill>
                <a:srgbClr val="FFE5CB"/>
              </a:solidFill>
            </p:grpSpPr>
            <p:sp>
              <p:nvSpPr>
                <p:cNvPr id="91" name="AutoShape 380">
                  <a:extLst>
                    <a:ext uri="{FF2B5EF4-FFF2-40B4-BE49-F238E27FC236}">
                      <a16:creationId xmlns:a16="http://schemas.microsoft.com/office/drawing/2014/main" id="{2495FE03-86FE-4D6F-9C06-786C3ACF5F57}"/>
                    </a:ext>
                  </a:extLst>
                </p:cNvPr>
                <p:cNvSpPr>
                  <a:spLocks noChangeArrowheads="1"/>
                </p:cNvSpPr>
                <p:nvPr/>
              </p:nvSpPr>
              <p:spPr bwMode="auto">
                <a:xfrm>
                  <a:off x="987" y="1872"/>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sp>
              <p:nvSpPr>
                <p:cNvPr id="92" name="AutoShape 382">
                  <a:extLst>
                    <a:ext uri="{FF2B5EF4-FFF2-40B4-BE49-F238E27FC236}">
                      <a16:creationId xmlns:a16="http://schemas.microsoft.com/office/drawing/2014/main" id="{C7AFB1CF-B47C-4BF8-9A4E-535CB2F9DB7E}"/>
                    </a:ext>
                  </a:extLst>
                </p:cNvPr>
                <p:cNvSpPr>
                  <a:spLocks noChangeArrowheads="1"/>
                </p:cNvSpPr>
                <p:nvPr/>
              </p:nvSpPr>
              <p:spPr bwMode="auto">
                <a:xfrm>
                  <a:off x="1152" y="1872"/>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grpSp>
          <p:grpSp>
            <p:nvGrpSpPr>
              <p:cNvPr id="74" name="Group 379">
                <a:extLst>
                  <a:ext uri="{FF2B5EF4-FFF2-40B4-BE49-F238E27FC236}">
                    <a16:creationId xmlns:a16="http://schemas.microsoft.com/office/drawing/2014/main" id="{A71427DD-BFC6-4118-9CCC-57E6AFDBA680}"/>
                  </a:ext>
                </a:extLst>
              </p:cNvPr>
              <p:cNvGrpSpPr>
                <a:grpSpLocks/>
              </p:cNvGrpSpPr>
              <p:nvPr/>
            </p:nvGrpSpPr>
            <p:grpSpPr bwMode="auto">
              <a:xfrm>
                <a:off x="2243134" y="2052176"/>
                <a:ext cx="205922" cy="114242"/>
                <a:chOff x="987" y="1872"/>
                <a:chExt cx="384" cy="192"/>
              </a:xfrm>
              <a:solidFill>
                <a:srgbClr val="FFE5CB"/>
              </a:solidFill>
            </p:grpSpPr>
            <p:sp>
              <p:nvSpPr>
                <p:cNvPr id="84" name="AutoShape 380">
                  <a:extLst>
                    <a:ext uri="{FF2B5EF4-FFF2-40B4-BE49-F238E27FC236}">
                      <a16:creationId xmlns:a16="http://schemas.microsoft.com/office/drawing/2014/main" id="{7D0BFC87-B4BB-4ED3-9A62-AE4FCA49F198}"/>
                    </a:ext>
                  </a:extLst>
                </p:cNvPr>
                <p:cNvSpPr>
                  <a:spLocks noChangeArrowheads="1"/>
                </p:cNvSpPr>
                <p:nvPr/>
              </p:nvSpPr>
              <p:spPr bwMode="auto">
                <a:xfrm>
                  <a:off x="987" y="1872"/>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sp>
              <p:nvSpPr>
                <p:cNvPr id="85" name="AutoShape 382">
                  <a:extLst>
                    <a:ext uri="{FF2B5EF4-FFF2-40B4-BE49-F238E27FC236}">
                      <a16:creationId xmlns:a16="http://schemas.microsoft.com/office/drawing/2014/main" id="{E503E8CF-4120-445B-A6C7-0FD32C8DA32A}"/>
                    </a:ext>
                  </a:extLst>
                </p:cNvPr>
                <p:cNvSpPr>
                  <a:spLocks noChangeArrowheads="1"/>
                </p:cNvSpPr>
                <p:nvPr/>
              </p:nvSpPr>
              <p:spPr bwMode="auto">
                <a:xfrm>
                  <a:off x="1152" y="1872"/>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grpSp>
          <p:grpSp>
            <p:nvGrpSpPr>
              <p:cNvPr id="76" name="Group 379">
                <a:extLst>
                  <a:ext uri="{FF2B5EF4-FFF2-40B4-BE49-F238E27FC236}">
                    <a16:creationId xmlns:a16="http://schemas.microsoft.com/office/drawing/2014/main" id="{B6BB37BF-18E2-4394-A4CA-CB97EC2AE44A}"/>
                  </a:ext>
                </a:extLst>
              </p:cNvPr>
              <p:cNvGrpSpPr>
                <a:grpSpLocks/>
              </p:cNvGrpSpPr>
              <p:nvPr/>
            </p:nvGrpSpPr>
            <p:grpSpPr bwMode="auto">
              <a:xfrm>
                <a:off x="2061712" y="2059436"/>
                <a:ext cx="205922" cy="114242"/>
                <a:chOff x="987" y="1872"/>
                <a:chExt cx="384" cy="192"/>
              </a:xfrm>
              <a:solidFill>
                <a:srgbClr val="FFE5CB"/>
              </a:solidFill>
            </p:grpSpPr>
            <p:sp>
              <p:nvSpPr>
                <p:cNvPr id="81" name="AutoShape 380">
                  <a:extLst>
                    <a:ext uri="{FF2B5EF4-FFF2-40B4-BE49-F238E27FC236}">
                      <a16:creationId xmlns:a16="http://schemas.microsoft.com/office/drawing/2014/main" id="{4B131B7C-65E0-4484-991A-58017396D5AD}"/>
                    </a:ext>
                  </a:extLst>
                </p:cNvPr>
                <p:cNvSpPr>
                  <a:spLocks noChangeArrowheads="1"/>
                </p:cNvSpPr>
                <p:nvPr/>
              </p:nvSpPr>
              <p:spPr bwMode="auto">
                <a:xfrm>
                  <a:off x="987" y="1872"/>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sp>
              <p:nvSpPr>
                <p:cNvPr id="82" name="AutoShape 382">
                  <a:extLst>
                    <a:ext uri="{FF2B5EF4-FFF2-40B4-BE49-F238E27FC236}">
                      <a16:creationId xmlns:a16="http://schemas.microsoft.com/office/drawing/2014/main" id="{EAB2BC1F-FA45-4F66-84BA-F40FECA438A0}"/>
                    </a:ext>
                  </a:extLst>
                </p:cNvPr>
                <p:cNvSpPr>
                  <a:spLocks noChangeArrowheads="1"/>
                </p:cNvSpPr>
                <p:nvPr/>
              </p:nvSpPr>
              <p:spPr bwMode="auto">
                <a:xfrm>
                  <a:off x="1152" y="1872"/>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grpSp>
          <p:grpSp>
            <p:nvGrpSpPr>
              <p:cNvPr id="78" name="Group 379">
                <a:extLst>
                  <a:ext uri="{FF2B5EF4-FFF2-40B4-BE49-F238E27FC236}">
                    <a16:creationId xmlns:a16="http://schemas.microsoft.com/office/drawing/2014/main" id="{800CA686-65C1-49E1-B86E-D28823A25AB4}"/>
                  </a:ext>
                </a:extLst>
              </p:cNvPr>
              <p:cNvGrpSpPr>
                <a:grpSpLocks/>
              </p:cNvGrpSpPr>
              <p:nvPr/>
            </p:nvGrpSpPr>
            <p:grpSpPr bwMode="auto">
              <a:xfrm>
                <a:off x="1938346" y="2081210"/>
                <a:ext cx="205922" cy="114242"/>
                <a:chOff x="987" y="1872"/>
                <a:chExt cx="384" cy="192"/>
              </a:xfrm>
              <a:solidFill>
                <a:srgbClr val="FFE5CB"/>
              </a:solidFill>
            </p:grpSpPr>
            <p:sp>
              <p:nvSpPr>
                <p:cNvPr id="79" name="AutoShape 380">
                  <a:extLst>
                    <a:ext uri="{FF2B5EF4-FFF2-40B4-BE49-F238E27FC236}">
                      <a16:creationId xmlns:a16="http://schemas.microsoft.com/office/drawing/2014/main" id="{5983CC10-F6C2-466D-9574-692EEC2E4A0C}"/>
                    </a:ext>
                  </a:extLst>
                </p:cNvPr>
                <p:cNvSpPr>
                  <a:spLocks noChangeArrowheads="1"/>
                </p:cNvSpPr>
                <p:nvPr/>
              </p:nvSpPr>
              <p:spPr bwMode="auto">
                <a:xfrm>
                  <a:off x="987" y="1872"/>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sp>
              <p:nvSpPr>
                <p:cNvPr id="80" name="AutoShape 382">
                  <a:extLst>
                    <a:ext uri="{FF2B5EF4-FFF2-40B4-BE49-F238E27FC236}">
                      <a16:creationId xmlns:a16="http://schemas.microsoft.com/office/drawing/2014/main" id="{9F832CFE-A5A2-4E04-AF63-C5F3F5AB90AB}"/>
                    </a:ext>
                  </a:extLst>
                </p:cNvPr>
                <p:cNvSpPr>
                  <a:spLocks noChangeArrowheads="1"/>
                </p:cNvSpPr>
                <p:nvPr/>
              </p:nvSpPr>
              <p:spPr bwMode="auto">
                <a:xfrm>
                  <a:off x="1152" y="1872"/>
                  <a:ext cx="219" cy="192"/>
                </a:xfrm>
                <a:prstGeom prst="cube">
                  <a:avLst>
                    <a:gd name="adj" fmla="val 25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grpSp>
        </p:grpSp>
        <p:sp>
          <p:nvSpPr>
            <p:cNvPr id="59" name="AutoShape 380">
              <a:extLst>
                <a:ext uri="{FF2B5EF4-FFF2-40B4-BE49-F238E27FC236}">
                  <a16:creationId xmlns:a16="http://schemas.microsoft.com/office/drawing/2014/main" id="{9193BFEF-FB9B-4E7E-86AF-5EF320CF0DEB}"/>
                </a:ext>
              </a:extLst>
            </p:cNvPr>
            <p:cNvSpPr>
              <a:spLocks noChangeArrowheads="1"/>
            </p:cNvSpPr>
            <p:nvPr/>
          </p:nvSpPr>
          <p:spPr bwMode="auto">
            <a:xfrm flipH="1">
              <a:off x="4021278" y="739291"/>
              <a:ext cx="464344" cy="269436"/>
            </a:xfrm>
            <a:prstGeom prst="cube">
              <a:avLst>
                <a:gd name="adj" fmla="val 25000"/>
              </a:avLst>
            </a:prstGeom>
            <a:solidFill>
              <a:srgbClr val="FFE5C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sp>
          <p:nvSpPr>
            <p:cNvPr id="60" name="AutoShape 380">
              <a:extLst>
                <a:ext uri="{FF2B5EF4-FFF2-40B4-BE49-F238E27FC236}">
                  <a16:creationId xmlns:a16="http://schemas.microsoft.com/office/drawing/2014/main" id="{6142A159-F13F-4307-935C-D8ADD0B5D7D5}"/>
                </a:ext>
              </a:extLst>
            </p:cNvPr>
            <p:cNvSpPr>
              <a:spLocks noChangeArrowheads="1"/>
            </p:cNvSpPr>
            <p:nvPr/>
          </p:nvSpPr>
          <p:spPr bwMode="auto">
            <a:xfrm flipH="1">
              <a:off x="4113487" y="796461"/>
              <a:ext cx="464344" cy="269436"/>
            </a:xfrm>
            <a:prstGeom prst="cube">
              <a:avLst>
                <a:gd name="adj" fmla="val 25000"/>
              </a:avLst>
            </a:prstGeom>
            <a:solidFill>
              <a:srgbClr val="FFE5C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sp>
          <p:nvSpPr>
            <p:cNvPr id="61" name="AutoShape 380">
              <a:extLst>
                <a:ext uri="{FF2B5EF4-FFF2-40B4-BE49-F238E27FC236}">
                  <a16:creationId xmlns:a16="http://schemas.microsoft.com/office/drawing/2014/main" id="{D7BB135A-B758-440C-97B2-E9C20D993F3B}"/>
                </a:ext>
              </a:extLst>
            </p:cNvPr>
            <p:cNvSpPr>
              <a:spLocks noChangeArrowheads="1"/>
            </p:cNvSpPr>
            <p:nvPr/>
          </p:nvSpPr>
          <p:spPr bwMode="auto">
            <a:xfrm flipH="1">
              <a:off x="4111244" y="483324"/>
              <a:ext cx="464344" cy="269436"/>
            </a:xfrm>
            <a:prstGeom prst="cube">
              <a:avLst>
                <a:gd name="adj" fmla="val 25000"/>
              </a:avLst>
            </a:prstGeom>
            <a:solidFill>
              <a:srgbClr val="FFE5C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en-US" sz="1189">
                <a:solidFill>
                  <a:srgbClr val="000000"/>
                </a:solidFill>
                <a:ea typeface="HGP創英角ｺﾞｼｯｸUB" pitchFamily="50" charset="-128"/>
              </a:endParaRPr>
            </a:p>
          </p:txBody>
        </p:sp>
      </p:grpSp>
      <p:cxnSp>
        <p:nvCxnSpPr>
          <p:cNvPr id="99" name="Straight Arrow Connector 98">
            <a:extLst>
              <a:ext uri="{FF2B5EF4-FFF2-40B4-BE49-F238E27FC236}">
                <a16:creationId xmlns:a16="http://schemas.microsoft.com/office/drawing/2014/main" id="{3E90AC4E-7D44-4970-B156-4CE7DC7C0075}"/>
              </a:ext>
            </a:extLst>
          </p:cNvPr>
          <p:cNvCxnSpPr>
            <a:cxnSpLocks/>
          </p:cNvCxnSpPr>
          <p:nvPr/>
        </p:nvCxnSpPr>
        <p:spPr bwMode="auto">
          <a:xfrm>
            <a:off x="3422019" y="1061067"/>
            <a:ext cx="507125" cy="4087"/>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Thought Bubble: Cloud 99">
            <a:extLst>
              <a:ext uri="{FF2B5EF4-FFF2-40B4-BE49-F238E27FC236}">
                <a16:creationId xmlns:a16="http://schemas.microsoft.com/office/drawing/2014/main" id="{27A9EBF4-49A5-4CCD-9FFB-7C9A4193C6EB}"/>
              </a:ext>
            </a:extLst>
          </p:cNvPr>
          <p:cNvSpPr/>
          <p:nvPr/>
        </p:nvSpPr>
        <p:spPr>
          <a:xfrm>
            <a:off x="3030685" y="1207690"/>
            <a:ext cx="1176271" cy="383813"/>
          </a:xfrm>
          <a:prstGeom prst="cloudCallout">
            <a:avLst>
              <a:gd name="adj1" fmla="val -92717"/>
              <a:gd name="adj2" fmla="val 3123"/>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panose="020B0604020202020204" pitchFamily="34" charset="0"/>
                <a:cs typeface="Arial" panose="020B0604020202020204" pitchFamily="34" charset="0"/>
              </a:rPr>
              <a:t>Check manual</a:t>
            </a:r>
          </a:p>
        </p:txBody>
      </p:sp>
      <p:sp>
        <p:nvSpPr>
          <p:cNvPr id="105" name="Rectangle 15">
            <a:extLst>
              <a:ext uri="{FF2B5EF4-FFF2-40B4-BE49-F238E27FC236}">
                <a16:creationId xmlns:a16="http://schemas.microsoft.com/office/drawing/2014/main" id="{943539FF-6312-4E7C-AEA3-8A5305AC985D}"/>
              </a:ext>
            </a:extLst>
          </p:cNvPr>
          <p:cNvSpPr>
            <a:spLocks noChangeArrowheads="1"/>
          </p:cNvSpPr>
          <p:nvPr/>
        </p:nvSpPr>
        <p:spPr bwMode="auto">
          <a:xfrm>
            <a:off x="138829" y="1678208"/>
            <a:ext cx="1425714" cy="9955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fontAlgn="base" hangingPunct="1">
              <a:spcBef>
                <a:spcPct val="0"/>
              </a:spcBef>
              <a:spcAft>
                <a:spcPct val="0"/>
              </a:spcAft>
            </a:pPr>
            <a:r>
              <a:rPr lang="en-US" altLang="ja-JP" sz="1800" b="1" dirty="0">
                <a:solidFill>
                  <a:srgbClr val="000000"/>
                </a:solidFill>
                <a:latin typeface="Arial" panose="020B0604020202020204" pitchFamily="34" charset="0"/>
                <a:cs typeface="Arial" panose="020B0604020202020204" pitchFamily="34" charset="0"/>
              </a:rPr>
              <a:t>Good </a:t>
            </a:r>
          </a:p>
          <a:p>
            <a:pPr algn="ctr" eaLnBrk="1" fontAlgn="base" hangingPunct="1">
              <a:spcBef>
                <a:spcPct val="0"/>
              </a:spcBef>
              <a:spcAft>
                <a:spcPct val="0"/>
              </a:spcAft>
            </a:pPr>
            <a:r>
              <a:rPr lang="en-US" altLang="ja-JP" sz="1800" b="1" dirty="0">
                <a:solidFill>
                  <a:srgbClr val="000000"/>
                </a:solidFill>
                <a:latin typeface="Arial" panose="020B0604020202020204" pitchFamily="34" charset="0"/>
                <a:cs typeface="Arial" panose="020B0604020202020204" pitchFamily="34" charset="0"/>
              </a:rPr>
              <a:t>receive</a:t>
            </a:r>
          </a:p>
        </p:txBody>
      </p:sp>
      <p:sp>
        <p:nvSpPr>
          <p:cNvPr id="106" name="Rectangle 15">
            <a:extLst>
              <a:ext uri="{FF2B5EF4-FFF2-40B4-BE49-F238E27FC236}">
                <a16:creationId xmlns:a16="http://schemas.microsoft.com/office/drawing/2014/main" id="{C373E9F2-4660-49C5-A9F0-0BE9E8A7D67E}"/>
              </a:ext>
            </a:extLst>
          </p:cNvPr>
          <p:cNvSpPr>
            <a:spLocks noChangeArrowheads="1"/>
          </p:cNvSpPr>
          <p:nvPr/>
        </p:nvSpPr>
        <p:spPr bwMode="auto">
          <a:xfrm>
            <a:off x="138829" y="2663430"/>
            <a:ext cx="1425714" cy="9955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fontAlgn="base" hangingPunct="1">
              <a:spcBef>
                <a:spcPct val="0"/>
              </a:spcBef>
              <a:spcAft>
                <a:spcPct val="0"/>
              </a:spcAft>
            </a:pPr>
            <a:r>
              <a:rPr lang="en-US" altLang="ja-JP" sz="1800" b="1" dirty="0">
                <a:solidFill>
                  <a:srgbClr val="000000"/>
                </a:solidFill>
                <a:latin typeface="Arial" panose="020B0604020202020204" pitchFamily="34" charset="0"/>
                <a:cs typeface="Arial" panose="020B0604020202020204" pitchFamily="34" charset="0"/>
              </a:rPr>
              <a:t>Transfer, </a:t>
            </a:r>
          </a:p>
          <a:p>
            <a:pPr algn="ctr" eaLnBrk="1" fontAlgn="base" hangingPunct="1">
              <a:spcBef>
                <a:spcPct val="0"/>
              </a:spcBef>
              <a:spcAft>
                <a:spcPct val="0"/>
              </a:spcAft>
            </a:pPr>
            <a:r>
              <a:rPr lang="en-US" altLang="ja-JP" sz="1800" b="1" dirty="0">
                <a:solidFill>
                  <a:srgbClr val="000000"/>
                </a:solidFill>
                <a:latin typeface="Arial" panose="020B0604020202020204" pitchFamily="34" charset="0"/>
                <a:cs typeface="Arial" panose="020B0604020202020204" pitchFamily="34" charset="0"/>
              </a:rPr>
              <a:t>inventory</a:t>
            </a:r>
          </a:p>
        </p:txBody>
      </p:sp>
      <p:sp>
        <p:nvSpPr>
          <p:cNvPr id="108" name="Rectangle 15">
            <a:extLst>
              <a:ext uri="{FF2B5EF4-FFF2-40B4-BE49-F238E27FC236}">
                <a16:creationId xmlns:a16="http://schemas.microsoft.com/office/drawing/2014/main" id="{8CB51C77-EA27-402B-889D-19C8D85B2DC3}"/>
              </a:ext>
            </a:extLst>
          </p:cNvPr>
          <p:cNvSpPr>
            <a:spLocks noChangeArrowheads="1"/>
          </p:cNvSpPr>
          <p:nvPr/>
        </p:nvSpPr>
        <p:spPr bwMode="auto">
          <a:xfrm>
            <a:off x="138829" y="3658941"/>
            <a:ext cx="1425714" cy="9955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lvl="0" algn="ctr" defTabSz="889000">
              <a:lnSpc>
                <a:spcPct val="90000"/>
              </a:lnSpc>
              <a:spcBef>
                <a:spcPct val="0"/>
              </a:spcBef>
              <a:spcAft>
                <a:spcPct val="35000"/>
              </a:spcAft>
            </a:pPr>
            <a:r>
              <a:rPr lang="en-US" sz="1800" b="1" dirty="0">
                <a:latin typeface="Arial" pitchFamily="34" charset="0"/>
                <a:cs typeface="Arial" pitchFamily="34" charset="0"/>
              </a:rPr>
              <a:t>Maintenance</a:t>
            </a:r>
          </a:p>
        </p:txBody>
      </p:sp>
      <p:sp>
        <p:nvSpPr>
          <p:cNvPr id="110" name="Rectangle 15">
            <a:extLst>
              <a:ext uri="{FF2B5EF4-FFF2-40B4-BE49-F238E27FC236}">
                <a16:creationId xmlns:a16="http://schemas.microsoft.com/office/drawing/2014/main" id="{13EC29AF-A61F-47BA-91A5-27912C067672}"/>
              </a:ext>
            </a:extLst>
          </p:cNvPr>
          <p:cNvSpPr>
            <a:spLocks noChangeArrowheads="1"/>
          </p:cNvSpPr>
          <p:nvPr/>
        </p:nvSpPr>
        <p:spPr bwMode="auto">
          <a:xfrm>
            <a:off x="138829" y="4654452"/>
            <a:ext cx="1425714" cy="9955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lvl="0" algn="ctr" defTabSz="889000">
              <a:lnSpc>
                <a:spcPct val="90000"/>
              </a:lnSpc>
              <a:spcBef>
                <a:spcPct val="0"/>
              </a:spcBef>
              <a:spcAft>
                <a:spcPct val="35000"/>
              </a:spcAft>
            </a:pPr>
            <a:r>
              <a:rPr lang="en-US" sz="1800" b="1" dirty="0">
                <a:latin typeface="Arial" pitchFamily="34" charset="0"/>
                <a:cs typeface="Arial" pitchFamily="34" charset="0"/>
              </a:rPr>
              <a:t>Scrap</a:t>
            </a:r>
          </a:p>
        </p:txBody>
      </p:sp>
      <p:sp>
        <p:nvSpPr>
          <p:cNvPr id="112" name="二等辺三角形 7172">
            <a:extLst>
              <a:ext uri="{FF2B5EF4-FFF2-40B4-BE49-F238E27FC236}">
                <a16:creationId xmlns:a16="http://schemas.microsoft.com/office/drawing/2014/main" id="{A02A00F9-6994-4C6C-907B-26610EA304BB}"/>
              </a:ext>
            </a:extLst>
          </p:cNvPr>
          <p:cNvSpPr>
            <a:spLocks noChangeArrowheads="1"/>
          </p:cNvSpPr>
          <p:nvPr/>
        </p:nvSpPr>
        <p:spPr bwMode="auto">
          <a:xfrm rot="5400000">
            <a:off x="4012627" y="1771259"/>
            <a:ext cx="263684" cy="345831"/>
          </a:xfrm>
          <a:prstGeom prst="triangle">
            <a:avLst>
              <a:gd name="adj" fmla="val 50000"/>
            </a:avLst>
          </a:prstGeom>
          <a:solidFill>
            <a:srgbClr val="FFFF00">
              <a:alpha val="50195"/>
            </a:srgbClr>
          </a:solidFill>
          <a:ln>
            <a:noFill/>
          </a:ln>
          <a:effectLst>
            <a:outerShdw dist="35921" dir="2700000" algn="ctr" rotWithShape="0">
              <a:srgbClr val="808080"/>
            </a:outerShdw>
          </a:effectLst>
          <a:extLst>
            <a:ext uri="{91240B29-F687-4F45-9708-019B960494DF}">
              <a14:hiddenLine xmlns:a14="http://schemas.microsoft.com/office/drawing/2010/main" w="9525" algn="ctr">
                <a:solidFill>
                  <a:srgbClr val="000000"/>
                </a:solidFill>
                <a:round/>
                <a:headEnd/>
                <a:tailEnd/>
              </a14:hiddenLine>
            </a:ext>
          </a:extLst>
        </p:spPr>
        <p:txBody>
          <a:bodyPr/>
          <a:lstStyle/>
          <a:p>
            <a:pPr algn="ctr"/>
            <a:endParaRPr lang="en-SG" b="0">
              <a:latin typeface="Arial" pitchFamily="34" charset="0"/>
              <a:cs typeface="Arial" pitchFamily="34" charset="0"/>
            </a:endParaRPr>
          </a:p>
        </p:txBody>
      </p:sp>
      <p:pic>
        <p:nvPicPr>
          <p:cNvPr id="113" name="Picture 112" descr="two in one.JPG">
            <a:extLst>
              <a:ext uri="{FF2B5EF4-FFF2-40B4-BE49-F238E27FC236}">
                <a16:creationId xmlns:a16="http://schemas.microsoft.com/office/drawing/2014/main" id="{19E8413F-588E-493B-B62A-5995EAFC367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56167" y="1752545"/>
            <a:ext cx="493481" cy="62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図 48">
            <a:extLst>
              <a:ext uri="{FF2B5EF4-FFF2-40B4-BE49-F238E27FC236}">
                <a16:creationId xmlns:a16="http://schemas.microsoft.com/office/drawing/2014/main" id="{B6D6FB63-50D3-410A-9C65-C50329CA8E99}"/>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41837" y="1796415"/>
            <a:ext cx="636710" cy="51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図 49">
            <a:extLst>
              <a:ext uri="{FF2B5EF4-FFF2-40B4-BE49-F238E27FC236}">
                <a16:creationId xmlns:a16="http://schemas.microsoft.com/office/drawing/2014/main" id="{37019B17-3505-4202-BB3A-9150F6AEB877}"/>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32044" y="1860299"/>
            <a:ext cx="256296" cy="27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1E574538-045C-4E95-B4CE-9BC2B0184DC6}"/>
              </a:ext>
            </a:extLst>
          </p:cNvPr>
          <p:cNvGrpSpPr/>
          <p:nvPr/>
        </p:nvGrpSpPr>
        <p:grpSpPr>
          <a:xfrm>
            <a:off x="2536055" y="2857871"/>
            <a:ext cx="1337912" cy="764700"/>
            <a:chOff x="1909389" y="3154120"/>
            <a:chExt cx="1629705" cy="764700"/>
          </a:xfrm>
        </p:grpSpPr>
        <p:pic>
          <p:nvPicPr>
            <p:cNvPr id="122" name="Picture 2" descr="C:\Users\ogami\AppData\Local\Microsoft\Windows\Temporary Internet Files\Content.IE5\CL7WH4UZ\MC900361732[1].wmf">
              <a:extLst>
                <a:ext uri="{FF2B5EF4-FFF2-40B4-BE49-F238E27FC236}">
                  <a16:creationId xmlns:a16="http://schemas.microsoft.com/office/drawing/2014/main" id="{8990C7C5-3319-47AE-BFF9-E12085D8EF8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15876" y="3510197"/>
              <a:ext cx="364295" cy="40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2" descr="C:\Users\ogami\AppData\Local\Microsoft\Windows\Temporary Internet Files\Content.IE5\CL7WH4UZ\MC900361732[1].wmf">
              <a:extLst>
                <a:ext uri="{FF2B5EF4-FFF2-40B4-BE49-F238E27FC236}">
                  <a16:creationId xmlns:a16="http://schemas.microsoft.com/office/drawing/2014/main" id="{5280DB9C-7728-42F8-A282-EE48120D5DE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82222" y="3510197"/>
              <a:ext cx="364295" cy="40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図 49">
              <a:extLst>
                <a:ext uri="{FF2B5EF4-FFF2-40B4-BE49-F238E27FC236}">
                  <a16:creationId xmlns:a16="http://schemas.microsoft.com/office/drawing/2014/main" id="{B2E8572E-6831-4D61-9A58-56F635BC029A}"/>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516917" y="3219488"/>
              <a:ext cx="180535" cy="19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テキスト ボックス 103">
              <a:extLst>
                <a:ext uri="{FF2B5EF4-FFF2-40B4-BE49-F238E27FC236}">
                  <a16:creationId xmlns:a16="http://schemas.microsoft.com/office/drawing/2014/main" id="{5159BA66-FC93-4A7F-9205-ADEF710AD6CF}"/>
                </a:ext>
              </a:extLst>
            </p:cNvPr>
            <p:cNvSpPr txBox="1"/>
            <p:nvPr/>
          </p:nvSpPr>
          <p:spPr>
            <a:xfrm>
              <a:off x="1909389" y="3154120"/>
              <a:ext cx="691568" cy="253916"/>
            </a:xfrm>
            <a:prstGeom prst="rect">
              <a:avLst/>
            </a:prstGeom>
            <a:noFill/>
          </p:spPr>
          <p:txBody>
            <a:bodyPr wrap="square">
              <a:spAutoFit/>
            </a:bodyPr>
            <a:lstStyle/>
            <a:p>
              <a:pPr algn="ctr">
                <a:defRPr/>
              </a:pPr>
              <a:r>
                <a:rPr lang="en-US" sz="1050" dirty="0">
                  <a:latin typeface="Arial" pitchFamily="34" charset="0"/>
                  <a:cs typeface="Arial" pitchFamily="34" charset="0"/>
                </a:rPr>
                <a:t>User ID</a:t>
              </a:r>
              <a:endParaRPr lang="en-SG" sz="1050" dirty="0">
                <a:latin typeface="Arial" pitchFamily="34" charset="0"/>
                <a:cs typeface="Arial" pitchFamily="34" charset="0"/>
              </a:endParaRPr>
            </a:p>
          </p:txBody>
        </p:sp>
        <p:sp>
          <p:nvSpPr>
            <p:cNvPr id="127" name="二等辺三角形 7172">
              <a:extLst>
                <a:ext uri="{FF2B5EF4-FFF2-40B4-BE49-F238E27FC236}">
                  <a16:creationId xmlns:a16="http://schemas.microsoft.com/office/drawing/2014/main" id="{509C62E5-988E-4FF0-9F9F-65F7D60D84F4}"/>
                </a:ext>
              </a:extLst>
            </p:cNvPr>
            <p:cNvSpPr>
              <a:spLocks noChangeArrowheads="1"/>
            </p:cNvSpPr>
            <p:nvPr/>
          </p:nvSpPr>
          <p:spPr bwMode="auto">
            <a:xfrm rot="5400000">
              <a:off x="2783878" y="3277568"/>
              <a:ext cx="263684" cy="345831"/>
            </a:xfrm>
            <a:prstGeom prst="triangle">
              <a:avLst>
                <a:gd name="adj" fmla="val 50000"/>
              </a:avLst>
            </a:prstGeom>
            <a:solidFill>
              <a:srgbClr val="FFFF00">
                <a:alpha val="50195"/>
              </a:srgbClr>
            </a:solidFill>
            <a:ln>
              <a:noFill/>
            </a:ln>
            <a:effectLst>
              <a:outerShdw dist="35921" dir="2700000" algn="ctr" rotWithShape="0">
                <a:srgbClr val="808080"/>
              </a:outerShdw>
            </a:effectLst>
            <a:extLst>
              <a:ext uri="{91240B29-F687-4F45-9708-019B960494DF}">
                <a14:hiddenLine xmlns:a14="http://schemas.microsoft.com/office/drawing/2010/main" w="9525" algn="ctr">
                  <a:solidFill>
                    <a:srgbClr val="000000"/>
                  </a:solidFill>
                  <a:round/>
                  <a:headEnd/>
                  <a:tailEnd/>
                </a14:hiddenLine>
              </a:ext>
            </a:extLst>
          </p:spPr>
          <p:txBody>
            <a:bodyPr/>
            <a:lstStyle/>
            <a:p>
              <a:pPr algn="ctr"/>
              <a:endParaRPr lang="en-SG" b="0">
                <a:latin typeface="Arial" pitchFamily="34" charset="0"/>
                <a:cs typeface="Arial" pitchFamily="34" charset="0"/>
              </a:endParaRPr>
            </a:p>
          </p:txBody>
        </p:sp>
        <p:pic>
          <p:nvPicPr>
            <p:cNvPr id="128" name="図 49">
              <a:extLst>
                <a:ext uri="{FF2B5EF4-FFF2-40B4-BE49-F238E27FC236}">
                  <a16:creationId xmlns:a16="http://schemas.microsoft.com/office/drawing/2014/main" id="{3C2E6643-F014-45AE-8657-DFAEB0977E51}"/>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190696" y="3648789"/>
              <a:ext cx="128954"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128" descr="two in one.JPG">
              <a:extLst>
                <a:ext uri="{FF2B5EF4-FFF2-40B4-BE49-F238E27FC236}">
                  <a16:creationId xmlns:a16="http://schemas.microsoft.com/office/drawing/2014/main" id="{2A801426-CD0A-4A98-A393-6D78DACD5C0C}"/>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07099" y="3268271"/>
              <a:ext cx="431995" cy="54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0" name="図 49">
            <a:extLst>
              <a:ext uri="{FF2B5EF4-FFF2-40B4-BE49-F238E27FC236}">
                <a16:creationId xmlns:a16="http://schemas.microsoft.com/office/drawing/2014/main" id="{0C6ECDCD-66A0-4D47-96DE-08E7FA5DDA0D}"/>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546303" y="3288902"/>
            <a:ext cx="128954"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1" name="Group 130">
            <a:extLst>
              <a:ext uri="{FF2B5EF4-FFF2-40B4-BE49-F238E27FC236}">
                <a16:creationId xmlns:a16="http://schemas.microsoft.com/office/drawing/2014/main" id="{97B4FAE2-64C2-4F1B-BE74-4FAE58FCDDA2}"/>
              </a:ext>
            </a:extLst>
          </p:cNvPr>
          <p:cNvGrpSpPr/>
          <p:nvPr/>
        </p:nvGrpSpPr>
        <p:grpSpPr>
          <a:xfrm>
            <a:off x="1890826" y="1846929"/>
            <a:ext cx="685910" cy="386995"/>
            <a:chOff x="3068447" y="2395054"/>
            <a:chExt cx="699866" cy="435479"/>
          </a:xfrm>
        </p:grpSpPr>
        <p:pic>
          <p:nvPicPr>
            <p:cNvPr id="132" name="Picture 2">
              <a:extLst>
                <a:ext uri="{FF2B5EF4-FFF2-40B4-BE49-F238E27FC236}">
                  <a16:creationId xmlns:a16="http://schemas.microsoft.com/office/drawing/2014/main" id="{8F5CB8D3-FEC3-477F-BF2C-8E9003BD1A3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0322" b="10990"/>
            <a:stretch/>
          </p:blipFill>
          <p:spPr bwMode="auto">
            <a:xfrm>
              <a:off x="3120241" y="2395054"/>
              <a:ext cx="648072" cy="435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 name="Oval 132">
              <a:extLst>
                <a:ext uri="{FF2B5EF4-FFF2-40B4-BE49-F238E27FC236}">
                  <a16:creationId xmlns:a16="http://schemas.microsoft.com/office/drawing/2014/main" id="{8E591C2A-9DDE-4A46-B661-BC8572E1CBA9}"/>
                </a:ext>
              </a:extLst>
            </p:cNvPr>
            <p:cNvSpPr/>
            <p:nvPr/>
          </p:nvSpPr>
          <p:spPr>
            <a:xfrm>
              <a:off x="3068447" y="2544974"/>
              <a:ext cx="304665" cy="1767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4" name="Rectangle 133">
            <a:extLst>
              <a:ext uri="{FF2B5EF4-FFF2-40B4-BE49-F238E27FC236}">
                <a16:creationId xmlns:a16="http://schemas.microsoft.com/office/drawing/2014/main" id="{4C7A05C6-A3F1-4AEF-852C-11AE15D72311}"/>
              </a:ext>
            </a:extLst>
          </p:cNvPr>
          <p:cNvSpPr/>
          <p:nvPr/>
        </p:nvSpPr>
        <p:spPr>
          <a:xfrm>
            <a:off x="1530469" y="2260606"/>
            <a:ext cx="1509815" cy="310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Issue barcode</a:t>
            </a:r>
          </a:p>
        </p:txBody>
      </p:sp>
      <p:cxnSp>
        <p:nvCxnSpPr>
          <p:cNvPr id="6" name="Straight Arrow Connector 5">
            <a:extLst>
              <a:ext uri="{FF2B5EF4-FFF2-40B4-BE49-F238E27FC236}">
                <a16:creationId xmlns:a16="http://schemas.microsoft.com/office/drawing/2014/main" id="{84A4D07D-22FE-4FC6-A290-AF323C68A05C}"/>
              </a:ext>
            </a:extLst>
          </p:cNvPr>
          <p:cNvCxnSpPr>
            <a:cxnSpLocks/>
          </p:cNvCxnSpPr>
          <p:nvPr/>
        </p:nvCxnSpPr>
        <p:spPr>
          <a:xfrm>
            <a:off x="2701353" y="1998493"/>
            <a:ext cx="5544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0439084-7184-4C5E-9D2F-D0F42191B136}"/>
              </a:ext>
            </a:extLst>
          </p:cNvPr>
          <p:cNvCxnSpPr>
            <a:endCxn id="132" idx="0"/>
          </p:cNvCxnSpPr>
          <p:nvPr/>
        </p:nvCxnSpPr>
        <p:spPr>
          <a:xfrm>
            <a:off x="2259161" y="1438642"/>
            <a:ext cx="1" cy="408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940823C3-ABA9-45DD-819C-DBFE1C8D134C}"/>
              </a:ext>
            </a:extLst>
          </p:cNvPr>
          <p:cNvCxnSpPr>
            <a:cxnSpLocks/>
          </p:cNvCxnSpPr>
          <p:nvPr/>
        </p:nvCxnSpPr>
        <p:spPr>
          <a:xfrm>
            <a:off x="5144703" y="2029641"/>
            <a:ext cx="5544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221FF99A-5148-4AA6-8C21-51F78268C763}"/>
              </a:ext>
            </a:extLst>
          </p:cNvPr>
          <p:cNvSpPr/>
          <p:nvPr/>
        </p:nvSpPr>
        <p:spPr>
          <a:xfrm>
            <a:off x="4832910" y="2081549"/>
            <a:ext cx="1112931" cy="310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storing</a:t>
            </a:r>
            <a:endParaRPr lang="en-US" dirty="0">
              <a:solidFill>
                <a:schemeClr val="tx1"/>
              </a:solidFill>
            </a:endParaRPr>
          </a:p>
        </p:txBody>
      </p:sp>
      <p:cxnSp>
        <p:nvCxnSpPr>
          <p:cNvPr id="346" name="Straight Arrow Connector 345">
            <a:extLst>
              <a:ext uri="{FF2B5EF4-FFF2-40B4-BE49-F238E27FC236}">
                <a16:creationId xmlns:a16="http://schemas.microsoft.com/office/drawing/2014/main" id="{0766473C-9DC4-4F98-B0F2-2B24A100BE19}"/>
              </a:ext>
            </a:extLst>
          </p:cNvPr>
          <p:cNvCxnSpPr>
            <a:cxnSpLocks/>
          </p:cNvCxnSpPr>
          <p:nvPr/>
        </p:nvCxnSpPr>
        <p:spPr>
          <a:xfrm>
            <a:off x="4059596" y="3114718"/>
            <a:ext cx="766176" cy="110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D9FA123-89C5-4416-B531-6902506D482D}"/>
              </a:ext>
            </a:extLst>
          </p:cNvPr>
          <p:cNvPicPr>
            <a:picLocks noChangeAspect="1"/>
          </p:cNvPicPr>
          <p:nvPr/>
        </p:nvPicPr>
        <p:blipFill>
          <a:blip r:embed="rId15"/>
          <a:stretch>
            <a:fillRect/>
          </a:stretch>
        </p:blipFill>
        <p:spPr>
          <a:xfrm>
            <a:off x="5885345" y="1796415"/>
            <a:ext cx="1242299" cy="826189"/>
          </a:xfrm>
          <a:prstGeom prst="rect">
            <a:avLst/>
          </a:prstGeom>
        </p:spPr>
      </p:pic>
      <p:sp>
        <p:nvSpPr>
          <p:cNvPr id="348" name="Rectangle 347">
            <a:extLst>
              <a:ext uri="{FF2B5EF4-FFF2-40B4-BE49-F238E27FC236}">
                <a16:creationId xmlns:a16="http://schemas.microsoft.com/office/drawing/2014/main" id="{EBEA5A9C-AB00-403D-8169-F70FA0AE69BC}"/>
              </a:ext>
            </a:extLst>
          </p:cNvPr>
          <p:cNvSpPr/>
          <p:nvPr/>
        </p:nvSpPr>
        <p:spPr>
          <a:xfrm>
            <a:off x="5277251" y="3277804"/>
            <a:ext cx="1308651" cy="3214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Update or </a:t>
            </a:r>
            <a:r>
              <a:rPr lang="en-US" sz="1200" dirty="0" smtClean="0">
                <a:solidFill>
                  <a:schemeClr val="tx1"/>
                </a:solidFill>
              </a:rPr>
              <a:t>fix</a:t>
            </a:r>
            <a:r>
              <a:rPr lang="en-US" sz="1200" dirty="0" smtClean="0">
                <a:solidFill>
                  <a:schemeClr val="tx1"/>
                </a:solidFill>
              </a:rPr>
              <a:t> </a:t>
            </a:r>
            <a:r>
              <a:rPr lang="en-US" sz="1200" dirty="0">
                <a:solidFill>
                  <a:schemeClr val="tx1"/>
                </a:solidFill>
              </a:rPr>
              <a:t>new location</a:t>
            </a:r>
          </a:p>
        </p:txBody>
      </p:sp>
      <p:grpSp>
        <p:nvGrpSpPr>
          <p:cNvPr id="22" name="Group 21">
            <a:extLst>
              <a:ext uri="{FF2B5EF4-FFF2-40B4-BE49-F238E27FC236}">
                <a16:creationId xmlns:a16="http://schemas.microsoft.com/office/drawing/2014/main" id="{8B324350-C043-42E5-A488-219F90AF1998}"/>
              </a:ext>
            </a:extLst>
          </p:cNvPr>
          <p:cNvGrpSpPr/>
          <p:nvPr/>
        </p:nvGrpSpPr>
        <p:grpSpPr>
          <a:xfrm>
            <a:off x="2771850" y="3837507"/>
            <a:ext cx="1471251" cy="748034"/>
            <a:chOff x="1800042" y="4165256"/>
            <a:chExt cx="1471251" cy="748034"/>
          </a:xfrm>
        </p:grpSpPr>
        <p:pic>
          <p:nvPicPr>
            <p:cNvPr id="349" name="図 48">
              <a:extLst>
                <a:ext uri="{FF2B5EF4-FFF2-40B4-BE49-F238E27FC236}">
                  <a16:creationId xmlns:a16="http://schemas.microsoft.com/office/drawing/2014/main" id="{17BCB47B-8FD5-4B76-BEA6-2E577D5E9B56}"/>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34584" y="4165256"/>
              <a:ext cx="636709" cy="51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0" name="Picture 349" descr="two in one.JPG">
              <a:extLst>
                <a:ext uri="{FF2B5EF4-FFF2-40B4-BE49-F238E27FC236}">
                  <a16:creationId xmlns:a16="http://schemas.microsoft.com/office/drawing/2014/main" id="{05AE6B1A-98B1-43A7-BBD5-C2824364158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00042" y="4288819"/>
              <a:ext cx="493481" cy="62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二等辺三角形 7172">
              <a:extLst>
                <a:ext uri="{FF2B5EF4-FFF2-40B4-BE49-F238E27FC236}">
                  <a16:creationId xmlns:a16="http://schemas.microsoft.com/office/drawing/2014/main" id="{E44D9C07-2F72-4372-850A-553C8A3D50A4}"/>
                </a:ext>
              </a:extLst>
            </p:cNvPr>
            <p:cNvSpPr>
              <a:spLocks noChangeArrowheads="1"/>
            </p:cNvSpPr>
            <p:nvPr/>
          </p:nvSpPr>
          <p:spPr bwMode="auto">
            <a:xfrm rot="15585086">
              <a:off x="2311595" y="4159209"/>
              <a:ext cx="263684" cy="345831"/>
            </a:xfrm>
            <a:prstGeom prst="triangle">
              <a:avLst>
                <a:gd name="adj" fmla="val 50000"/>
              </a:avLst>
            </a:prstGeom>
            <a:solidFill>
              <a:srgbClr val="FFFF00">
                <a:alpha val="50195"/>
              </a:srgbClr>
            </a:solidFill>
            <a:ln>
              <a:noFill/>
            </a:ln>
            <a:effectLst>
              <a:outerShdw dist="35921" dir="2700000" algn="ctr" rotWithShape="0">
                <a:srgbClr val="808080"/>
              </a:outerShdw>
            </a:effectLst>
            <a:extLst>
              <a:ext uri="{91240B29-F687-4F45-9708-019B960494DF}">
                <a14:hiddenLine xmlns:a14="http://schemas.microsoft.com/office/drawing/2010/main" w="9525" algn="ctr">
                  <a:solidFill>
                    <a:srgbClr val="000000"/>
                  </a:solidFill>
                  <a:round/>
                  <a:headEnd/>
                  <a:tailEnd/>
                </a14:hiddenLine>
              </a:ext>
            </a:extLst>
          </p:spPr>
          <p:txBody>
            <a:bodyPr/>
            <a:lstStyle/>
            <a:p>
              <a:pPr algn="ctr"/>
              <a:endParaRPr lang="en-SG" b="0">
                <a:latin typeface="Arial" pitchFamily="34" charset="0"/>
                <a:cs typeface="Arial" pitchFamily="34" charset="0"/>
              </a:endParaRPr>
            </a:p>
          </p:txBody>
        </p:sp>
        <p:pic>
          <p:nvPicPr>
            <p:cNvPr id="352" name="図 49">
              <a:extLst>
                <a:ext uri="{FF2B5EF4-FFF2-40B4-BE49-F238E27FC236}">
                  <a16:creationId xmlns:a16="http://schemas.microsoft.com/office/drawing/2014/main" id="{7F4B4106-94D0-4C99-9248-D5A963D826C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20267" y="4171621"/>
              <a:ext cx="256297" cy="27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56" name="Object 808">
            <a:extLst>
              <a:ext uri="{FF2B5EF4-FFF2-40B4-BE49-F238E27FC236}">
                <a16:creationId xmlns:a16="http://schemas.microsoft.com/office/drawing/2014/main" id="{833EF7A2-BD1E-4EC9-AD20-ACC0C274E1A5}"/>
              </a:ext>
            </a:extLst>
          </p:cNvPr>
          <p:cNvGraphicFramePr>
            <a:graphicFrameLocks/>
          </p:cNvGraphicFramePr>
          <p:nvPr>
            <p:extLst/>
          </p:nvPr>
        </p:nvGraphicFramePr>
        <p:xfrm>
          <a:off x="1706075" y="3768303"/>
          <a:ext cx="902678" cy="706444"/>
        </p:xfrm>
        <a:graphic>
          <a:graphicData uri="http://schemas.openxmlformats.org/presentationml/2006/ole">
            <mc:AlternateContent xmlns:mc="http://schemas.openxmlformats.org/markup-compatibility/2006">
              <mc:Choice xmlns:v="urn:schemas-microsoft-com:vml" Requires="v">
                <p:oleObj spid="_x0000_s6196" name="ｸﾘｯﾌﾟ" r:id="rId16" imgW="768350" imgH="1003300" progId="MS_ClipArt_Gallery.2">
                  <p:embed/>
                </p:oleObj>
              </mc:Choice>
              <mc:Fallback>
                <p:oleObj name="ｸﾘｯﾌﾟ" r:id="rId16" imgW="768350" imgH="1003300" progId="MS_ClipArt_Gallery.2">
                  <p:embed/>
                  <p:pic>
                    <p:nvPicPr>
                      <p:cNvPr id="356" name="Object 808">
                        <a:extLst>
                          <a:ext uri="{FF2B5EF4-FFF2-40B4-BE49-F238E27FC236}">
                            <a16:creationId xmlns:a16="http://schemas.microsoft.com/office/drawing/2014/main" id="{833EF7A2-BD1E-4EC9-AD20-ACC0C274E1A5}"/>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06075" y="3768303"/>
                        <a:ext cx="902678" cy="706444"/>
                      </a:xfrm>
                      <a:prstGeom prst="rect">
                        <a:avLst/>
                      </a:prstGeom>
                      <a:noFill/>
                      <a:ln>
                        <a:noFill/>
                      </a:ln>
                      <a:effectLst/>
                      <a:extLst/>
                    </p:spPr>
                  </p:pic>
                </p:oleObj>
              </mc:Fallback>
            </mc:AlternateContent>
          </a:graphicData>
        </a:graphic>
      </p:graphicFrame>
      <p:sp>
        <p:nvSpPr>
          <p:cNvPr id="358" name="Rectangle 357">
            <a:extLst>
              <a:ext uri="{FF2B5EF4-FFF2-40B4-BE49-F238E27FC236}">
                <a16:creationId xmlns:a16="http://schemas.microsoft.com/office/drawing/2014/main" id="{51393D4E-55CF-4D44-964B-7DD0755A9EFA}"/>
              </a:ext>
            </a:extLst>
          </p:cNvPr>
          <p:cNvSpPr/>
          <p:nvPr/>
        </p:nvSpPr>
        <p:spPr>
          <a:xfrm>
            <a:off x="1574629" y="4442991"/>
            <a:ext cx="1312644" cy="253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IT member</a:t>
            </a:r>
          </a:p>
        </p:txBody>
      </p:sp>
      <p:cxnSp>
        <p:nvCxnSpPr>
          <p:cNvPr id="359" name="Straight Arrow Connector 358">
            <a:extLst>
              <a:ext uri="{FF2B5EF4-FFF2-40B4-BE49-F238E27FC236}">
                <a16:creationId xmlns:a16="http://schemas.microsoft.com/office/drawing/2014/main" id="{A5E85D2D-64BC-464E-9B7B-E950809E4442}"/>
              </a:ext>
            </a:extLst>
          </p:cNvPr>
          <p:cNvCxnSpPr>
            <a:cxnSpLocks/>
          </p:cNvCxnSpPr>
          <p:nvPr/>
        </p:nvCxnSpPr>
        <p:spPr>
          <a:xfrm>
            <a:off x="4499810" y="4022931"/>
            <a:ext cx="766176" cy="110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0" name="Group 359">
            <a:extLst>
              <a:ext uri="{FF2B5EF4-FFF2-40B4-BE49-F238E27FC236}">
                <a16:creationId xmlns:a16="http://schemas.microsoft.com/office/drawing/2014/main" id="{9F04DC48-CDFC-40E7-9628-776C94CE878A}"/>
              </a:ext>
            </a:extLst>
          </p:cNvPr>
          <p:cNvGrpSpPr/>
          <p:nvPr/>
        </p:nvGrpSpPr>
        <p:grpSpPr>
          <a:xfrm>
            <a:off x="5560715" y="3776064"/>
            <a:ext cx="1566929" cy="768650"/>
            <a:chOff x="7367816" y="3565920"/>
            <a:chExt cx="1566929" cy="768650"/>
          </a:xfrm>
        </p:grpSpPr>
        <p:pic>
          <p:nvPicPr>
            <p:cNvPr id="361" name="Picture 154" descr="sagyoW051">
              <a:extLst>
                <a:ext uri="{FF2B5EF4-FFF2-40B4-BE49-F238E27FC236}">
                  <a16:creationId xmlns:a16="http://schemas.microsoft.com/office/drawing/2014/main" id="{82C8FDC8-59A6-42AD-8704-3257D11058B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67816" y="3565920"/>
              <a:ext cx="532873" cy="65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Rectangle 361">
              <a:extLst>
                <a:ext uri="{FF2B5EF4-FFF2-40B4-BE49-F238E27FC236}">
                  <a16:creationId xmlns:a16="http://schemas.microsoft.com/office/drawing/2014/main" id="{638ED442-BF0D-4E66-884D-2C399E6E7FA5}"/>
                </a:ext>
              </a:extLst>
            </p:cNvPr>
            <p:cNvSpPr/>
            <p:nvPr/>
          </p:nvSpPr>
          <p:spPr>
            <a:xfrm>
              <a:off x="7396012" y="3872905"/>
              <a:ext cx="1538733"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Supplier</a:t>
              </a:r>
            </a:p>
          </p:txBody>
        </p:sp>
      </p:grpSp>
      <p:cxnSp>
        <p:nvCxnSpPr>
          <p:cNvPr id="38" name="Straight Arrow Connector 37">
            <a:extLst>
              <a:ext uri="{FF2B5EF4-FFF2-40B4-BE49-F238E27FC236}">
                <a16:creationId xmlns:a16="http://schemas.microsoft.com/office/drawing/2014/main" id="{0E7AED87-A2BA-4622-9B4C-1412D9CB9CE2}"/>
              </a:ext>
            </a:extLst>
          </p:cNvPr>
          <p:cNvCxnSpPr/>
          <p:nvPr/>
        </p:nvCxnSpPr>
        <p:spPr>
          <a:xfrm flipH="1">
            <a:off x="4462552" y="4273305"/>
            <a:ext cx="77315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64" name="Object 808">
            <a:extLst>
              <a:ext uri="{FF2B5EF4-FFF2-40B4-BE49-F238E27FC236}">
                <a16:creationId xmlns:a16="http://schemas.microsoft.com/office/drawing/2014/main" id="{820022E2-5086-4BAE-93DD-92F0F2E367AF}"/>
              </a:ext>
            </a:extLst>
          </p:cNvPr>
          <p:cNvGraphicFramePr>
            <a:graphicFrameLocks/>
          </p:cNvGraphicFramePr>
          <p:nvPr>
            <p:extLst/>
          </p:nvPr>
        </p:nvGraphicFramePr>
        <p:xfrm>
          <a:off x="4937161" y="2855664"/>
          <a:ext cx="579098" cy="688914"/>
        </p:xfrm>
        <a:graphic>
          <a:graphicData uri="http://schemas.openxmlformats.org/presentationml/2006/ole">
            <mc:AlternateContent xmlns:mc="http://schemas.openxmlformats.org/markup-compatibility/2006">
              <mc:Choice xmlns:v="urn:schemas-microsoft-com:vml" Requires="v">
                <p:oleObj spid="_x0000_s6197" name="ｸﾘｯﾌﾟ" r:id="rId19" imgW="768350" imgH="1003300" progId="MS_ClipArt_Gallery.2">
                  <p:embed/>
                </p:oleObj>
              </mc:Choice>
              <mc:Fallback>
                <p:oleObj name="ｸﾘｯﾌﾟ" r:id="rId19" imgW="768350" imgH="1003300" progId="MS_ClipArt_Gallery.2">
                  <p:embed/>
                  <p:pic>
                    <p:nvPicPr>
                      <p:cNvPr id="364" name="Object 808">
                        <a:extLst>
                          <a:ext uri="{FF2B5EF4-FFF2-40B4-BE49-F238E27FC236}">
                            <a16:creationId xmlns:a16="http://schemas.microsoft.com/office/drawing/2014/main" id="{820022E2-5086-4BAE-93DD-92F0F2E367AF}"/>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37161" y="2855664"/>
                        <a:ext cx="579098" cy="688914"/>
                      </a:xfrm>
                      <a:prstGeom prst="rect">
                        <a:avLst/>
                      </a:prstGeom>
                      <a:noFill/>
                      <a:ln>
                        <a:noFill/>
                      </a:ln>
                      <a:effectLst/>
                      <a:extLst/>
                    </p:spPr>
                  </p:pic>
                </p:oleObj>
              </mc:Fallback>
            </mc:AlternateContent>
          </a:graphicData>
        </a:graphic>
      </p:graphicFrame>
      <p:sp>
        <p:nvSpPr>
          <p:cNvPr id="365" name="Rectangle 364">
            <a:extLst>
              <a:ext uri="{FF2B5EF4-FFF2-40B4-BE49-F238E27FC236}">
                <a16:creationId xmlns:a16="http://schemas.microsoft.com/office/drawing/2014/main" id="{34F2469C-DDCF-48B2-AD37-48FB5882EA87}"/>
              </a:ext>
            </a:extLst>
          </p:cNvPr>
          <p:cNvSpPr/>
          <p:nvPr/>
        </p:nvSpPr>
        <p:spPr>
          <a:xfrm>
            <a:off x="6359475" y="3365297"/>
            <a:ext cx="1425713" cy="176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User department</a:t>
            </a:r>
          </a:p>
        </p:txBody>
      </p:sp>
      <p:cxnSp>
        <p:nvCxnSpPr>
          <p:cNvPr id="366" name="Straight Arrow Connector 365">
            <a:extLst>
              <a:ext uri="{FF2B5EF4-FFF2-40B4-BE49-F238E27FC236}">
                <a16:creationId xmlns:a16="http://schemas.microsoft.com/office/drawing/2014/main" id="{5F637214-F4CB-4E48-8B9A-45EDB903DD6E}"/>
              </a:ext>
            </a:extLst>
          </p:cNvPr>
          <p:cNvCxnSpPr/>
          <p:nvPr/>
        </p:nvCxnSpPr>
        <p:spPr>
          <a:xfrm flipH="1">
            <a:off x="4052613" y="3351443"/>
            <a:ext cx="77315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69" name="Object 808">
            <a:extLst>
              <a:ext uri="{FF2B5EF4-FFF2-40B4-BE49-F238E27FC236}">
                <a16:creationId xmlns:a16="http://schemas.microsoft.com/office/drawing/2014/main" id="{CCFA3145-2E0E-4784-A440-C83B0D1C2014}"/>
              </a:ext>
            </a:extLst>
          </p:cNvPr>
          <p:cNvGraphicFramePr>
            <a:graphicFrameLocks/>
          </p:cNvGraphicFramePr>
          <p:nvPr>
            <p:extLst/>
          </p:nvPr>
        </p:nvGraphicFramePr>
        <p:xfrm>
          <a:off x="1643353" y="2719952"/>
          <a:ext cx="902678" cy="706444"/>
        </p:xfrm>
        <a:graphic>
          <a:graphicData uri="http://schemas.openxmlformats.org/presentationml/2006/ole">
            <mc:AlternateContent xmlns:mc="http://schemas.openxmlformats.org/markup-compatibility/2006">
              <mc:Choice xmlns:v="urn:schemas-microsoft-com:vml" Requires="v">
                <p:oleObj spid="_x0000_s6198" name="ｸﾘｯﾌﾟ" r:id="rId16" imgW="768350" imgH="1003300" progId="MS_ClipArt_Gallery.2">
                  <p:embed/>
                </p:oleObj>
              </mc:Choice>
              <mc:Fallback>
                <p:oleObj name="ｸﾘｯﾌﾟ" r:id="rId16" imgW="768350" imgH="1003300" progId="MS_ClipArt_Gallery.2">
                  <p:embed/>
                  <p:pic>
                    <p:nvPicPr>
                      <p:cNvPr id="369" name="Object 808">
                        <a:extLst>
                          <a:ext uri="{FF2B5EF4-FFF2-40B4-BE49-F238E27FC236}">
                            <a16:creationId xmlns:a16="http://schemas.microsoft.com/office/drawing/2014/main" id="{CCFA3145-2E0E-4784-A440-C83B0D1C2014}"/>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43353" y="2719952"/>
                        <a:ext cx="902678" cy="706444"/>
                      </a:xfrm>
                      <a:prstGeom prst="rect">
                        <a:avLst/>
                      </a:prstGeom>
                      <a:noFill/>
                      <a:ln>
                        <a:noFill/>
                      </a:ln>
                      <a:effectLst/>
                      <a:extLst/>
                    </p:spPr>
                  </p:pic>
                </p:oleObj>
              </mc:Fallback>
            </mc:AlternateContent>
          </a:graphicData>
        </a:graphic>
      </p:graphicFrame>
      <p:sp>
        <p:nvSpPr>
          <p:cNvPr id="370" name="Rectangle 369">
            <a:extLst>
              <a:ext uri="{FF2B5EF4-FFF2-40B4-BE49-F238E27FC236}">
                <a16:creationId xmlns:a16="http://schemas.microsoft.com/office/drawing/2014/main" id="{F3BC2296-41EF-4D30-A079-70789D0CD743}"/>
              </a:ext>
            </a:extLst>
          </p:cNvPr>
          <p:cNvSpPr/>
          <p:nvPr/>
        </p:nvSpPr>
        <p:spPr>
          <a:xfrm>
            <a:off x="1511907" y="3394640"/>
            <a:ext cx="1312644" cy="253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IT member</a:t>
            </a:r>
          </a:p>
        </p:txBody>
      </p:sp>
      <p:graphicFrame>
        <p:nvGraphicFramePr>
          <p:cNvPr id="371" name="Object 2">
            <a:extLst>
              <a:ext uri="{FF2B5EF4-FFF2-40B4-BE49-F238E27FC236}">
                <a16:creationId xmlns:a16="http://schemas.microsoft.com/office/drawing/2014/main" id="{A1501E8B-E523-4218-9B5F-02A01079A377}"/>
              </a:ext>
            </a:extLst>
          </p:cNvPr>
          <p:cNvGraphicFramePr>
            <a:graphicFrameLocks/>
          </p:cNvGraphicFramePr>
          <p:nvPr>
            <p:extLst/>
          </p:nvPr>
        </p:nvGraphicFramePr>
        <p:xfrm>
          <a:off x="6430183" y="2899513"/>
          <a:ext cx="697461" cy="401654"/>
        </p:xfrm>
        <a:graphic>
          <a:graphicData uri="http://schemas.openxmlformats.org/presentationml/2006/ole">
            <mc:AlternateContent xmlns:mc="http://schemas.openxmlformats.org/markup-compatibility/2006">
              <mc:Choice xmlns:v="urn:schemas-microsoft-com:vml" Requires="v">
                <p:oleObj spid="_x0000_s6199" name="ｸﾘｯﾌﾟｱｰﾄ" r:id="rId20" imgW="3659294" imgH="2886657" progId="MS_ClipArt_Gallery.2">
                  <p:embed/>
                </p:oleObj>
              </mc:Choice>
              <mc:Fallback>
                <p:oleObj name="ｸﾘｯﾌﾟｱｰﾄ" r:id="rId20" imgW="3659294" imgH="2886657" progId="MS_ClipArt_Gallery.2">
                  <p:embed/>
                  <p:pic>
                    <p:nvPicPr>
                      <p:cNvPr id="371" name="Object 2">
                        <a:extLst>
                          <a:ext uri="{FF2B5EF4-FFF2-40B4-BE49-F238E27FC236}">
                            <a16:creationId xmlns:a16="http://schemas.microsoft.com/office/drawing/2014/main" id="{A1501E8B-E523-4218-9B5F-02A01079A377}"/>
                          </a:ext>
                        </a:extLst>
                      </p:cNvPr>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30183" y="2899513"/>
                        <a:ext cx="697461" cy="401654"/>
                      </a:xfrm>
                      <a:prstGeom prst="rect">
                        <a:avLst/>
                      </a:prstGeom>
                      <a:noFill/>
                      <a:ln>
                        <a:noFill/>
                      </a:ln>
                      <a:effectLst/>
                    </p:spPr>
                  </p:pic>
                </p:oleObj>
              </mc:Fallback>
            </mc:AlternateContent>
          </a:graphicData>
        </a:graphic>
      </p:graphicFrame>
      <p:cxnSp>
        <p:nvCxnSpPr>
          <p:cNvPr id="373" name="Straight Arrow Connector 372">
            <a:extLst>
              <a:ext uri="{FF2B5EF4-FFF2-40B4-BE49-F238E27FC236}">
                <a16:creationId xmlns:a16="http://schemas.microsoft.com/office/drawing/2014/main" id="{ED58079F-D475-45AB-A7CB-E0B424A4FCA1}"/>
              </a:ext>
            </a:extLst>
          </p:cNvPr>
          <p:cNvCxnSpPr>
            <a:cxnSpLocks/>
          </p:cNvCxnSpPr>
          <p:nvPr/>
        </p:nvCxnSpPr>
        <p:spPr>
          <a:xfrm>
            <a:off x="5562753" y="3193865"/>
            <a:ext cx="766176" cy="110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74" name="Object 808">
            <a:extLst>
              <a:ext uri="{FF2B5EF4-FFF2-40B4-BE49-F238E27FC236}">
                <a16:creationId xmlns:a16="http://schemas.microsoft.com/office/drawing/2014/main" id="{875FF025-8C71-42F1-B5BB-AC79F33189AD}"/>
              </a:ext>
            </a:extLst>
          </p:cNvPr>
          <p:cNvGraphicFramePr>
            <a:graphicFrameLocks/>
          </p:cNvGraphicFramePr>
          <p:nvPr>
            <p:extLst/>
          </p:nvPr>
        </p:nvGraphicFramePr>
        <p:xfrm>
          <a:off x="1720798" y="4816402"/>
          <a:ext cx="902678" cy="706444"/>
        </p:xfrm>
        <a:graphic>
          <a:graphicData uri="http://schemas.openxmlformats.org/presentationml/2006/ole">
            <mc:AlternateContent xmlns:mc="http://schemas.openxmlformats.org/markup-compatibility/2006">
              <mc:Choice xmlns:v="urn:schemas-microsoft-com:vml" Requires="v">
                <p:oleObj spid="_x0000_s6200" name="ｸﾘｯﾌﾟ" r:id="rId16" imgW="768350" imgH="1003300" progId="MS_ClipArt_Gallery.2">
                  <p:embed/>
                </p:oleObj>
              </mc:Choice>
              <mc:Fallback>
                <p:oleObj name="ｸﾘｯﾌﾟ" r:id="rId16" imgW="768350" imgH="1003300" progId="MS_ClipArt_Gallery.2">
                  <p:embed/>
                  <p:pic>
                    <p:nvPicPr>
                      <p:cNvPr id="374" name="Object 808">
                        <a:extLst>
                          <a:ext uri="{FF2B5EF4-FFF2-40B4-BE49-F238E27FC236}">
                            <a16:creationId xmlns:a16="http://schemas.microsoft.com/office/drawing/2014/main" id="{875FF025-8C71-42F1-B5BB-AC79F33189AD}"/>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20798" y="4816402"/>
                        <a:ext cx="902678" cy="706444"/>
                      </a:xfrm>
                      <a:prstGeom prst="rect">
                        <a:avLst/>
                      </a:prstGeom>
                      <a:noFill/>
                      <a:ln>
                        <a:noFill/>
                      </a:ln>
                      <a:effectLst/>
                      <a:extLst/>
                    </p:spPr>
                  </p:pic>
                </p:oleObj>
              </mc:Fallback>
            </mc:AlternateContent>
          </a:graphicData>
        </a:graphic>
      </p:graphicFrame>
      <p:sp>
        <p:nvSpPr>
          <p:cNvPr id="375" name="Rectangle 374">
            <a:extLst>
              <a:ext uri="{FF2B5EF4-FFF2-40B4-BE49-F238E27FC236}">
                <a16:creationId xmlns:a16="http://schemas.microsoft.com/office/drawing/2014/main" id="{5233A53A-8CE1-4DF8-978D-6988EBB76F8F}"/>
              </a:ext>
            </a:extLst>
          </p:cNvPr>
          <p:cNvSpPr/>
          <p:nvPr/>
        </p:nvSpPr>
        <p:spPr>
          <a:xfrm>
            <a:off x="1760656" y="5449912"/>
            <a:ext cx="1312644" cy="253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IT member</a:t>
            </a:r>
          </a:p>
        </p:txBody>
      </p:sp>
      <p:grpSp>
        <p:nvGrpSpPr>
          <p:cNvPr id="376" name="Group 375">
            <a:extLst>
              <a:ext uri="{FF2B5EF4-FFF2-40B4-BE49-F238E27FC236}">
                <a16:creationId xmlns:a16="http://schemas.microsoft.com/office/drawing/2014/main" id="{35D8776E-1899-4C35-B84C-EA71B20D6DFE}"/>
              </a:ext>
            </a:extLst>
          </p:cNvPr>
          <p:cNvGrpSpPr/>
          <p:nvPr/>
        </p:nvGrpSpPr>
        <p:grpSpPr>
          <a:xfrm>
            <a:off x="2754922" y="4829663"/>
            <a:ext cx="1471251" cy="748034"/>
            <a:chOff x="1800042" y="4165256"/>
            <a:chExt cx="1471251" cy="748034"/>
          </a:xfrm>
        </p:grpSpPr>
        <p:pic>
          <p:nvPicPr>
            <p:cNvPr id="377" name="図 48">
              <a:extLst>
                <a:ext uri="{FF2B5EF4-FFF2-40B4-BE49-F238E27FC236}">
                  <a16:creationId xmlns:a16="http://schemas.microsoft.com/office/drawing/2014/main" id="{65F5A695-724B-4C15-A1F2-6F535B77618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34584" y="4165256"/>
              <a:ext cx="636709" cy="51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 name="Picture 377" descr="two in one.JPG">
              <a:extLst>
                <a:ext uri="{FF2B5EF4-FFF2-40B4-BE49-F238E27FC236}">
                  <a16:creationId xmlns:a16="http://schemas.microsoft.com/office/drawing/2014/main" id="{E0F8066A-EB34-4610-AA5D-4E6D82B398D4}"/>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00042" y="4288819"/>
              <a:ext cx="493481" cy="62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 name="二等辺三角形 7172">
              <a:extLst>
                <a:ext uri="{FF2B5EF4-FFF2-40B4-BE49-F238E27FC236}">
                  <a16:creationId xmlns:a16="http://schemas.microsoft.com/office/drawing/2014/main" id="{B3FBD48A-979D-44C2-AF7A-255D3C664FAF}"/>
                </a:ext>
              </a:extLst>
            </p:cNvPr>
            <p:cNvSpPr>
              <a:spLocks noChangeArrowheads="1"/>
            </p:cNvSpPr>
            <p:nvPr/>
          </p:nvSpPr>
          <p:spPr bwMode="auto">
            <a:xfrm rot="15585086">
              <a:off x="2311595" y="4159209"/>
              <a:ext cx="263684" cy="345831"/>
            </a:xfrm>
            <a:prstGeom prst="triangle">
              <a:avLst>
                <a:gd name="adj" fmla="val 50000"/>
              </a:avLst>
            </a:prstGeom>
            <a:solidFill>
              <a:srgbClr val="FFFF00">
                <a:alpha val="50195"/>
              </a:srgbClr>
            </a:solidFill>
            <a:ln>
              <a:noFill/>
            </a:ln>
            <a:effectLst>
              <a:outerShdw dist="35921" dir="2700000" algn="ctr" rotWithShape="0">
                <a:srgbClr val="808080"/>
              </a:outerShdw>
            </a:effectLst>
            <a:extLst>
              <a:ext uri="{91240B29-F687-4F45-9708-019B960494DF}">
                <a14:hiddenLine xmlns:a14="http://schemas.microsoft.com/office/drawing/2010/main" w="9525" algn="ctr">
                  <a:solidFill>
                    <a:srgbClr val="000000"/>
                  </a:solidFill>
                  <a:round/>
                  <a:headEnd/>
                  <a:tailEnd/>
                </a14:hiddenLine>
              </a:ext>
            </a:extLst>
          </p:spPr>
          <p:txBody>
            <a:bodyPr/>
            <a:lstStyle/>
            <a:p>
              <a:pPr algn="ctr"/>
              <a:endParaRPr lang="en-SG" b="0">
                <a:latin typeface="Arial" pitchFamily="34" charset="0"/>
                <a:cs typeface="Arial" pitchFamily="34" charset="0"/>
              </a:endParaRPr>
            </a:p>
          </p:txBody>
        </p:sp>
        <p:pic>
          <p:nvPicPr>
            <p:cNvPr id="380" name="図 49">
              <a:extLst>
                <a:ext uri="{FF2B5EF4-FFF2-40B4-BE49-F238E27FC236}">
                  <a16:creationId xmlns:a16="http://schemas.microsoft.com/office/drawing/2014/main" id="{6D69BE33-D376-4F71-9EA3-8102ADC89326}"/>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20267" y="4171621"/>
              <a:ext cx="256297" cy="27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9" name="Picture 38">
            <a:extLst>
              <a:ext uri="{FF2B5EF4-FFF2-40B4-BE49-F238E27FC236}">
                <a16:creationId xmlns:a16="http://schemas.microsoft.com/office/drawing/2014/main" id="{76191711-7BC8-4687-977C-80A423CCA13C}"/>
              </a:ext>
            </a:extLst>
          </p:cNvPr>
          <p:cNvPicPr>
            <a:picLocks noChangeAspect="1"/>
          </p:cNvPicPr>
          <p:nvPr/>
        </p:nvPicPr>
        <p:blipFill>
          <a:blip r:embed="rId22"/>
          <a:stretch>
            <a:fillRect/>
          </a:stretch>
        </p:blipFill>
        <p:spPr>
          <a:xfrm>
            <a:off x="5478516" y="4839148"/>
            <a:ext cx="997289" cy="588229"/>
          </a:xfrm>
          <a:prstGeom prst="rect">
            <a:avLst/>
          </a:prstGeom>
        </p:spPr>
      </p:pic>
      <p:cxnSp>
        <p:nvCxnSpPr>
          <p:cNvPr id="381" name="Straight Arrow Connector 380">
            <a:extLst>
              <a:ext uri="{FF2B5EF4-FFF2-40B4-BE49-F238E27FC236}">
                <a16:creationId xmlns:a16="http://schemas.microsoft.com/office/drawing/2014/main" id="{9626E940-3A46-4715-9E61-77318941D59F}"/>
              </a:ext>
            </a:extLst>
          </p:cNvPr>
          <p:cNvCxnSpPr>
            <a:cxnSpLocks/>
          </p:cNvCxnSpPr>
          <p:nvPr/>
        </p:nvCxnSpPr>
        <p:spPr>
          <a:xfrm>
            <a:off x="4473287" y="5133263"/>
            <a:ext cx="766176" cy="110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2" name="Rectangle 381">
            <a:extLst>
              <a:ext uri="{FF2B5EF4-FFF2-40B4-BE49-F238E27FC236}">
                <a16:creationId xmlns:a16="http://schemas.microsoft.com/office/drawing/2014/main" id="{0CD4B911-607A-4DF7-97F6-BFC90D7B6A1B}"/>
              </a:ext>
            </a:extLst>
          </p:cNvPr>
          <p:cNvSpPr/>
          <p:nvPr/>
        </p:nvSpPr>
        <p:spPr>
          <a:xfrm>
            <a:off x="6447906" y="4978747"/>
            <a:ext cx="723394" cy="248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Scrap  area</a:t>
            </a:r>
          </a:p>
        </p:txBody>
      </p:sp>
      <p:sp>
        <p:nvSpPr>
          <p:cNvPr id="383" name="Can 17">
            <a:extLst>
              <a:ext uri="{FF2B5EF4-FFF2-40B4-BE49-F238E27FC236}">
                <a16:creationId xmlns:a16="http://schemas.microsoft.com/office/drawing/2014/main" id="{BF8B31C6-983E-44D0-932B-4BFF0E229935}"/>
              </a:ext>
            </a:extLst>
          </p:cNvPr>
          <p:cNvSpPr/>
          <p:nvPr/>
        </p:nvSpPr>
        <p:spPr>
          <a:xfrm>
            <a:off x="8111046" y="1034934"/>
            <a:ext cx="1497439" cy="5547568"/>
          </a:xfrm>
          <a:prstGeom prst="can">
            <a:avLst>
              <a:gd name="adj" fmla="val 45355"/>
            </a:avLst>
          </a:prstGeom>
          <a:solidFill>
            <a:srgbClr val="0000FF"/>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Rectangle 18">
            <a:extLst>
              <a:ext uri="{FF2B5EF4-FFF2-40B4-BE49-F238E27FC236}">
                <a16:creationId xmlns:a16="http://schemas.microsoft.com/office/drawing/2014/main" id="{42061F78-3EEB-4DCD-B502-B7C4BB2C374B}"/>
              </a:ext>
            </a:extLst>
          </p:cNvPr>
          <p:cNvSpPr>
            <a:spLocks noChangeArrowheads="1"/>
          </p:cNvSpPr>
          <p:nvPr/>
        </p:nvSpPr>
        <p:spPr bwMode="auto">
          <a:xfrm>
            <a:off x="1564543" y="1700809"/>
            <a:ext cx="8202628" cy="9652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fontAlgn="base" hangingPunct="1">
              <a:spcBef>
                <a:spcPct val="0"/>
              </a:spcBef>
              <a:spcAft>
                <a:spcPct val="0"/>
              </a:spcAft>
            </a:pPr>
            <a:endParaRPr lang="en-US" altLang="en-US" sz="1950">
              <a:solidFill>
                <a:srgbClr val="000000"/>
              </a:solidFill>
            </a:endParaRPr>
          </a:p>
        </p:txBody>
      </p:sp>
      <p:sp>
        <p:nvSpPr>
          <p:cNvPr id="385" name="Rectangle 18">
            <a:extLst>
              <a:ext uri="{FF2B5EF4-FFF2-40B4-BE49-F238E27FC236}">
                <a16:creationId xmlns:a16="http://schemas.microsoft.com/office/drawing/2014/main" id="{527FD67A-AB83-4A64-8908-4171694F72D0}"/>
              </a:ext>
            </a:extLst>
          </p:cNvPr>
          <p:cNvSpPr>
            <a:spLocks noChangeArrowheads="1"/>
          </p:cNvSpPr>
          <p:nvPr/>
        </p:nvSpPr>
        <p:spPr bwMode="auto">
          <a:xfrm>
            <a:off x="1564543" y="2669133"/>
            <a:ext cx="8202628" cy="9921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fontAlgn="base" hangingPunct="1">
              <a:spcBef>
                <a:spcPct val="0"/>
              </a:spcBef>
              <a:spcAft>
                <a:spcPct val="0"/>
              </a:spcAft>
            </a:pPr>
            <a:endParaRPr lang="en-US" altLang="en-US" sz="1950">
              <a:solidFill>
                <a:srgbClr val="000000"/>
              </a:solidFill>
            </a:endParaRPr>
          </a:p>
        </p:txBody>
      </p:sp>
      <p:sp>
        <p:nvSpPr>
          <p:cNvPr id="386" name="Rectangle 18">
            <a:extLst>
              <a:ext uri="{FF2B5EF4-FFF2-40B4-BE49-F238E27FC236}">
                <a16:creationId xmlns:a16="http://schemas.microsoft.com/office/drawing/2014/main" id="{A250BD04-B6E7-422D-A039-EC4273F0FB58}"/>
              </a:ext>
            </a:extLst>
          </p:cNvPr>
          <p:cNvSpPr>
            <a:spLocks noChangeArrowheads="1"/>
          </p:cNvSpPr>
          <p:nvPr/>
        </p:nvSpPr>
        <p:spPr bwMode="auto">
          <a:xfrm>
            <a:off x="1564543" y="3672546"/>
            <a:ext cx="8202628" cy="9842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fontAlgn="base" hangingPunct="1">
              <a:spcBef>
                <a:spcPct val="0"/>
              </a:spcBef>
              <a:spcAft>
                <a:spcPct val="0"/>
              </a:spcAft>
            </a:pPr>
            <a:endParaRPr lang="en-US" altLang="en-US" sz="1950">
              <a:solidFill>
                <a:srgbClr val="000000"/>
              </a:solidFill>
            </a:endParaRPr>
          </a:p>
        </p:txBody>
      </p:sp>
      <p:sp>
        <p:nvSpPr>
          <p:cNvPr id="387" name="Rectangle 18">
            <a:extLst>
              <a:ext uri="{FF2B5EF4-FFF2-40B4-BE49-F238E27FC236}">
                <a16:creationId xmlns:a16="http://schemas.microsoft.com/office/drawing/2014/main" id="{2995EC6B-87C3-44ED-9162-2E812A6FC871}"/>
              </a:ext>
            </a:extLst>
          </p:cNvPr>
          <p:cNvSpPr>
            <a:spLocks noChangeArrowheads="1"/>
          </p:cNvSpPr>
          <p:nvPr/>
        </p:nvSpPr>
        <p:spPr bwMode="auto">
          <a:xfrm>
            <a:off x="1574629" y="4668245"/>
            <a:ext cx="8202628" cy="9842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fontAlgn="base" hangingPunct="1">
              <a:spcBef>
                <a:spcPct val="0"/>
              </a:spcBef>
              <a:spcAft>
                <a:spcPct val="0"/>
              </a:spcAft>
            </a:pPr>
            <a:endParaRPr lang="en-US" altLang="en-US" sz="1950">
              <a:solidFill>
                <a:srgbClr val="000000"/>
              </a:solidFill>
            </a:endParaRPr>
          </a:p>
        </p:txBody>
      </p:sp>
      <p:sp>
        <p:nvSpPr>
          <p:cNvPr id="388" name="右矢印 95">
            <a:extLst>
              <a:ext uri="{FF2B5EF4-FFF2-40B4-BE49-F238E27FC236}">
                <a16:creationId xmlns:a16="http://schemas.microsoft.com/office/drawing/2014/main" id="{E52A6551-B003-44CD-8FD1-95C76F5940BA}"/>
              </a:ext>
            </a:extLst>
          </p:cNvPr>
          <p:cNvSpPr>
            <a:spLocks noChangeArrowheads="1"/>
          </p:cNvSpPr>
          <p:nvPr/>
        </p:nvSpPr>
        <p:spPr bwMode="auto">
          <a:xfrm>
            <a:off x="7341961" y="1947998"/>
            <a:ext cx="903639" cy="470917"/>
          </a:xfrm>
          <a:prstGeom prst="rightArrow">
            <a:avLst>
              <a:gd name="adj1" fmla="val 50000"/>
              <a:gd name="adj2" fmla="val 49863"/>
            </a:avLst>
          </a:prstGeom>
          <a:solidFill>
            <a:srgbClr val="00FF0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nchorCtr="1"/>
          <a:lstStyle/>
          <a:p>
            <a:pPr algn="ctr"/>
            <a:r>
              <a:rPr lang="en-US" sz="1400" b="0" dirty="0">
                <a:latin typeface="Arial" pitchFamily="34" charset="0"/>
                <a:cs typeface="Arial" pitchFamily="34" charset="0"/>
              </a:rPr>
              <a:t>Result</a:t>
            </a:r>
            <a:endParaRPr lang="en-SG" sz="1400" b="0" dirty="0">
              <a:latin typeface="Arial" pitchFamily="34" charset="0"/>
              <a:cs typeface="Arial" pitchFamily="34" charset="0"/>
            </a:endParaRPr>
          </a:p>
        </p:txBody>
      </p:sp>
      <p:sp>
        <p:nvSpPr>
          <p:cNvPr id="389" name="正方形/長方形 69">
            <a:extLst>
              <a:ext uri="{FF2B5EF4-FFF2-40B4-BE49-F238E27FC236}">
                <a16:creationId xmlns:a16="http://schemas.microsoft.com/office/drawing/2014/main" id="{281E6516-FDC8-44B6-8311-7821EC4A54AD}"/>
              </a:ext>
            </a:extLst>
          </p:cNvPr>
          <p:cNvSpPr>
            <a:spLocks noChangeArrowheads="1"/>
          </p:cNvSpPr>
          <p:nvPr/>
        </p:nvSpPr>
        <p:spPr bwMode="auto">
          <a:xfrm>
            <a:off x="8268185" y="1269043"/>
            <a:ext cx="1250746" cy="233797"/>
          </a:xfrm>
          <a:prstGeom prst="rect">
            <a:avLst/>
          </a:prstGeom>
          <a:noFill/>
          <a:ln w="9525" algn="ctr">
            <a:noFill/>
            <a:round/>
            <a:headEnd/>
            <a:tailEnd/>
          </a:ln>
        </p:spPr>
        <p:txBody>
          <a:bodyPr anchor="ctr" anchorCtr="1"/>
          <a:lstStyle/>
          <a:p>
            <a:pPr algn="ctr"/>
            <a:r>
              <a:rPr lang="en-US" dirty="0">
                <a:solidFill>
                  <a:schemeClr val="bg1"/>
                </a:solidFill>
                <a:latin typeface="Arial" pitchFamily="34" charset="0"/>
                <a:cs typeface="Arial" pitchFamily="34" charset="0"/>
              </a:rPr>
              <a:t>Database</a:t>
            </a:r>
          </a:p>
          <a:p>
            <a:pPr algn="ctr"/>
            <a:r>
              <a:rPr lang="en-US" b="0" dirty="0">
                <a:solidFill>
                  <a:schemeClr val="bg1"/>
                </a:solidFill>
                <a:latin typeface="Arial" pitchFamily="34" charset="0"/>
                <a:cs typeface="Arial" pitchFamily="34" charset="0"/>
              </a:rPr>
              <a:t>Server</a:t>
            </a:r>
            <a:endParaRPr lang="en-SG" b="0" dirty="0">
              <a:solidFill>
                <a:schemeClr val="bg1"/>
              </a:solidFill>
              <a:latin typeface="Arial" pitchFamily="34" charset="0"/>
              <a:cs typeface="Arial" pitchFamily="34" charset="0"/>
            </a:endParaRPr>
          </a:p>
        </p:txBody>
      </p:sp>
      <p:sp>
        <p:nvSpPr>
          <p:cNvPr id="390" name="右矢印 95">
            <a:extLst>
              <a:ext uri="{FF2B5EF4-FFF2-40B4-BE49-F238E27FC236}">
                <a16:creationId xmlns:a16="http://schemas.microsoft.com/office/drawing/2014/main" id="{BF17B64B-ABB6-4C44-900F-C8872D06B958}"/>
              </a:ext>
            </a:extLst>
          </p:cNvPr>
          <p:cNvSpPr>
            <a:spLocks noChangeArrowheads="1"/>
          </p:cNvSpPr>
          <p:nvPr/>
        </p:nvSpPr>
        <p:spPr bwMode="auto">
          <a:xfrm>
            <a:off x="7358473" y="2933627"/>
            <a:ext cx="903639" cy="470917"/>
          </a:xfrm>
          <a:prstGeom prst="rightArrow">
            <a:avLst>
              <a:gd name="adj1" fmla="val 50000"/>
              <a:gd name="adj2" fmla="val 49863"/>
            </a:avLst>
          </a:prstGeom>
          <a:solidFill>
            <a:srgbClr val="00FF0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nchorCtr="1"/>
          <a:lstStyle/>
          <a:p>
            <a:pPr algn="ctr"/>
            <a:r>
              <a:rPr lang="en-US" sz="1400" b="0" dirty="0">
                <a:latin typeface="Arial" pitchFamily="34" charset="0"/>
                <a:cs typeface="Arial" pitchFamily="34" charset="0"/>
              </a:rPr>
              <a:t>Result</a:t>
            </a:r>
            <a:endParaRPr lang="en-SG" sz="1400" b="0" dirty="0">
              <a:latin typeface="Arial" pitchFamily="34" charset="0"/>
              <a:cs typeface="Arial" pitchFamily="34" charset="0"/>
            </a:endParaRPr>
          </a:p>
        </p:txBody>
      </p:sp>
      <p:sp>
        <p:nvSpPr>
          <p:cNvPr id="391" name="右矢印 95">
            <a:extLst>
              <a:ext uri="{FF2B5EF4-FFF2-40B4-BE49-F238E27FC236}">
                <a16:creationId xmlns:a16="http://schemas.microsoft.com/office/drawing/2014/main" id="{B481744A-A245-474E-A3B4-204D69991F10}"/>
              </a:ext>
            </a:extLst>
          </p:cNvPr>
          <p:cNvSpPr>
            <a:spLocks noChangeArrowheads="1"/>
          </p:cNvSpPr>
          <p:nvPr/>
        </p:nvSpPr>
        <p:spPr bwMode="auto">
          <a:xfrm>
            <a:off x="7350358" y="3957957"/>
            <a:ext cx="903639" cy="470917"/>
          </a:xfrm>
          <a:prstGeom prst="rightArrow">
            <a:avLst>
              <a:gd name="adj1" fmla="val 50000"/>
              <a:gd name="adj2" fmla="val 49863"/>
            </a:avLst>
          </a:prstGeom>
          <a:solidFill>
            <a:srgbClr val="00FF0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nchorCtr="1"/>
          <a:lstStyle/>
          <a:p>
            <a:pPr algn="ctr"/>
            <a:r>
              <a:rPr lang="en-US" sz="1400" b="0" dirty="0">
                <a:latin typeface="Arial" pitchFamily="34" charset="0"/>
                <a:cs typeface="Arial" pitchFamily="34" charset="0"/>
              </a:rPr>
              <a:t>Result</a:t>
            </a:r>
            <a:endParaRPr lang="en-SG" sz="1400" b="0" dirty="0">
              <a:latin typeface="Arial" pitchFamily="34" charset="0"/>
              <a:cs typeface="Arial" pitchFamily="34" charset="0"/>
            </a:endParaRPr>
          </a:p>
        </p:txBody>
      </p:sp>
      <p:sp>
        <p:nvSpPr>
          <p:cNvPr id="392" name="右矢印 95">
            <a:extLst>
              <a:ext uri="{FF2B5EF4-FFF2-40B4-BE49-F238E27FC236}">
                <a16:creationId xmlns:a16="http://schemas.microsoft.com/office/drawing/2014/main" id="{3CA37F1A-E437-4018-826B-FE730790AC08}"/>
              </a:ext>
            </a:extLst>
          </p:cNvPr>
          <p:cNvSpPr>
            <a:spLocks noChangeArrowheads="1"/>
          </p:cNvSpPr>
          <p:nvPr/>
        </p:nvSpPr>
        <p:spPr bwMode="auto">
          <a:xfrm>
            <a:off x="7340072" y="4902939"/>
            <a:ext cx="903639" cy="470917"/>
          </a:xfrm>
          <a:prstGeom prst="rightArrow">
            <a:avLst>
              <a:gd name="adj1" fmla="val 50000"/>
              <a:gd name="adj2" fmla="val 49863"/>
            </a:avLst>
          </a:prstGeom>
          <a:solidFill>
            <a:srgbClr val="00FF0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nchorCtr="1"/>
          <a:lstStyle/>
          <a:p>
            <a:pPr algn="ctr"/>
            <a:r>
              <a:rPr lang="en-US" sz="1400" b="0" dirty="0">
                <a:latin typeface="Arial" pitchFamily="34" charset="0"/>
                <a:cs typeface="Arial" pitchFamily="34" charset="0"/>
              </a:rPr>
              <a:t>Result</a:t>
            </a:r>
            <a:endParaRPr lang="en-SG" sz="1400" b="0" dirty="0">
              <a:latin typeface="Arial" pitchFamily="34" charset="0"/>
              <a:cs typeface="Arial" pitchFamily="34" charset="0"/>
            </a:endParaRPr>
          </a:p>
        </p:txBody>
      </p:sp>
      <p:sp>
        <p:nvSpPr>
          <p:cNvPr id="107" name="Rectangle 15">
            <a:extLst>
              <a:ext uri="{FF2B5EF4-FFF2-40B4-BE49-F238E27FC236}">
                <a16:creationId xmlns:a16="http://schemas.microsoft.com/office/drawing/2014/main" id="{13EC29AF-A61F-47BA-91A5-27912C067672}"/>
              </a:ext>
            </a:extLst>
          </p:cNvPr>
          <p:cNvSpPr>
            <a:spLocks noChangeArrowheads="1"/>
          </p:cNvSpPr>
          <p:nvPr/>
        </p:nvSpPr>
        <p:spPr bwMode="auto">
          <a:xfrm>
            <a:off x="138829" y="5636358"/>
            <a:ext cx="1425714" cy="9955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lvl="0" algn="ctr" defTabSz="889000">
              <a:lnSpc>
                <a:spcPct val="90000"/>
              </a:lnSpc>
              <a:spcBef>
                <a:spcPct val="0"/>
              </a:spcBef>
              <a:spcAft>
                <a:spcPct val="35000"/>
              </a:spcAft>
            </a:pPr>
            <a:r>
              <a:rPr lang="en-US" sz="1800" b="1" dirty="0" smtClean="0">
                <a:latin typeface="Arial" pitchFamily="34" charset="0"/>
                <a:cs typeface="Arial" pitchFamily="34" charset="0"/>
              </a:rPr>
              <a:t>Stationery </a:t>
            </a:r>
          </a:p>
          <a:p>
            <a:pPr lvl="0" algn="ctr" defTabSz="889000">
              <a:lnSpc>
                <a:spcPct val="90000"/>
              </a:lnSpc>
              <a:spcBef>
                <a:spcPct val="0"/>
              </a:spcBef>
              <a:spcAft>
                <a:spcPct val="35000"/>
              </a:spcAft>
            </a:pPr>
            <a:r>
              <a:rPr lang="en-US" sz="1800" b="1" dirty="0" smtClean="0">
                <a:latin typeface="Arial" pitchFamily="34" charset="0"/>
                <a:cs typeface="Arial" pitchFamily="34" charset="0"/>
              </a:rPr>
              <a:t>warehouse</a:t>
            </a:r>
            <a:endParaRPr lang="en-US" sz="1800" b="1" dirty="0">
              <a:latin typeface="Arial" pitchFamily="34" charset="0"/>
              <a:cs typeface="Arial" pitchFamily="34" charset="0"/>
            </a:endParaRPr>
          </a:p>
        </p:txBody>
      </p:sp>
      <p:sp>
        <p:nvSpPr>
          <p:cNvPr id="109" name="Rectangle 18">
            <a:extLst>
              <a:ext uri="{FF2B5EF4-FFF2-40B4-BE49-F238E27FC236}">
                <a16:creationId xmlns:a16="http://schemas.microsoft.com/office/drawing/2014/main" id="{2995EC6B-87C3-44ED-9162-2E812A6FC871}"/>
              </a:ext>
            </a:extLst>
          </p:cNvPr>
          <p:cNvSpPr>
            <a:spLocks noChangeArrowheads="1"/>
          </p:cNvSpPr>
          <p:nvPr/>
        </p:nvSpPr>
        <p:spPr bwMode="auto">
          <a:xfrm>
            <a:off x="1574629" y="5638272"/>
            <a:ext cx="8202628" cy="9842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fontAlgn="base" hangingPunct="1">
              <a:spcBef>
                <a:spcPct val="0"/>
              </a:spcBef>
              <a:spcAft>
                <a:spcPct val="0"/>
              </a:spcAft>
            </a:pPr>
            <a:endParaRPr lang="en-US" altLang="en-US" sz="1950">
              <a:solidFill>
                <a:srgbClr val="000000"/>
              </a:solidFill>
            </a:endParaRPr>
          </a:p>
        </p:txBody>
      </p:sp>
      <p:pic>
        <p:nvPicPr>
          <p:cNvPr id="111" name="Picture 17" descr="C:\Program Files\Microsoft Office\MEDIA\CAGCAT10\j0195384.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1743746" y="5790678"/>
            <a:ext cx="879730" cy="554424"/>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115">
            <a:extLst>
              <a:ext uri="{FF2B5EF4-FFF2-40B4-BE49-F238E27FC236}">
                <a16:creationId xmlns:a16="http://schemas.microsoft.com/office/drawing/2014/main" id="{5233A53A-8CE1-4DF8-978D-6988EBB76F8F}"/>
              </a:ext>
            </a:extLst>
          </p:cNvPr>
          <p:cNvSpPr/>
          <p:nvPr/>
        </p:nvSpPr>
        <p:spPr>
          <a:xfrm>
            <a:off x="1550010" y="6348615"/>
            <a:ext cx="1312644" cy="253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IT member</a:t>
            </a:r>
          </a:p>
        </p:txBody>
      </p:sp>
      <p:sp>
        <p:nvSpPr>
          <p:cNvPr id="117" name="フローチャート : 書類 48"/>
          <p:cNvSpPr/>
          <p:nvPr/>
        </p:nvSpPr>
        <p:spPr>
          <a:xfrm>
            <a:off x="2718069" y="5766058"/>
            <a:ext cx="1206677" cy="781666"/>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75" dirty="0" smtClean="0">
                <a:solidFill>
                  <a:schemeClr val="tx1"/>
                </a:solidFill>
                <a:latin typeface="Arial" panose="020B0604020202020204" pitchFamily="34" charset="0"/>
                <a:cs typeface="Arial" panose="020B0604020202020204" pitchFamily="34" charset="0"/>
              </a:rPr>
              <a:t>Request input  </a:t>
            </a:r>
            <a:r>
              <a:rPr kumimoji="1" lang="en-US" altLang="ja-JP" sz="975" dirty="0" err="1" smtClean="0">
                <a:solidFill>
                  <a:schemeClr val="tx1"/>
                </a:solidFill>
                <a:latin typeface="Arial" panose="020B0604020202020204" pitchFamily="34" charset="0"/>
                <a:cs typeface="Arial" panose="020B0604020202020204" pitchFamily="34" charset="0"/>
              </a:rPr>
              <a:t>equipments</a:t>
            </a:r>
            <a:r>
              <a:rPr kumimoji="1" lang="en-US" altLang="ja-JP" sz="975" dirty="0" smtClean="0">
                <a:solidFill>
                  <a:schemeClr val="tx1"/>
                </a:solidFill>
                <a:latin typeface="Arial" panose="020B0604020202020204" pitchFamily="34" charset="0"/>
                <a:cs typeface="Arial" panose="020B0604020202020204" pitchFamily="34" charset="0"/>
              </a:rPr>
              <a:t> from GA</a:t>
            </a:r>
            <a:r>
              <a:rPr kumimoji="1" lang="en-US" altLang="ja-JP" sz="975" dirty="0">
                <a:solidFill>
                  <a:schemeClr val="tx1"/>
                </a:solidFill>
                <a:latin typeface="Arial" panose="020B0604020202020204" pitchFamily="34" charset="0"/>
                <a:cs typeface="Arial" panose="020B0604020202020204" pitchFamily="34" charset="0"/>
              </a:rPr>
              <a:t> </a:t>
            </a:r>
            <a:r>
              <a:rPr kumimoji="1" lang="en-US" altLang="ja-JP" sz="975" dirty="0" smtClean="0">
                <a:solidFill>
                  <a:schemeClr val="tx1"/>
                </a:solidFill>
                <a:latin typeface="Arial" panose="020B0604020202020204" pitchFamily="34" charset="0"/>
                <a:cs typeface="Arial" panose="020B0604020202020204" pitchFamily="34" charset="0"/>
              </a:rPr>
              <a:t>(</a:t>
            </a:r>
            <a:r>
              <a:rPr kumimoji="1" lang="en-US" altLang="ja-JP" sz="975" dirty="0" smtClean="0">
                <a:solidFill>
                  <a:schemeClr val="tx1"/>
                </a:solidFill>
                <a:latin typeface="Arial" panose="020B0604020202020204" pitchFamily="34" charset="0"/>
                <a:cs typeface="Arial" panose="020B0604020202020204" pitchFamily="34" charset="0"/>
              </a:rPr>
              <a:t>Excel </a:t>
            </a:r>
            <a:r>
              <a:rPr kumimoji="1" lang="en-US" altLang="ja-JP" sz="975" dirty="0">
                <a:solidFill>
                  <a:schemeClr val="tx1"/>
                </a:solidFill>
                <a:latin typeface="Arial" panose="020B0604020202020204" pitchFamily="34" charset="0"/>
                <a:cs typeface="Arial" panose="020B0604020202020204" pitchFamily="34" charset="0"/>
              </a:rPr>
              <a:t>file)</a:t>
            </a:r>
            <a:endParaRPr kumimoji="1" lang="ja-JP" altLang="en-US" sz="975" dirty="0">
              <a:solidFill>
                <a:schemeClr val="tx1"/>
              </a:solidFill>
              <a:latin typeface="Arial" panose="020B0604020202020204" pitchFamily="34" charset="0"/>
              <a:cs typeface="Arial" panose="020B0604020202020204" pitchFamily="34" charset="0"/>
            </a:endParaRPr>
          </a:p>
        </p:txBody>
      </p:sp>
      <p:sp>
        <p:nvSpPr>
          <p:cNvPr id="118" name="右矢印 76"/>
          <p:cNvSpPr/>
          <p:nvPr/>
        </p:nvSpPr>
        <p:spPr>
          <a:xfrm>
            <a:off x="4072421" y="5882202"/>
            <a:ext cx="806185" cy="496428"/>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prstClr val="black"/>
                </a:solidFill>
                <a:latin typeface="Arial" panose="020B0604020202020204" pitchFamily="34" charset="0"/>
                <a:cs typeface="Arial" panose="020B0604020202020204" pitchFamily="34" charset="0"/>
              </a:rPr>
              <a:t>Import</a:t>
            </a:r>
            <a:endParaRPr kumimoji="1" lang="ja-JP" altLang="en-US" sz="1200" dirty="0">
              <a:solidFill>
                <a:prstClr val="black"/>
              </a:solidFill>
              <a:latin typeface="Arial" panose="020B0604020202020204" pitchFamily="34" charset="0"/>
              <a:cs typeface="Arial" panose="020B0604020202020204" pitchFamily="34" charset="0"/>
            </a:endParaRPr>
          </a:p>
        </p:txBody>
      </p:sp>
      <p:pic>
        <p:nvPicPr>
          <p:cNvPr id="119" name="Picture 4"/>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045248" y="5770451"/>
            <a:ext cx="839626" cy="698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 name="右矢印 76"/>
          <p:cNvSpPr/>
          <p:nvPr/>
        </p:nvSpPr>
        <p:spPr>
          <a:xfrm>
            <a:off x="5992676" y="5934504"/>
            <a:ext cx="774068" cy="4629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smtClean="0">
                <a:solidFill>
                  <a:prstClr val="black"/>
                </a:solidFill>
                <a:latin typeface="Arial" panose="020B0604020202020204" pitchFamily="34" charset="0"/>
                <a:cs typeface="Arial" panose="020B0604020202020204" pitchFamily="34" charset="0"/>
              </a:rPr>
              <a:t>export</a:t>
            </a:r>
            <a:endParaRPr kumimoji="1" lang="ja-JP" altLang="en-US" sz="1200" dirty="0">
              <a:solidFill>
                <a:prstClr val="black"/>
              </a:solidFill>
              <a:latin typeface="Arial" panose="020B0604020202020204" pitchFamily="34" charset="0"/>
              <a:cs typeface="Arial" panose="020B0604020202020204" pitchFamily="34" charset="0"/>
            </a:endParaRPr>
          </a:p>
        </p:txBody>
      </p:sp>
      <p:sp>
        <p:nvSpPr>
          <p:cNvPr id="125" name="Rectangle 124">
            <a:extLst>
              <a:ext uri="{FF2B5EF4-FFF2-40B4-BE49-F238E27FC236}">
                <a16:creationId xmlns:a16="http://schemas.microsoft.com/office/drawing/2014/main" id="{0CD4B911-607A-4DF7-97F6-BFC90D7B6A1B}"/>
              </a:ext>
            </a:extLst>
          </p:cNvPr>
          <p:cNvSpPr/>
          <p:nvPr/>
        </p:nvSpPr>
        <p:spPr>
          <a:xfrm>
            <a:off x="6655507" y="6336194"/>
            <a:ext cx="725823" cy="24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ahoma" panose="020B0604030504040204" pitchFamily="34" charset="0"/>
                <a:ea typeface="Tahoma" panose="020B0604030504040204" pitchFamily="34" charset="0"/>
                <a:cs typeface="Tahoma" panose="020B0604030504040204" pitchFamily="34" charset="0"/>
              </a:rPr>
              <a:t>User</a:t>
            </a:r>
            <a:endParaRPr lang="en-US"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39" name="右矢印 95">
            <a:extLst>
              <a:ext uri="{FF2B5EF4-FFF2-40B4-BE49-F238E27FC236}">
                <a16:creationId xmlns:a16="http://schemas.microsoft.com/office/drawing/2014/main" id="{3CA37F1A-E437-4018-826B-FE730790AC08}"/>
              </a:ext>
            </a:extLst>
          </p:cNvPr>
          <p:cNvSpPr>
            <a:spLocks noChangeArrowheads="1"/>
          </p:cNvSpPr>
          <p:nvPr/>
        </p:nvSpPr>
        <p:spPr bwMode="auto">
          <a:xfrm>
            <a:off x="7315643" y="5832431"/>
            <a:ext cx="903639" cy="470917"/>
          </a:xfrm>
          <a:prstGeom prst="rightArrow">
            <a:avLst>
              <a:gd name="adj1" fmla="val 50000"/>
              <a:gd name="adj2" fmla="val 49863"/>
            </a:avLst>
          </a:prstGeom>
          <a:solidFill>
            <a:srgbClr val="00FF0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nchorCtr="1"/>
          <a:lstStyle/>
          <a:p>
            <a:pPr algn="ctr"/>
            <a:r>
              <a:rPr lang="en-US" sz="1400" b="0" dirty="0">
                <a:latin typeface="Arial" pitchFamily="34" charset="0"/>
                <a:cs typeface="Arial" pitchFamily="34" charset="0"/>
              </a:rPr>
              <a:t>Result</a:t>
            </a:r>
            <a:endParaRPr lang="en-SG" sz="1400" b="0" dirty="0">
              <a:latin typeface="Arial" pitchFamily="34" charset="0"/>
              <a:cs typeface="Arial" pitchFamily="34" charset="0"/>
            </a:endParaRPr>
          </a:p>
        </p:txBody>
      </p:sp>
      <p:pic>
        <p:nvPicPr>
          <p:cNvPr id="142" name="Picture 27" descr="MC900433954[1]"/>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776830" y="5867483"/>
            <a:ext cx="4762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Picture 2"/>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270114" y="2761369"/>
            <a:ext cx="546696" cy="234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143"/>
          <p:cNvPicPr>
            <a:picLocks noChangeAspect="1"/>
          </p:cNvPicPr>
          <p:nvPr/>
        </p:nvPicPr>
        <p:blipFill rotWithShape="1">
          <a:blip r:embed="rId26" cstate="print">
            <a:extLst>
              <a:ext uri="{28A0092B-C50C-407E-A947-70E740481C1C}">
                <a14:useLocalDpi xmlns:a14="http://schemas.microsoft.com/office/drawing/2010/main" val="0"/>
              </a:ext>
            </a:extLst>
          </a:blip>
          <a:srcRect l="25852" t="27542"/>
          <a:stretch/>
        </p:blipFill>
        <p:spPr>
          <a:xfrm rot="5242450">
            <a:off x="5603670" y="2717018"/>
            <a:ext cx="362970" cy="371462"/>
          </a:xfrm>
          <a:prstGeom prst="rect">
            <a:avLst/>
          </a:prstGeom>
        </p:spPr>
      </p:pic>
      <p:sp>
        <p:nvSpPr>
          <p:cNvPr id="145" name="二等辺三角形 7172"/>
          <p:cNvSpPr>
            <a:spLocks noChangeArrowheads="1"/>
          </p:cNvSpPr>
          <p:nvPr/>
        </p:nvSpPr>
        <p:spPr bwMode="auto">
          <a:xfrm rot="5400000" flipV="1">
            <a:off x="6007854" y="2650928"/>
            <a:ext cx="282929" cy="380077"/>
          </a:xfrm>
          <a:prstGeom prst="triangle">
            <a:avLst>
              <a:gd name="adj" fmla="val 50000"/>
            </a:avLst>
          </a:prstGeom>
          <a:solidFill>
            <a:srgbClr val="FFFF00">
              <a:alpha val="50195"/>
            </a:srgbClr>
          </a:solidFill>
          <a:ln>
            <a:noFill/>
          </a:ln>
          <a:effectLst>
            <a:outerShdw dist="35921" dir="2700000" algn="ctr" rotWithShape="0">
              <a:srgbClr val="808080"/>
            </a:outerShdw>
          </a:effectLst>
          <a:extLst>
            <a:ext uri="{91240B29-F687-4F45-9708-019B960494DF}">
              <a14:hiddenLine xmlns:a14="http://schemas.microsoft.com/office/drawing/2010/main" w="9525" algn="ctr">
                <a:solidFill>
                  <a:srgbClr val="000000"/>
                </a:solidFill>
                <a:round/>
                <a:headEnd/>
                <a:tailEnd/>
              </a14:hiddenLine>
            </a:ext>
          </a:extLst>
        </p:spPr>
        <p:txBody>
          <a:bodyPr/>
          <a:lstStyle/>
          <a:p>
            <a:pPr algn="ctr" fontAlgn="auto">
              <a:spcBef>
                <a:spcPts val="0"/>
              </a:spcBef>
              <a:spcAft>
                <a:spcPts val="0"/>
              </a:spcAft>
              <a:buNone/>
            </a:pPr>
            <a:endParaRPr lang="en-SG" b="0">
              <a:solidFill>
                <a:prstClr val="black"/>
              </a:solidFill>
            </a:endParaRPr>
          </a:p>
        </p:txBody>
      </p:sp>
    </p:spTree>
    <p:extLst>
      <p:ext uri="{BB962C8B-B14F-4D97-AF65-F5344CB8AC3E}">
        <p14:creationId xmlns:p14="http://schemas.microsoft.com/office/powerpoint/2010/main" val="30565493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b="89087"/>
          <a:stretch/>
        </p:blipFill>
        <p:spPr>
          <a:xfrm>
            <a:off x="381000" y="20780"/>
            <a:ext cx="9144000" cy="623694"/>
          </a:xfrm>
          <a:prstGeom prst="rect">
            <a:avLst/>
          </a:prstGeom>
        </p:spPr>
      </p:pic>
      <p:sp>
        <p:nvSpPr>
          <p:cNvPr id="13" name="Rectangle 12"/>
          <p:cNvSpPr/>
          <p:nvPr/>
        </p:nvSpPr>
        <p:spPr>
          <a:xfrm>
            <a:off x="992817" y="0"/>
            <a:ext cx="8074982"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ja-JP" sz="2400" b="1" dirty="0">
                <a:solidFill>
                  <a:schemeClr val="bg1"/>
                </a:solidFill>
              </a:rPr>
              <a:t>Analysis Main Cause </a:t>
            </a:r>
            <a:r>
              <a:rPr lang="en-US" altLang="ja-JP" sz="2400" b="1" dirty="0" smtClean="0">
                <a:solidFill>
                  <a:schemeClr val="bg1"/>
                </a:solidFill>
              </a:rPr>
              <a:t>(3)</a:t>
            </a:r>
            <a:endParaRPr lang="en-US" altLang="ja-JP" sz="2400" b="1" dirty="0">
              <a:solidFill>
                <a:schemeClr val="bg1"/>
              </a:solidFill>
            </a:endParaRPr>
          </a:p>
        </p:txBody>
      </p:sp>
      <p:sp>
        <p:nvSpPr>
          <p:cNvPr id="87" name="Rectangle 86"/>
          <p:cNvSpPr/>
          <p:nvPr/>
        </p:nvSpPr>
        <p:spPr bwMode="auto">
          <a:xfrm>
            <a:off x="9031436" y="55195"/>
            <a:ext cx="838200" cy="644474"/>
          </a:xfrm>
          <a:prstGeom prst="rect">
            <a:avLst/>
          </a:prstGeom>
          <a:noFill/>
          <a:ln w="952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r>
              <a:rPr lang="en-US" sz="2000" dirty="0">
                <a:latin typeface="Cambria" pitchFamily="18" charset="0"/>
              </a:rPr>
              <a:t>11/30</a:t>
            </a:r>
          </a:p>
        </p:txBody>
      </p:sp>
      <p:sp>
        <p:nvSpPr>
          <p:cNvPr id="64" name="Rectangle 22"/>
          <p:cNvSpPr>
            <a:spLocks noChangeArrowheads="1"/>
          </p:cNvSpPr>
          <p:nvPr/>
        </p:nvSpPr>
        <p:spPr bwMode="auto">
          <a:xfrm>
            <a:off x="2735116" y="5448731"/>
            <a:ext cx="698715" cy="13001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1" name="Picture 2" descr="Hình ảnh 7 viên ngọc rồng - Tổng hợp hình ảnh 7 viên ngọc rồng đẹp nhất">
            <a:extLst>
              <a:ext uri="{FF2B5EF4-FFF2-40B4-BE49-F238E27FC236}">
                <a16:creationId xmlns:a16="http://schemas.microsoft.com/office/drawing/2014/main" id="{8E5DC21B-4E7B-40DA-875C-22043250D78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145" t="1273" b="24505"/>
          <a:stretch/>
        </p:blipFill>
        <p:spPr bwMode="auto">
          <a:xfrm>
            <a:off x="121680" y="20781"/>
            <a:ext cx="680646" cy="62726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90706" y="1776033"/>
            <a:ext cx="1558692" cy="1315300"/>
            <a:chOff x="372941" y="1844824"/>
            <a:chExt cx="1558692" cy="1315300"/>
          </a:xfrm>
        </p:grpSpPr>
        <p:sp>
          <p:nvSpPr>
            <p:cNvPr id="17" name="二等辺三角形 7172">
              <a:extLst>
                <a:ext uri="{FF2B5EF4-FFF2-40B4-BE49-F238E27FC236}">
                  <a16:creationId xmlns:a16="http://schemas.microsoft.com/office/drawing/2014/main" id="{00000000-0008-0000-0000-00001E000000}"/>
                </a:ext>
              </a:extLst>
            </p:cNvPr>
            <p:cNvSpPr/>
            <p:nvPr/>
          </p:nvSpPr>
          <p:spPr>
            <a:xfrm rot="15586357">
              <a:off x="900975" y="1998819"/>
              <a:ext cx="354360" cy="251280"/>
            </a:xfrm>
            <a:prstGeom prst="triangle">
              <a:avLst>
                <a:gd name="adj" fmla="val 50000"/>
              </a:avLst>
            </a:prstGeom>
            <a:solidFill>
              <a:srgbClr val="FFFF00">
                <a:alpha val="50000"/>
              </a:srgbClr>
            </a:solidFill>
            <a:ln w="9360">
              <a:solidFill>
                <a:srgbClr val="000000"/>
              </a:solidFill>
              <a:round/>
            </a:ln>
            <a:effectLst>
              <a:outerShdw dist="35638" dir="2700000" rotWithShape="0">
                <a:srgbClr val="808080"/>
              </a:outerShdw>
            </a:effectLst>
          </p:spPr>
          <p:style>
            <a:lnRef idx="0">
              <a:scrgbClr r="0" g="0" b="0"/>
            </a:lnRef>
            <a:fillRef idx="0">
              <a:scrgbClr r="0" g="0" b="0"/>
            </a:fillRef>
            <a:effectRef idx="0">
              <a:scrgbClr r="0" g="0" b="0"/>
            </a:effectRef>
            <a:fontRef idx="minor"/>
          </p:style>
          <p:txBody>
            <a:bodyPr/>
            <a:lstStyle/>
            <a:p>
              <a:endParaRPr lang="en-US"/>
            </a:p>
          </p:txBody>
        </p:sp>
        <p:pic>
          <p:nvPicPr>
            <p:cNvPr id="18" name="Picture 17"/>
            <p:cNvPicPr>
              <a:picLocks noChangeAspect="1"/>
            </p:cNvPicPr>
            <p:nvPr/>
          </p:nvPicPr>
          <p:blipFill>
            <a:blip r:embed="rId5"/>
            <a:stretch>
              <a:fillRect/>
            </a:stretch>
          </p:blipFill>
          <p:spPr>
            <a:xfrm>
              <a:off x="372941" y="2534010"/>
              <a:ext cx="1447800" cy="626114"/>
            </a:xfrm>
            <a:prstGeom prst="rect">
              <a:avLst/>
            </a:prstGeom>
          </p:spPr>
        </p:pic>
        <p:pic>
          <p:nvPicPr>
            <p:cNvPr id="19" name="Picture 18" descr="A picture containing electronics, monitor, black, indoor&#10;&#10;Description generated with very high confidence">
              <a:extLst>
                <a:ext uri="{FF2B5EF4-FFF2-40B4-BE49-F238E27FC236}">
                  <a16:creationId xmlns:a16="http://schemas.microsoft.com/office/drawing/2014/main" id="{00000000-0008-0000-0000-00001D000000}"/>
                </a:ext>
              </a:extLst>
            </p:cNvPr>
            <p:cNvPicPr/>
            <p:nvPr/>
          </p:nvPicPr>
          <p:blipFill>
            <a:blip r:embed="rId6"/>
            <a:srcRect l="10877" t="3289" r="9323" b="4605"/>
            <a:stretch/>
          </p:blipFill>
          <p:spPr>
            <a:xfrm flipH="1">
              <a:off x="568897" y="2016993"/>
              <a:ext cx="259560" cy="608280"/>
            </a:xfrm>
            <a:prstGeom prst="rect">
              <a:avLst/>
            </a:prstGeom>
            <a:ln w="0">
              <a:noFill/>
            </a:ln>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56409" y="1844824"/>
              <a:ext cx="675224" cy="287963"/>
            </a:xfrm>
            <a:prstGeom prst="rect">
              <a:avLst/>
            </a:prstGeom>
          </p:spPr>
        </p:pic>
        <p:pic>
          <p:nvPicPr>
            <p:cNvPr id="21" name="図 48"/>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0875" y="2232994"/>
              <a:ext cx="406263" cy="33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Rectangle 22"/>
          <p:cNvSpPr/>
          <p:nvPr/>
        </p:nvSpPr>
        <p:spPr>
          <a:xfrm>
            <a:off x="1934848" y="1590575"/>
            <a:ext cx="3026911" cy="17492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285750" indent="-182880">
              <a:buFontTx/>
              <a:buChar char="-"/>
            </a:pPr>
            <a:r>
              <a:rPr lang="en-US" sz="1600" dirty="0">
                <a:solidFill>
                  <a:schemeClr val="tx1"/>
                </a:solidFill>
                <a:cs typeface="Arial" panose="020B0604020202020204" pitchFamily="34" charset="0"/>
              </a:rPr>
              <a:t>Development Software is quite slow</a:t>
            </a:r>
          </a:p>
          <a:p>
            <a:pPr marL="285750" indent="-182880">
              <a:buFontTx/>
              <a:buChar char="-"/>
            </a:pPr>
            <a:r>
              <a:rPr lang="en-US" sz="1600" dirty="0">
                <a:solidFill>
                  <a:schemeClr val="tx1"/>
                </a:solidFill>
                <a:cs typeface="Arial" panose="020B0604020202020204" pitchFamily="34" charset="0"/>
              </a:rPr>
              <a:t>OS is not update in the future</a:t>
            </a:r>
          </a:p>
          <a:p>
            <a:pPr marL="285750" indent="-182880">
              <a:buFontTx/>
              <a:buChar char="-"/>
            </a:pPr>
            <a:r>
              <a:rPr lang="en-US" sz="1600" dirty="0">
                <a:solidFill>
                  <a:schemeClr val="tx1"/>
                </a:solidFill>
                <a:cs typeface="Arial" panose="020B0604020202020204" pitchFamily="34" charset="0"/>
              </a:rPr>
              <a:t>Not responsive to big data system</a:t>
            </a:r>
          </a:p>
          <a:p>
            <a:pPr marL="285750" indent="-182880">
              <a:buFontTx/>
              <a:buChar char="-"/>
            </a:pPr>
            <a:r>
              <a:rPr lang="en-US" sz="1600" dirty="0">
                <a:solidFill>
                  <a:schemeClr val="tx1"/>
                </a:solidFill>
                <a:cs typeface="Arial" panose="020B0604020202020204" pitchFamily="34" charset="0"/>
              </a:rPr>
              <a:t>The stable of the device is poor, often repaired</a:t>
            </a:r>
            <a:endParaRPr lang="en-US" sz="1600" dirty="0">
              <a:solidFill>
                <a:schemeClr val="tx1"/>
              </a:solidFill>
            </a:endParaRPr>
          </a:p>
        </p:txBody>
      </p:sp>
      <p:sp>
        <p:nvSpPr>
          <p:cNvPr id="24" name="Rectangle: Rounded Corners 30">
            <a:extLst>
              <a:ext uri="{FF2B5EF4-FFF2-40B4-BE49-F238E27FC236}">
                <a16:creationId xmlns:a16="http://schemas.microsoft.com/office/drawing/2014/main" id="{00000000-0008-0000-0000-00001F000000}"/>
              </a:ext>
            </a:extLst>
          </p:cNvPr>
          <p:cNvSpPr/>
          <p:nvPr/>
        </p:nvSpPr>
        <p:spPr>
          <a:xfrm>
            <a:off x="381000" y="804426"/>
            <a:ext cx="4649308" cy="426569"/>
          </a:xfrm>
          <a:prstGeom prst="roundRect">
            <a:avLst>
              <a:gd name="adj" fmla="val 16667"/>
            </a:avLst>
          </a:prstGeom>
          <a:solidFill>
            <a:srgbClr val="0000FF"/>
          </a:solidFill>
          <a:ln w="0">
            <a:solidFill>
              <a:srgbClr val="3465A4"/>
            </a:solidFill>
          </a:ln>
        </p:spPr>
        <p:style>
          <a:lnRef idx="0">
            <a:scrgbClr r="0" g="0" b="0"/>
          </a:lnRef>
          <a:fillRef idx="0">
            <a:scrgbClr r="0" g="0" b="0"/>
          </a:fillRef>
          <a:effectRef idx="0">
            <a:scrgbClr r="0" g="0" b="0"/>
          </a:effectRef>
          <a:fontRef idx="minor"/>
        </p:style>
        <p:txBody>
          <a:bodyPr lIns="0" tIns="0" rIns="0" bIns="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00000"/>
              </a:lnSpc>
            </a:pPr>
            <a:r>
              <a:rPr lang="en-US" sz="2000" b="1" spc="-1" dirty="0" smtClean="0">
                <a:solidFill>
                  <a:schemeClr val="bg1"/>
                </a:solidFill>
                <a:latin typeface="Arial" panose="020B0604020202020204" pitchFamily="34" charset="0"/>
                <a:ea typeface="Microsoft YaHei"/>
                <a:cs typeface="Arial" panose="020B0604020202020204" pitchFamily="34" charset="0"/>
              </a:rPr>
              <a:t>Software on Win CE</a:t>
            </a:r>
            <a:endParaRPr lang="en-US" sz="2000" b="1" strike="noStrike" spc="-1" dirty="0">
              <a:solidFill>
                <a:schemeClr val="bg1"/>
              </a:solidFill>
              <a:latin typeface="Arial" panose="020B0604020202020204" pitchFamily="34" charset="0"/>
              <a:ea typeface="Microsoft YaHei"/>
              <a:cs typeface="Arial" panose="020B0604020202020204" pitchFamily="34" charset="0"/>
            </a:endParaRPr>
          </a:p>
        </p:txBody>
      </p:sp>
      <p:sp>
        <p:nvSpPr>
          <p:cNvPr id="25" name="Rectangle: Rounded Corners 30">
            <a:extLst>
              <a:ext uri="{FF2B5EF4-FFF2-40B4-BE49-F238E27FC236}">
                <a16:creationId xmlns:a16="http://schemas.microsoft.com/office/drawing/2014/main" id="{00000000-0008-0000-0000-00001F000000}"/>
              </a:ext>
            </a:extLst>
          </p:cNvPr>
          <p:cNvSpPr/>
          <p:nvPr/>
        </p:nvSpPr>
        <p:spPr>
          <a:xfrm>
            <a:off x="5580508" y="806691"/>
            <a:ext cx="4197028" cy="426569"/>
          </a:xfrm>
          <a:prstGeom prst="roundRect">
            <a:avLst>
              <a:gd name="adj" fmla="val 16667"/>
            </a:avLst>
          </a:prstGeom>
          <a:solidFill>
            <a:srgbClr val="0000FF"/>
          </a:solidFill>
          <a:ln w="0">
            <a:solidFill>
              <a:srgbClr val="3465A4"/>
            </a:solidFill>
          </a:ln>
        </p:spPr>
        <p:style>
          <a:lnRef idx="0">
            <a:scrgbClr r="0" g="0" b="0"/>
          </a:lnRef>
          <a:fillRef idx="0">
            <a:scrgbClr r="0" g="0" b="0"/>
          </a:fillRef>
          <a:effectRef idx="0">
            <a:scrgbClr r="0" g="0" b="0"/>
          </a:effectRef>
          <a:fontRef idx="minor"/>
        </p:style>
        <p:txBody>
          <a:bodyPr lIns="0" tIns="0" rIns="0" bIns="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00000"/>
              </a:lnSpc>
            </a:pPr>
            <a:r>
              <a:rPr lang="en-US" sz="2000" b="1" spc="-1" dirty="0" smtClean="0">
                <a:solidFill>
                  <a:schemeClr val="bg1"/>
                </a:solidFill>
                <a:latin typeface="Arial" panose="020B0604020202020204" pitchFamily="34" charset="0"/>
                <a:ea typeface="Microsoft YaHei"/>
                <a:cs typeface="Arial" panose="020B0604020202020204" pitchFamily="34" charset="0"/>
              </a:rPr>
              <a:t>Software on Mobile</a:t>
            </a:r>
            <a:endParaRPr lang="en-US" sz="2000" b="1" strike="noStrike" spc="-1" dirty="0">
              <a:solidFill>
                <a:schemeClr val="bg1"/>
              </a:solidFill>
              <a:latin typeface="Arial" panose="020B0604020202020204" pitchFamily="34" charset="0"/>
              <a:ea typeface="Microsoft YaHei"/>
              <a:cs typeface="Arial" panose="020B0604020202020204" pitchFamily="34" charset="0"/>
            </a:endParaRPr>
          </a:p>
        </p:txBody>
      </p:sp>
      <p:pic>
        <p:nvPicPr>
          <p:cNvPr id="27" name="Image 2">
            <a:extLst>
              <a:ext uri="{FF2B5EF4-FFF2-40B4-BE49-F238E27FC236}">
                <a16:creationId xmlns:a16="http://schemas.microsoft.com/office/drawing/2014/main" id="{00000000-0008-0000-0000-000021000000}"/>
              </a:ext>
            </a:extLst>
          </p:cNvPr>
          <p:cNvPicPr/>
          <p:nvPr/>
        </p:nvPicPr>
        <p:blipFill>
          <a:blip r:embed="rId9"/>
          <a:stretch/>
        </p:blipFill>
        <p:spPr>
          <a:xfrm>
            <a:off x="5803510" y="1727679"/>
            <a:ext cx="940877" cy="757128"/>
          </a:xfrm>
          <a:prstGeom prst="rect">
            <a:avLst/>
          </a:prstGeom>
          <a:ln w="0">
            <a:noFill/>
          </a:ln>
        </p:spPr>
      </p:pic>
      <p:pic>
        <p:nvPicPr>
          <p:cNvPr id="28" name="Picture 27">
            <a:extLst>
              <a:ext uri="{FF2B5EF4-FFF2-40B4-BE49-F238E27FC236}">
                <a16:creationId xmlns:a16="http://schemas.microsoft.com/office/drawing/2014/main" id="{5DD347EB-98C7-1225-2508-6ADB30EFEB07}"/>
              </a:ext>
            </a:extLst>
          </p:cNvPr>
          <p:cNvPicPr>
            <a:picLocks noChangeAspect="1"/>
          </p:cNvPicPr>
          <p:nvPr/>
        </p:nvPicPr>
        <p:blipFill>
          <a:blip r:embed="rId10"/>
          <a:stretch>
            <a:fillRect/>
          </a:stretch>
        </p:blipFill>
        <p:spPr>
          <a:xfrm>
            <a:off x="6537176" y="2495128"/>
            <a:ext cx="472434" cy="509883"/>
          </a:xfrm>
          <a:prstGeom prst="rect">
            <a:avLst/>
          </a:prstGeom>
        </p:spPr>
      </p:pic>
      <p:sp>
        <p:nvSpPr>
          <p:cNvPr id="29" name="Rectangle 28"/>
          <p:cNvSpPr/>
          <p:nvPr/>
        </p:nvSpPr>
        <p:spPr>
          <a:xfrm>
            <a:off x="7165903" y="1607057"/>
            <a:ext cx="2611633" cy="1776141"/>
          </a:xfrm>
          <a:prstGeom prst="rect">
            <a:avLst/>
          </a:prstGeom>
          <a:noFill/>
          <a:ln w="19050">
            <a:solidFill>
              <a:srgbClr val="1508B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388620" indent="-285750">
              <a:buFont typeface="Wingdings" panose="05000000000000000000" pitchFamily="2" charset="2"/>
              <a:buChar char="ü"/>
            </a:pPr>
            <a:r>
              <a:rPr lang="en-US" sz="1600" b="1" dirty="0">
                <a:solidFill>
                  <a:srgbClr val="0000FF"/>
                </a:solidFill>
                <a:latin typeface="Arial" panose="020B0604020202020204" pitchFamily="34" charset="0"/>
                <a:cs typeface="Arial" panose="020B0604020202020204" pitchFamily="34" charset="0"/>
              </a:rPr>
              <a:t>N</a:t>
            </a:r>
            <a:r>
              <a:rPr lang="en-US" sz="1600" b="1" dirty="0" smtClean="0">
                <a:solidFill>
                  <a:srgbClr val="0000FF"/>
                </a:solidFill>
                <a:latin typeface="Arial" panose="020B0604020202020204" pitchFamily="34" charset="0"/>
                <a:cs typeface="Arial" panose="020B0604020202020204" pitchFamily="34" charset="0"/>
              </a:rPr>
              <a:t>ew </a:t>
            </a:r>
            <a:r>
              <a:rPr lang="en-US" sz="1600" b="1" dirty="0">
                <a:solidFill>
                  <a:srgbClr val="0000FF"/>
                </a:solidFill>
                <a:latin typeface="Arial" panose="020B0604020202020204" pitchFamily="34" charset="0"/>
                <a:cs typeface="Arial" panose="020B0604020202020204" pitchFamily="34" charset="0"/>
              </a:rPr>
              <a:t>language</a:t>
            </a:r>
            <a:r>
              <a:rPr lang="en-US" sz="1600" dirty="0">
                <a:solidFill>
                  <a:schemeClr val="tx1"/>
                </a:solidFill>
                <a:latin typeface="Arial" panose="020B0604020202020204" pitchFamily="34" charset="0"/>
                <a:cs typeface="Arial" panose="020B0604020202020204" pitchFamily="34" charset="0"/>
              </a:rPr>
              <a:t> </a:t>
            </a:r>
            <a:r>
              <a:rPr lang="en-US" sz="1600" b="1" dirty="0">
                <a:solidFill>
                  <a:srgbClr val="0000FF"/>
                </a:solidFill>
                <a:latin typeface="Arial" panose="020B0604020202020204" pitchFamily="34" charset="0"/>
                <a:cs typeface="Arial" panose="020B0604020202020204" pitchFamily="34" charset="0"/>
              </a:rPr>
              <a:t>&amp;</a:t>
            </a:r>
            <a:r>
              <a:rPr lang="en-US" sz="1600" b="1" dirty="0" smtClean="0">
                <a:solidFill>
                  <a:srgbClr val="0000FF"/>
                </a:solidFill>
                <a:latin typeface="Arial" panose="020B0604020202020204" pitchFamily="34" charset="0"/>
                <a:cs typeface="Arial" panose="020B0604020202020204" pitchFamily="34" charset="0"/>
              </a:rPr>
              <a:t> new </a:t>
            </a:r>
            <a:r>
              <a:rPr lang="en-US" sz="1600" b="1" dirty="0">
                <a:solidFill>
                  <a:srgbClr val="0000FF"/>
                </a:solidFill>
                <a:latin typeface="Arial" panose="020B0604020202020204" pitchFamily="34" charset="0"/>
                <a:cs typeface="Arial" panose="020B0604020202020204" pitchFamily="34" charset="0"/>
              </a:rPr>
              <a:t>OS</a:t>
            </a:r>
          </a:p>
          <a:p>
            <a:pPr marL="388620" indent="-285750">
              <a:buFont typeface="Wingdings" panose="05000000000000000000" pitchFamily="2" charset="2"/>
              <a:buChar char="ü"/>
            </a:pPr>
            <a:r>
              <a:rPr lang="en-US" sz="1600" dirty="0">
                <a:solidFill>
                  <a:schemeClr val="tx1"/>
                </a:solidFill>
                <a:latin typeface="Arial" panose="020B0604020202020204" pitchFamily="34" charset="0"/>
                <a:cs typeface="Arial" panose="020B0604020202020204" pitchFamily="34" charset="0"/>
              </a:rPr>
              <a:t>Make new software</a:t>
            </a:r>
          </a:p>
          <a:p>
            <a:pPr marL="388620" indent="-285750">
              <a:buFont typeface="Wingdings" panose="05000000000000000000" pitchFamily="2" charset="2"/>
              <a:buChar char="ü"/>
            </a:pPr>
            <a:r>
              <a:rPr lang="en-US" sz="1600" dirty="0">
                <a:solidFill>
                  <a:schemeClr val="tx1"/>
                </a:solidFill>
                <a:latin typeface="Arial" panose="020B0604020202020204" pitchFamily="34" charset="0"/>
                <a:cs typeface="Arial" panose="020B0604020202020204" pitchFamily="34" charset="0"/>
              </a:rPr>
              <a:t>Large memory, easy to develop functions</a:t>
            </a:r>
          </a:p>
          <a:p>
            <a:pPr marL="388620" indent="-285750">
              <a:buFont typeface="Wingdings" panose="05000000000000000000" pitchFamily="2" charset="2"/>
              <a:buChar char="ü"/>
            </a:pPr>
            <a:r>
              <a:rPr lang="en-US" sz="1600" dirty="0">
                <a:solidFill>
                  <a:schemeClr val="tx1"/>
                </a:solidFill>
                <a:latin typeface="Arial" panose="020B0604020202020204" pitchFamily="34" charset="0"/>
                <a:cs typeface="Arial" panose="020B0604020202020204" pitchFamily="34" charset="0"/>
              </a:rPr>
              <a:t>More faster, stable,  beautiful interface</a:t>
            </a:r>
          </a:p>
        </p:txBody>
      </p:sp>
      <p:pic>
        <p:nvPicPr>
          <p:cNvPr id="30" name="Picture 29"/>
          <p:cNvPicPr>
            <a:picLocks noChangeAspect="1"/>
          </p:cNvPicPr>
          <p:nvPr/>
        </p:nvPicPr>
        <p:blipFill>
          <a:blip r:embed="rId11"/>
          <a:stretch>
            <a:fillRect/>
          </a:stretch>
        </p:blipFill>
        <p:spPr>
          <a:xfrm>
            <a:off x="5580507" y="2500268"/>
            <a:ext cx="560839" cy="511645"/>
          </a:xfrm>
          <a:prstGeom prst="rect">
            <a:avLst/>
          </a:prstGeom>
        </p:spPr>
      </p:pic>
      <p:pic>
        <p:nvPicPr>
          <p:cNvPr id="31" name="Picture 30"/>
          <p:cNvPicPr>
            <a:picLocks noChangeAspect="1"/>
          </p:cNvPicPr>
          <p:nvPr/>
        </p:nvPicPr>
        <p:blipFill>
          <a:blip r:embed="rId12"/>
          <a:stretch>
            <a:fillRect/>
          </a:stretch>
        </p:blipFill>
        <p:spPr>
          <a:xfrm>
            <a:off x="6212002" y="2662150"/>
            <a:ext cx="263066" cy="209968"/>
          </a:xfrm>
          <a:prstGeom prst="rect">
            <a:avLst/>
          </a:prstGeom>
        </p:spPr>
      </p:pic>
      <p:pic>
        <p:nvPicPr>
          <p:cNvPr id="32" name="Picture 31"/>
          <p:cNvPicPr>
            <a:picLocks noChangeAspect="1"/>
          </p:cNvPicPr>
          <p:nvPr/>
        </p:nvPicPr>
        <p:blipFill>
          <a:blip r:embed="rId5"/>
          <a:stretch>
            <a:fillRect/>
          </a:stretch>
        </p:blipFill>
        <p:spPr>
          <a:xfrm>
            <a:off x="108493" y="4574087"/>
            <a:ext cx="2060294" cy="1248097"/>
          </a:xfrm>
          <a:prstGeom prst="rect">
            <a:avLst/>
          </a:prstGeom>
        </p:spPr>
      </p:pic>
      <p:sp>
        <p:nvSpPr>
          <p:cNvPr id="5" name="Right Arrow 4"/>
          <p:cNvSpPr/>
          <p:nvPr/>
        </p:nvSpPr>
        <p:spPr>
          <a:xfrm>
            <a:off x="2168787" y="4611840"/>
            <a:ext cx="495482" cy="888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32-Point Star 36"/>
          <p:cNvSpPr/>
          <p:nvPr/>
        </p:nvSpPr>
        <p:spPr>
          <a:xfrm>
            <a:off x="2913625" y="4214596"/>
            <a:ext cx="2104463" cy="1967078"/>
          </a:xfrm>
          <a:prstGeom prst="star3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latin typeface="Arial "/>
              </a:rPr>
              <a:t>END OF LIFE 2023</a:t>
            </a:r>
          </a:p>
        </p:txBody>
      </p:sp>
      <p:pic>
        <p:nvPicPr>
          <p:cNvPr id="39" name="Picture 38">
            <a:extLst>
              <a:ext uri="{FF2B5EF4-FFF2-40B4-BE49-F238E27FC236}">
                <a16:creationId xmlns:a16="http://schemas.microsoft.com/office/drawing/2014/main" id="{6BA63FC9-FC0A-A818-BD55-87340DC280CD}"/>
              </a:ext>
            </a:extLst>
          </p:cNvPr>
          <p:cNvPicPr>
            <a:picLocks noChangeAspect="1"/>
          </p:cNvPicPr>
          <p:nvPr/>
        </p:nvPicPr>
        <p:blipFill rotWithShape="1">
          <a:blip r:embed="rId13"/>
          <a:srcRect l="23048" r="23002"/>
          <a:stretch/>
        </p:blipFill>
        <p:spPr>
          <a:xfrm>
            <a:off x="6142606" y="4598539"/>
            <a:ext cx="749939" cy="1390071"/>
          </a:xfrm>
          <a:prstGeom prst="rect">
            <a:avLst/>
          </a:prstGeom>
        </p:spPr>
      </p:pic>
      <p:pic>
        <p:nvPicPr>
          <p:cNvPr id="40" name="Picture 39">
            <a:extLst>
              <a:ext uri="{FF2B5EF4-FFF2-40B4-BE49-F238E27FC236}">
                <a16:creationId xmlns:a16="http://schemas.microsoft.com/office/drawing/2014/main" id="{4F1BC990-D9ED-0BB6-84B2-2AFC9166D4BB}"/>
              </a:ext>
            </a:extLst>
          </p:cNvPr>
          <p:cNvPicPr>
            <a:picLocks noChangeAspect="1"/>
          </p:cNvPicPr>
          <p:nvPr/>
        </p:nvPicPr>
        <p:blipFill rotWithShape="1">
          <a:blip r:embed="rId14"/>
          <a:srcRect l="26607" r="22240"/>
          <a:stretch/>
        </p:blipFill>
        <p:spPr>
          <a:xfrm>
            <a:off x="7144580" y="4643867"/>
            <a:ext cx="680867" cy="1331051"/>
          </a:xfrm>
          <a:prstGeom prst="rect">
            <a:avLst/>
          </a:prstGeom>
        </p:spPr>
      </p:pic>
      <p:pic>
        <p:nvPicPr>
          <p:cNvPr id="41" name="Picture 40">
            <a:extLst>
              <a:ext uri="{FF2B5EF4-FFF2-40B4-BE49-F238E27FC236}">
                <a16:creationId xmlns:a16="http://schemas.microsoft.com/office/drawing/2014/main" id="{09586C85-6EFD-6BE8-9ACD-DEC92388F0E9}"/>
              </a:ext>
            </a:extLst>
          </p:cNvPr>
          <p:cNvPicPr>
            <a:picLocks noChangeAspect="1"/>
          </p:cNvPicPr>
          <p:nvPr/>
        </p:nvPicPr>
        <p:blipFill rotWithShape="1">
          <a:blip r:embed="rId15"/>
          <a:srcRect l="19959" t="17234" r="19959" b="17235"/>
          <a:stretch/>
        </p:blipFill>
        <p:spPr>
          <a:xfrm>
            <a:off x="7958529" y="4864802"/>
            <a:ext cx="1492007" cy="977661"/>
          </a:xfrm>
          <a:prstGeom prst="rect">
            <a:avLst/>
          </a:prstGeom>
        </p:spPr>
      </p:pic>
      <p:sp>
        <p:nvSpPr>
          <p:cNvPr id="42" name="TextBox 41">
            <a:extLst>
              <a:ext uri="{FF2B5EF4-FFF2-40B4-BE49-F238E27FC236}">
                <a16:creationId xmlns:a16="http://schemas.microsoft.com/office/drawing/2014/main" id="{FDC8625C-5D94-6E69-733A-F1839F6CFDFD}"/>
              </a:ext>
            </a:extLst>
          </p:cNvPr>
          <p:cNvSpPr txBox="1"/>
          <p:nvPr/>
        </p:nvSpPr>
        <p:spPr>
          <a:xfrm>
            <a:off x="5947778" y="4211228"/>
            <a:ext cx="2385589" cy="338554"/>
          </a:xfrm>
          <a:prstGeom prst="rect">
            <a:avLst/>
          </a:prstGeom>
          <a:noFill/>
        </p:spPr>
        <p:txBody>
          <a:bodyPr wrap="none" rtlCol="0">
            <a:spAutoFit/>
          </a:bodyPr>
          <a:lstStyle/>
          <a:p>
            <a:r>
              <a:rPr lang="en-US" sz="1600" b="1" dirty="0">
                <a:solidFill>
                  <a:srgbClr val="FF0000"/>
                </a:solidFill>
                <a:latin typeface="Arial" panose="020B0604020202020204" pitchFamily="34" charset="0"/>
                <a:cs typeface="Arial" panose="020B0604020202020204" pitchFamily="34" charset="0"/>
              </a:rPr>
              <a:t>Develop New Software</a:t>
            </a:r>
          </a:p>
        </p:txBody>
      </p:sp>
      <p:pic>
        <p:nvPicPr>
          <p:cNvPr id="43" name="Picture 42">
            <a:extLst>
              <a:ext uri="{FF2B5EF4-FFF2-40B4-BE49-F238E27FC236}">
                <a16:creationId xmlns:a16="http://schemas.microsoft.com/office/drawing/2014/main" id="{5DD347EB-98C7-1225-2508-6ADB30EFEB07}"/>
              </a:ext>
            </a:extLst>
          </p:cNvPr>
          <p:cNvPicPr>
            <a:picLocks noChangeAspect="1"/>
          </p:cNvPicPr>
          <p:nvPr/>
        </p:nvPicPr>
        <p:blipFill>
          <a:blip r:embed="rId10"/>
          <a:stretch>
            <a:fillRect/>
          </a:stretch>
        </p:blipFill>
        <p:spPr>
          <a:xfrm>
            <a:off x="8431614" y="4113474"/>
            <a:ext cx="583835" cy="509883"/>
          </a:xfrm>
          <a:prstGeom prst="rect">
            <a:avLst/>
          </a:prstGeom>
        </p:spPr>
      </p:pic>
    </p:spTree>
    <p:extLst>
      <p:ext uri="{BB962C8B-B14F-4D97-AF65-F5344CB8AC3E}">
        <p14:creationId xmlns:p14="http://schemas.microsoft.com/office/powerpoint/2010/main" val="2815590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b="89087"/>
          <a:stretch/>
        </p:blipFill>
        <p:spPr>
          <a:xfrm>
            <a:off x="381000" y="20780"/>
            <a:ext cx="9144000" cy="623694"/>
          </a:xfrm>
          <a:prstGeom prst="rect">
            <a:avLst/>
          </a:prstGeom>
        </p:spPr>
      </p:pic>
      <p:sp>
        <p:nvSpPr>
          <p:cNvPr id="13" name="Rectangle 12"/>
          <p:cNvSpPr/>
          <p:nvPr/>
        </p:nvSpPr>
        <p:spPr>
          <a:xfrm>
            <a:off x="992817" y="0"/>
            <a:ext cx="8074982"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bg1"/>
                </a:solidFill>
                <a:latin typeface="Arial" pitchFamily="34" charset="0"/>
                <a:cs typeface="Arial" pitchFamily="34" charset="0"/>
              </a:rPr>
              <a:t>Action </a:t>
            </a:r>
            <a:r>
              <a:rPr lang="en-GB" sz="2400" b="1" dirty="0" smtClean="0">
                <a:solidFill>
                  <a:schemeClr val="bg1"/>
                </a:solidFill>
                <a:latin typeface="Arial" pitchFamily="34" charset="0"/>
                <a:cs typeface="Arial" pitchFamily="34" charset="0"/>
              </a:rPr>
              <a:t>3 : s </a:t>
            </a:r>
            <a:r>
              <a:rPr lang="en-GB" sz="2400" b="1" dirty="0" err="1" smtClean="0">
                <a:solidFill>
                  <a:schemeClr val="bg1"/>
                </a:solidFill>
                <a:latin typeface="Arial" pitchFamily="34" charset="0"/>
                <a:cs typeface="Arial" pitchFamily="34" charset="0"/>
              </a:rPr>
              <a:t>asd</a:t>
            </a:r>
            <a:r>
              <a:rPr lang="en-GB" sz="2400" b="1" dirty="0" smtClean="0">
                <a:solidFill>
                  <a:schemeClr val="bg1"/>
                </a:solidFill>
                <a:latin typeface="Arial" pitchFamily="34" charset="0"/>
                <a:cs typeface="Arial" pitchFamily="34" charset="0"/>
              </a:rPr>
              <a:t>………………</a:t>
            </a:r>
            <a:endParaRPr lang="en-GB" sz="2400" b="1" dirty="0">
              <a:solidFill>
                <a:schemeClr val="bg1"/>
              </a:solidFill>
              <a:latin typeface="Arial" pitchFamily="34" charset="0"/>
              <a:cs typeface="Arial" pitchFamily="34" charset="0"/>
            </a:endParaRPr>
          </a:p>
        </p:txBody>
      </p:sp>
      <p:sp>
        <p:nvSpPr>
          <p:cNvPr id="87" name="Rectangle 86"/>
          <p:cNvSpPr/>
          <p:nvPr/>
        </p:nvSpPr>
        <p:spPr bwMode="auto">
          <a:xfrm>
            <a:off x="9031436" y="55195"/>
            <a:ext cx="838200" cy="644474"/>
          </a:xfrm>
          <a:prstGeom prst="rect">
            <a:avLst/>
          </a:prstGeom>
          <a:noFill/>
          <a:ln w="952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r>
              <a:rPr lang="en-US" sz="2000" dirty="0">
                <a:latin typeface="Cambria" pitchFamily="18" charset="0"/>
              </a:rPr>
              <a:t>11/30</a:t>
            </a:r>
          </a:p>
        </p:txBody>
      </p:sp>
      <p:sp>
        <p:nvSpPr>
          <p:cNvPr id="86" name="Rounded Rectangle 85"/>
          <p:cNvSpPr/>
          <p:nvPr/>
        </p:nvSpPr>
        <p:spPr>
          <a:xfrm>
            <a:off x="409576" y="685800"/>
            <a:ext cx="9057650" cy="381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defTabSz="913185" eaLnBrk="0" fontAlgn="base" hangingPunct="0">
              <a:spcBef>
                <a:spcPct val="0"/>
              </a:spcBef>
              <a:spcAft>
                <a:spcPct val="0"/>
              </a:spcAft>
              <a:buFont typeface="Wingdings" pitchFamily="2" charset="2"/>
              <a:buChar char="q"/>
            </a:pPr>
            <a:r>
              <a:rPr kumimoji="1" lang="en-GB" altLang="ja-JP" sz="2000" b="1" dirty="0">
                <a:solidFill>
                  <a:prstClr val="white"/>
                </a:solidFill>
                <a:latin typeface="Arial Unicode MS" pitchFamily="34" charset="-128"/>
                <a:ea typeface="Arial Unicode MS" pitchFamily="34" charset="-128"/>
                <a:cs typeface="Arial Unicode MS" pitchFamily="34" charset="-128"/>
              </a:rPr>
              <a:t>Discuss, Q&amp;A, find solution</a:t>
            </a:r>
          </a:p>
        </p:txBody>
      </p:sp>
      <p:sp>
        <p:nvSpPr>
          <p:cNvPr id="64" name="Rectangle 22"/>
          <p:cNvSpPr>
            <a:spLocks noChangeArrowheads="1"/>
          </p:cNvSpPr>
          <p:nvPr/>
        </p:nvSpPr>
        <p:spPr bwMode="auto">
          <a:xfrm>
            <a:off x="2735116" y="5448731"/>
            <a:ext cx="698715" cy="13001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1" name="Picture 2" descr="Hình ảnh 7 viên ngọc rồng - Tổng hợp hình ảnh 7 viên ngọc rồng đẹp nhất">
            <a:extLst>
              <a:ext uri="{FF2B5EF4-FFF2-40B4-BE49-F238E27FC236}">
                <a16:creationId xmlns:a16="http://schemas.microsoft.com/office/drawing/2014/main" id="{8E5DC21B-4E7B-40DA-875C-22043250D78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145" t="1273" b="24505"/>
          <a:stretch/>
        </p:blipFill>
        <p:spPr bwMode="auto">
          <a:xfrm>
            <a:off x="121680" y="20781"/>
            <a:ext cx="680646" cy="627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0618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1"/>
          <p:cNvSpPr>
            <a:spLocks noChangeArrowheads="1"/>
          </p:cNvSpPr>
          <p:nvPr/>
        </p:nvSpPr>
        <p:spPr bwMode="auto">
          <a:xfrm>
            <a:off x="509806" y="520919"/>
            <a:ext cx="8794532" cy="6289783"/>
          </a:xfrm>
          <a:prstGeom prst="rect">
            <a:avLst/>
          </a:prstGeom>
          <a:solidFill>
            <a:schemeClr val="bg1"/>
          </a:solidFill>
          <a:ln w="19050">
            <a:solidFill>
              <a:srgbClr val="000080"/>
            </a:solidFill>
            <a:miter lim="800000"/>
            <a:headEnd/>
            <a:tailEnd/>
          </a:ln>
          <a:effectLst>
            <a:outerShdw dist="63500" dir="3187806" algn="ctr" rotWithShape="0">
              <a:srgbClr val="3333CC"/>
            </a:outerShdw>
          </a:effec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kumimoji="1" lang="ja-JP" altLang="en-US" sz="2000">
              <a:latin typeface="+mj-lt"/>
              <a:ea typeface="MS PGothic" panose="020B0600070205080204" pitchFamily="34" charset="-128"/>
            </a:endParaRPr>
          </a:p>
          <a:p>
            <a:pPr algn="ctr" eaLnBrk="1" hangingPunct="1">
              <a:spcBef>
                <a:spcPct val="0"/>
              </a:spcBef>
              <a:buFontTx/>
              <a:buNone/>
            </a:pPr>
            <a:endParaRPr kumimoji="1" lang="en-US" altLang="ja-JP" sz="2000">
              <a:solidFill>
                <a:srgbClr val="0000FF"/>
              </a:solidFill>
              <a:latin typeface="+mj-lt"/>
              <a:ea typeface="HGP創英角ｺﾞｼｯｸUB" pitchFamily="50" charset="-128"/>
            </a:endParaRPr>
          </a:p>
        </p:txBody>
      </p:sp>
      <p:sp>
        <p:nvSpPr>
          <p:cNvPr id="6147" name="Text Box 2"/>
          <p:cNvSpPr txBox="1">
            <a:spLocks noChangeArrowheads="1"/>
          </p:cNvSpPr>
          <p:nvPr/>
        </p:nvSpPr>
        <p:spPr bwMode="auto">
          <a:xfrm>
            <a:off x="381000" y="-26988"/>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kumimoji="1" lang="en-US" altLang="ja-JP" sz="2800">
                <a:solidFill>
                  <a:schemeClr val="bg1"/>
                </a:solidFill>
                <a:ea typeface="HGP創英角ｺﾞｼｯｸUB" pitchFamily="50" charset="-128"/>
              </a:rPr>
              <a:t>    </a:t>
            </a:r>
            <a:endParaRPr kumimoji="1" lang="en-US" altLang="ja-JP" sz="2800">
              <a:ea typeface="HGP創英角ｺﾞｼｯｸUB" pitchFamily="50" charset="-128"/>
            </a:endParaRPr>
          </a:p>
        </p:txBody>
      </p:sp>
      <p:sp>
        <p:nvSpPr>
          <p:cNvPr id="6148" name="Rectangle 3"/>
          <p:cNvSpPr>
            <a:spLocks noChangeArrowheads="1"/>
          </p:cNvSpPr>
          <p:nvPr/>
        </p:nvSpPr>
        <p:spPr bwMode="auto">
          <a:xfrm>
            <a:off x="381000" y="27931"/>
            <a:ext cx="9144000" cy="46166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kumimoji="1" lang="en-US" altLang="ja-JP" sz="2400" dirty="0">
                <a:solidFill>
                  <a:schemeClr val="bg1"/>
                </a:solidFill>
                <a:ea typeface="MS PGothic" panose="020B0600070205080204" pitchFamily="34" charset="-128"/>
              </a:rPr>
              <a:t>          </a:t>
            </a:r>
            <a:r>
              <a:rPr kumimoji="1" lang="en-US" altLang="ja-JP" sz="2400" b="1" dirty="0">
                <a:solidFill>
                  <a:schemeClr val="bg1"/>
                </a:solidFill>
                <a:latin typeface="Arial" charset="0"/>
                <a:ea typeface="HGP創英角ｺﾞｼｯｸUB" pitchFamily="50" charset="-128"/>
                <a:cs typeface="Arial" charset="0"/>
              </a:rPr>
              <a:t>CURRENT ISSUE AND SOLUTION</a:t>
            </a:r>
            <a:endParaRPr kumimoji="1" lang="ja-JP" altLang="en-US" sz="2400" b="1" dirty="0">
              <a:solidFill>
                <a:schemeClr val="bg1"/>
              </a:solidFill>
              <a:ea typeface="MS PGothic" panose="020B0600070205080204" pitchFamily="34" charset="-128"/>
            </a:endParaRPr>
          </a:p>
        </p:txBody>
      </p:sp>
      <p:sp>
        <p:nvSpPr>
          <p:cNvPr id="6149" name="Rectangle 257"/>
          <p:cNvSpPr>
            <a:spLocks noChangeArrowheads="1"/>
          </p:cNvSpPr>
          <p:nvPr/>
        </p:nvSpPr>
        <p:spPr bwMode="auto">
          <a:xfrm>
            <a:off x="609600" y="76201"/>
            <a:ext cx="1447800" cy="333375"/>
          </a:xfrm>
          <a:prstGeom prst="rect">
            <a:avLst/>
          </a:prstGeom>
          <a:solidFill>
            <a:schemeClr val="bg1">
              <a:alpha val="0"/>
            </a:schemeClr>
          </a:solidFill>
          <a:ln w="38100" algn="ctr">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1" lang="en-US" altLang="ja-JP" sz="1600" b="1">
                <a:solidFill>
                  <a:schemeClr val="bg1"/>
                </a:solidFill>
                <a:ea typeface="MS PGothic" panose="020B0600070205080204" pitchFamily="34" charset="-128"/>
              </a:rPr>
              <a:t>Report items</a:t>
            </a:r>
            <a:r>
              <a:rPr kumimoji="1" lang="en-US" altLang="ja-JP" sz="1800" b="1">
                <a:solidFill>
                  <a:schemeClr val="bg1"/>
                </a:solidFill>
                <a:ea typeface="MS PGothic" panose="020B0600070205080204" pitchFamily="34" charset="-128"/>
              </a:rPr>
              <a:t> </a:t>
            </a:r>
          </a:p>
        </p:txBody>
      </p:sp>
      <p:sp>
        <p:nvSpPr>
          <p:cNvPr id="6150" name="Rectangle 59"/>
          <p:cNvSpPr>
            <a:spLocks noChangeArrowheads="1"/>
          </p:cNvSpPr>
          <p:nvPr/>
        </p:nvSpPr>
        <p:spPr bwMode="auto">
          <a:xfrm>
            <a:off x="8763000" y="76200"/>
            <a:ext cx="533400" cy="381000"/>
          </a:xfrm>
          <a:prstGeom prst="rect">
            <a:avLst/>
          </a:prstGeom>
          <a:solidFill>
            <a:schemeClr val="accent2"/>
          </a:solidFill>
          <a:ln w="2857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400" b="1" dirty="0">
                <a:solidFill>
                  <a:schemeClr val="bg1"/>
                </a:solidFill>
              </a:rPr>
              <a:t>2/10</a:t>
            </a:r>
          </a:p>
        </p:txBody>
      </p:sp>
      <p:sp>
        <p:nvSpPr>
          <p:cNvPr id="56" name="Rectangle 55"/>
          <p:cNvSpPr/>
          <p:nvPr/>
        </p:nvSpPr>
        <p:spPr>
          <a:xfrm>
            <a:off x="730699" y="5943600"/>
            <a:ext cx="4515332" cy="642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000" dirty="0">
                <a:solidFill>
                  <a:schemeClr val="tx1"/>
                </a:solidFill>
                <a:latin typeface="+mj-lt"/>
              </a:rPr>
              <a:t>So it really affects to productivity activities</a:t>
            </a:r>
          </a:p>
        </p:txBody>
      </p:sp>
      <p:sp>
        <p:nvSpPr>
          <p:cNvPr id="45" name="32-Point Star 44"/>
          <p:cNvSpPr/>
          <p:nvPr/>
        </p:nvSpPr>
        <p:spPr>
          <a:xfrm>
            <a:off x="509807" y="4410217"/>
            <a:ext cx="4887884" cy="1533385"/>
          </a:xfrm>
          <a:prstGeom prst="star3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bg1"/>
                </a:solidFill>
              </a:rPr>
              <a:t>Manual job, many steps, many software but not centralization ,difficult control</a:t>
            </a:r>
          </a:p>
        </p:txBody>
      </p:sp>
      <p:grpSp>
        <p:nvGrpSpPr>
          <p:cNvPr id="11" name="Group 10"/>
          <p:cNvGrpSpPr/>
          <p:nvPr/>
        </p:nvGrpSpPr>
        <p:grpSpPr>
          <a:xfrm>
            <a:off x="730700" y="1643879"/>
            <a:ext cx="8547305" cy="4033829"/>
            <a:chOff x="359392" y="2013485"/>
            <a:chExt cx="8547305" cy="4033829"/>
          </a:xfrm>
        </p:grpSpPr>
        <p:sp>
          <p:nvSpPr>
            <p:cNvPr id="273" name="Rectangle 59"/>
            <p:cNvSpPr>
              <a:spLocks noChangeArrowheads="1"/>
            </p:cNvSpPr>
            <p:nvPr/>
          </p:nvSpPr>
          <p:spPr bwMode="auto">
            <a:xfrm>
              <a:off x="3120838" y="3399276"/>
              <a:ext cx="1676677" cy="368300"/>
            </a:xfrm>
            <a:prstGeom prst="rect">
              <a:avLst/>
            </a:prstGeom>
            <a:solidFill>
              <a:schemeClr val="accent2"/>
            </a:solidFill>
            <a:ln w="2857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dirty="0">
                  <a:solidFill>
                    <a:schemeClr val="bg1"/>
                  </a:solidFill>
                </a:rPr>
                <a:t>Checking</a:t>
              </a:r>
            </a:p>
          </p:txBody>
        </p:sp>
        <p:sp>
          <p:nvSpPr>
            <p:cNvPr id="6165" name="Rectangle 59"/>
            <p:cNvSpPr>
              <a:spLocks noChangeArrowheads="1"/>
            </p:cNvSpPr>
            <p:nvPr/>
          </p:nvSpPr>
          <p:spPr bwMode="auto">
            <a:xfrm>
              <a:off x="527926" y="2447504"/>
              <a:ext cx="1676677" cy="368300"/>
            </a:xfrm>
            <a:prstGeom prst="rect">
              <a:avLst/>
            </a:prstGeom>
            <a:solidFill>
              <a:schemeClr val="accent2"/>
            </a:solidFill>
            <a:ln w="2857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dirty="0">
                  <a:solidFill>
                    <a:schemeClr val="bg1"/>
                  </a:solidFill>
                </a:rPr>
                <a:t>Good receipt</a:t>
              </a:r>
            </a:p>
          </p:txBody>
        </p:sp>
        <p:sp>
          <p:nvSpPr>
            <p:cNvPr id="261" name="Rectangle 59"/>
            <p:cNvSpPr>
              <a:spLocks noChangeArrowheads="1"/>
            </p:cNvSpPr>
            <p:nvPr/>
          </p:nvSpPr>
          <p:spPr bwMode="auto">
            <a:xfrm>
              <a:off x="527926" y="3087565"/>
              <a:ext cx="1676677" cy="368300"/>
            </a:xfrm>
            <a:prstGeom prst="rect">
              <a:avLst/>
            </a:prstGeom>
            <a:solidFill>
              <a:schemeClr val="accent2"/>
            </a:solidFill>
            <a:ln w="2857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dirty="0">
                  <a:solidFill>
                    <a:schemeClr val="bg1"/>
                  </a:solidFill>
                </a:rPr>
                <a:t>Storing</a:t>
              </a:r>
            </a:p>
          </p:txBody>
        </p:sp>
        <p:sp>
          <p:nvSpPr>
            <p:cNvPr id="262" name="Rectangle 59"/>
            <p:cNvSpPr>
              <a:spLocks noChangeArrowheads="1"/>
            </p:cNvSpPr>
            <p:nvPr/>
          </p:nvSpPr>
          <p:spPr bwMode="auto">
            <a:xfrm>
              <a:off x="527926" y="3732050"/>
              <a:ext cx="1676677" cy="368300"/>
            </a:xfrm>
            <a:prstGeom prst="rect">
              <a:avLst/>
            </a:prstGeom>
            <a:solidFill>
              <a:schemeClr val="accent2"/>
            </a:solidFill>
            <a:ln w="2857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dirty="0">
                  <a:solidFill>
                    <a:schemeClr val="bg1"/>
                  </a:solidFill>
                </a:rPr>
                <a:t>Kitting</a:t>
              </a:r>
            </a:p>
          </p:txBody>
        </p:sp>
        <p:cxnSp>
          <p:nvCxnSpPr>
            <p:cNvPr id="263" name="Straight Arrow Connector 262"/>
            <p:cNvCxnSpPr/>
            <p:nvPr/>
          </p:nvCxnSpPr>
          <p:spPr>
            <a:xfrm rot="5400000">
              <a:off x="1079583" y="2947172"/>
              <a:ext cx="381000" cy="158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64" name="Straight Arrow Connector 263"/>
            <p:cNvCxnSpPr/>
            <p:nvPr/>
          </p:nvCxnSpPr>
          <p:spPr>
            <a:xfrm rot="5400000">
              <a:off x="1077995" y="3584791"/>
              <a:ext cx="381000" cy="158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65" name="Rectangle 59"/>
            <p:cNvSpPr>
              <a:spLocks noChangeArrowheads="1"/>
            </p:cNvSpPr>
            <p:nvPr/>
          </p:nvSpPr>
          <p:spPr bwMode="auto">
            <a:xfrm>
              <a:off x="527926" y="4460937"/>
              <a:ext cx="1676677" cy="368300"/>
            </a:xfrm>
            <a:prstGeom prst="rect">
              <a:avLst/>
            </a:prstGeom>
            <a:solidFill>
              <a:schemeClr val="accent2"/>
            </a:solidFill>
            <a:ln w="2857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dirty="0">
                  <a:solidFill>
                    <a:schemeClr val="bg1"/>
                  </a:solidFill>
                </a:rPr>
                <a:t>Supply</a:t>
              </a:r>
            </a:p>
          </p:txBody>
        </p:sp>
        <p:cxnSp>
          <p:nvCxnSpPr>
            <p:cNvPr id="266" name="Straight Arrow Connector 265"/>
            <p:cNvCxnSpPr/>
            <p:nvPr/>
          </p:nvCxnSpPr>
          <p:spPr>
            <a:xfrm rot="5400000">
              <a:off x="1076407" y="4283292"/>
              <a:ext cx="381000" cy="158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grpSp>
          <p:nvGrpSpPr>
            <p:cNvPr id="7" name="Group 6"/>
            <p:cNvGrpSpPr/>
            <p:nvPr/>
          </p:nvGrpSpPr>
          <p:grpSpPr>
            <a:xfrm>
              <a:off x="2010415" y="2197635"/>
              <a:ext cx="1063403" cy="2468880"/>
              <a:chOff x="4144015" y="2070947"/>
              <a:chExt cx="1063403" cy="2468880"/>
            </a:xfrm>
          </p:grpSpPr>
          <p:cxnSp>
            <p:nvCxnSpPr>
              <p:cNvPr id="107" name="Straight Arrow Connector 106"/>
              <p:cNvCxnSpPr/>
              <p:nvPr/>
            </p:nvCxnSpPr>
            <p:spPr>
              <a:xfrm flipV="1">
                <a:off x="4682557" y="2089830"/>
                <a:ext cx="524861" cy="2826"/>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4144015" y="4528541"/>
                <a:ext cx="5334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67" name="Straight Connector 266"/>
              <p:cNvCxnSpPr/>
              <p:nvPr/>
            </p:nvCxnSpPr>
            <p:spPr>
              <a:xfrm>
                <a:off x="4698314" y="2070947"/>
                <a:ext cx="0" cy="2468880"/>
              </a:xfrm>
              <a:prstGeom prst="line">
                <a:avLst/>
              </a:prstGeom>
              <a:ln w="28575"/>
            </p:spPr>
            <p:style>
              <a:lnRef idx="1">
                <a:schemeClr val="dk1"/>
              </a:lnRef>
              <a:fillRef idx="0">
                <a:schemeClr val="dk1"/>
              </a:fillRef>
              <a:effectRef idx="0">
                <a:schemeClr val="dk1"/>
              </a:effectRef>
              <a:fontRef idx="minor">
                <a:schemeClr val="tx1"/>
              </a:fontRef>
            </p:style>
          </p:cxnSp>
        </p:grpSp>
        <p:sp>
          <p:nvSpPr>
            <p:cNvPr id="268" name="Rectangle 59"/>
            <p:cNvSpPr>
              <a:spLocks noChangeArrowheads="1"/>
            </p:cNvSpPr>
            <p:nvPr/>
          </p:nvSpPr>
          <p:spPr bwMode="auto">
            <a:xfrm>
              <a:off x="3115601" y="2741761"/>
              <a:ext cx="1676677" cy="368300"/>
            </a:xfrm>
            <a:prstGeom prst="rect">
              <a:avLst/>
            </a:prstGeom>
            <a:solidFill>
              <a:schemeClr val="accent2"/>
            </a:solidFill>
            <a:ln w="2857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dirty="0">
                  <a:solidFill>
                    <a:schemeClr val="bg1"/>
                  </a:solidFill>
                </a:rPr>
                <a:t>Shrink</a:t>
              </a:r>
            </a:p>
          </p:txBody>
        </p:sp>
        <p:sp>
          <p:nvSpPr>
            <p:cNvPr id="269" name="Rectangle 59"/>
            <p:cNvSpPr>
              <a:spLocks noChangeArrowheads="1"/>
            </p:cNvSpPr>
            <p:nvPr/>
          </p:nvSpPr>
          <p:spPr bwMode="auto">
            <a:xfrm>
              <a:off x="3127139" y="2095409"/>
              <a:ext cx="1676677" cy="368300"/>
            </a:xfrm>
            <a:prstGeom prst="rect">
              <a:avLst/>
            </a:prstGeom>
            <a:solidFill>
              <a:schemeClr val="accent2"/>
            </a:solidFill>
            <a:ln w="2857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None/>
              </a:pPr>
              <a:r>
                <a:rPr lang="en-US" altLang="en-US" sz="2000" dirty="0">
                  <a:solidFill>
                    <a:schemeClr val="bg1"/>
                  </a:solidFill>
                </a:rPr>
                <a:t>Production</a:t>
              </a:r>
            </a:p>
          </p:txBody>
        </p:sp>
        <p:cxnSp>
          <p:nvCxnSpPr>
            <p:cNvPr id="271" name="Straight Arrow Connector 270"/>
            <p:cNvCxnSpPr/>
            <p:nvPr/>
          </p:nvCxnSpPr>
          <p:spPr>
            <a:xfrm rot="5400000">
              <a:off x="3667258" y="3239291"/>
              <a:ext cx="381000" cy="158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75" name="Rectangle 59"/>
            <p:cNvSpPr>
              <a:spLocks noChangeArrowheads="1"/>
            </p:cNvSpPr>
            <p:nvPr/>
          </p:nvSpPr>
          <p:spPr bwMode="auto">
            <a:xfrm>
              <a:off x="3101113" y="4127259"/>
              <a:ext cx="1676677" cy="368300"/>
            </a:xfrm>
            <a:prstGeom prst="rect">
              <a:avLst/>
            </a:prstGeom>
            <a:solidFill>
              <a:schemeClr val="accent2"/>
            </a:solidFill>
            <a:ln w="2857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dirty="0">
                  <a:solidFill>
                    <a:schemeClr val="bg1"/>
                  </a:solidFill>
                </a:rPr>
                <a:t>Shipping</a:t>
              </a:r>
            </a:p>
          </p:txBody>
        </p:sp>
        <p:cxnSp>
          <p:nvCxnSpPr>
            <p:cNvPr id="276" name="Straight Arrow Connector 275"/>
            <p:cNvCxnSpPr/>
            <p:nvPr/>
          </p:nvCxnSpPr>
          <p:spPr>
            <a:xfrm rot="5400000">
              <a:off x="3672496" y="2580787"/>
              <a:ext cx="381000" cy="158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0" name="Rectangle 9"/>
            <p:cNvSpPr/>
            <p:nvPr/>
          </p:nvSpPr>
          <p:spPr>
            <a:xfrm>
              <a:off x="359392" y="2390837"/>
              <a:ext cx="1905000" cy="1824182"/>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p:cNvSpPr/>
            <p:nvPr/>
          </p:nvSpPr>
          <p:spPr>
            <a:xfrm>
              <a:off x="2924825" y="2641600"/>
              <a:ext cx="1905000" cy="2006600"/>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4" name="Straight Arrow Connector 273"/>
            <p:cNvCxnSpPr/>
            <p:nvPr/>
          </p:nvCxnSpPr>
          <p:spPr>
            <a:xfrm rot="5400000">
              <a:off x="3677612" y="3949613"/>
              <a:ext cx="381000" cy="158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93" name="Rectangle 59"/>
            <p:cNvSpPr>
              <a:spLocks noChangeArrowheads="1"/>
            </p:cNvSpPr>
            <p:nvPr/>
          </p:nvSpPr>
          <p:spPr bwMode="auto">
            <a:xfrm>
              <a:off x="5173177" y="5719373"/>
              <a:ext cx="3733520" cy="327941"/>
            </a:xfrm>
            <a:prstGeom prst="rect">
              <a:avLst/>
            </a:prstGeom>
            <a:solidFill>
              <a:srgbClr val="00FF00"/>
            </a:solidFill>
            <a:ln w="2857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None/>
              </a:pPr>
              <a:r>
                <a:rPr lang="en-US" altLang="en-US" sz="2000" b="1" dirty="0">
                  <a:solidFill>
                    <a:srgbClr val="FF0000"/>
                  </a:solidFill>
                </a:rPr>
                <a:t>I will develop FOSS software</a:t>
              </a:r>
            </a:p>
          </p:txBody>
        </p:sp>
        <p:sp>
          <p:nvSpPr>
            <p:cNvPr id="294" name="Rectangle 59"/>
            <p:cNvSpPr>
              <a:spLocks noChangeArrowheads="1"/>
            </p:cNvSpPr>
            <p:nvPr/>
          </p:nvSpPr>
          <p:spPr bwMode="auto">
            <a:xfrm>
              <a:off x="7492696" y="2013485"/>
              <a:ext cx="1171045" cy="377352"/>
            </a:xfrm>
            <a:prstGeom prst="rect">
              <a:avLst/>
            </a:prstGeom>
            <a:solidFill>
              <a:schemeClr val="bg1">
                <a:lumMod val="50000"/>
              </a:schemeClr>
            </a:solidFill>
            <a:ln w="2857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None/>
              </a:pPr>
              <a:r>
                <a:rPr lang="en-US" altLang="en-US" sz="2000" dirty="0">
                  <a:solidFill>
                    <a:schemeClr val="bg1"/>
                  </a:solidFill>
                </a:rPr>
                <a:t>HT device</a:t>
              </a:r>
            </a:p>
          </p:txBody>
        </p:sp>
        <p:sp>
          <p:nvSpPr>
            <p:cNvPr id="295" name="Rectangle 59"/>
            <p:cNvSpPr>
              <a:spLocks noChangeArrowheads="1"/>
            </p:cNvSpPr>
            <p:nvPr/>
          </p:nvSpPr>
          <p:spPr bwMode="auto">
            <a:xfrm>
              <a:off x="7126420" y="3668678"/>
              <a:ext cx="1505789" cy="377352"/>
            </a:xfrm>
            <a:prstGeom prst="rect">
              <a:avLst/>
            </a:prstGeom>
            <a:solidFill>
              <a:schemeClr val="bg1">
                <a:lumMod val="50000"/>
              </a:schemeClr>
            </a:solidFill>
            <a:ln w="2857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None/>
              </a:pPr>
              <a:r>
                <a:rPr lang="en-US" altLang="en-US" sz="2000" dirty="0">
                  <a:solidFill>
                    <a:schemeClr val="bg1"/>
                  </a:solidFill>
                </a:rPr>
                <a:t>WIFI network</a:t>
              </a:r>
            </a:p>
          </p:txBody>
        </p:sp>
        <p:sp>
          <p:nvSpPr>
            <p:cNvPr id="296" name="Rectangle 59"/>
            <p:cNvSpPr>
              <a:spLocks noChangeArrowheads="1"/>
            </p:cNvSpPr>
            <p:nvPr/>
          </p:nvSpPr>
          <p:spPr bwMode="auto">
            <a:xfrm>
              <a:off x="6373157" y="2013485"/>
              <a:ext cx="1017908" cy="377352"/>
            </a:xfrm>
            <a:prstGeom prst="rect">
              <a:avLst/>
            </a:prstGeom>
            <a:solidFill>
              <a:schemeClr val="bg1">
                <a:lumMod val="50000"/>
              </a:schemeClr>
            </a:solidFill>
            <a:ln w="2857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None/>
              </a:pPr>
              <a:r>
                <a:rPr lang="en-US" altLang="en-US" sz="2000" dirty="0">
                  <a:solidFill>
                    <a:schemeClr val="bg1"/>
                  </a:solidFill>
                </a:rPr>
                <a:t>Barcode</a:t>
              </a:r>
            </a:p>
          </p:txBody>
        </p:sp>
      </p:grpSp>
      <p:pic>
        <p:nvPicPr>
          <p:cNvPr id="278" name="Picture 1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7148" y="3686748"/>
            <a:ext cx="940652" cy="869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81" name="Group 280"/>
          <p:cNvGrpSpPr/>
          <p:nvPr/>
        </p:nvGrpSpPr>
        <p:grpSpPr>
          <a:xfrm>
            <a:off x="6983020" y="2063414"/>
            <a:ext cx="2046680" cy="1048263"/>
            <a:chOff x="5418261" y="3963987"/>
            <a:chExt cx="1116622" cy="497761"/>
          </a:xfrm>
        </p:grpSpPr>
        <p:pic>
          <p:nvPicPr>
            <p:cNvPr id="282" name="図 4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8261" y="3963987"/>
              <a:ext cx="578827" cy="469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83" name="図 4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6779" y="4051300"/>
              <a:ext cx="232996" cy="2524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84" name="二等辺三角形 7172"/>
            <p:cNvSpPr>
              <a:spLocks noChangeArrowheads="1"/>
            </p:cNvSpPr>
            <p:nvPr/>
          </p:nvSpPr>
          <p:spPr bwMode="auto">
            <a:xfrm rot="5400000">
              <a:off x="5951965" y="3993479"/>
              <a:ext cx="239713" cy="345831"/>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a:extLst/>
          </p:spPr>
          <p:txBody>
            <a:bodyPr/>
            <a:lstStyle/>
            <a:p>
              <a:pPr algn="ctr"/>
              <a:endParaRPr lang="en-SG">
                <a:latin typeface="Arial" pitchFamily="34" charset="0"/>
                <a:cs typeface="Arial" pitchFamily="34" charset="0"/>
              </a:endParaRPr>
            </a:p>
          </p:txBody>
        </p:sp>
        <p:pic>
          <p:nvPicPr>
            <p:cNvPr id="285" name="Picture 284" descr="two in one.JP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2160" y="3964781"/>
              <a:ext cx="392723" cy="49696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47" name="Can 46"/>
          <p:cNvSpPr/>
          <p:nvPr/>
        </p:nvSpPr>
        <p:spPr>
          <a:xfrm>
            <a:off x="5740486" y="3239298"/>
            <a:ext cx="1541907" cy="2094703"/>
          </a:xfrm>
          <a:prstGeom prst="can">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vert="horz" rtlCol="0" anchor="t"/>
          <a:lstStyle/>
          <a:p>
            <a:pPr algn="ctr"/>
            <a:r>
              <a:rPr lang="en-US" sz="2000" b="1" dirty="0"/>
              <a:t>FOSS </a:t>
            </a:r>
          </a:p>
          <a:p>
            <a:pPr algn="ctr"/>
            <a:r>
              <a:rPr lang="en-US" sz="2000" b="1" dirty="0"/>
              <a:t>DB Server</a:t>
            </a:r>
            <a:endParaRPr lang="vi-VN" sz="2000" b="1" dirty="0"/>
          </a:p>
        </p:txBody>
      </p:sp>
      <p:grpSp>
        <p:nvGrpSpPr>
          <p:cNvPr id="48" name="Group 47"/>
          <p:cNvGrpSpPr/>
          <p:nvPr/>
        </p:nvGrpSpPr>
        <p:grpSpPr>
          <a:xfrm>
            <a:off x="5748360" y="4695731"/>
            <a:ext cx="667169" cy="596192"/>
            <a:chOff x="4343401" y="1370730"/>
            <a:chExt cx="667169" cy="596192"/>
          </a:xfrm>
        </p:grpSpPr>
        <p:grpSp>
          <p:nvGrpSpPr>
            <p:cNvPr id="49" name="Gruppe 72"/>
            <p:cNvGrpSpPr>
              <a:grpSpLocks/>
            </p:cNvGrpSpPr>
            <p:nvPr/>
          </p:nvGrpSpPr>
          <p:grpSpPr bwMode="auto">
            <a:xfrm>
              <a:off x="4375662" y="1370730"/>
              <a:ext cx="564390" cy="596192"/>
              <a:chOff x="6731000" y="423829"/>
              <a:chExt cx="1266931" cy="1338584"/>
            </a:xfrm>
          </p:grpSpPr>
          <p:grpSp>
            <p:nvGrpSpPr>
              <p:cNvPr id="51" name="Gruppe 69"/>
              <p:cNvGrpSpPr>
                <a:grpSpLocks/>
              </p:cNvGrpSpPr>
              <p:nvPr/>
            </p:nvGrpSpPr>
            <p:grpSpPr bwMode="auto">
              <a:xfrm>
                <a:off x="6731000" y="423829"/>
                <a:ext cx="1266931" cy="1206708"/>
                <a:chOff x="6985496" y="4858806"/>
                <a:chExt cx="1266457" cy="1207361"/>
              </a:xfrm>
            </p:grpSpPr>
            <p:sp>
              <p:nvSpPr>
                <p:cNvPr id="53" name="Ellipse 161"/>
                <p:cNvSpPr/>
                <p:nvPr/>
              </p:nvSpPr>
              <p:spPr bwMode="auto">
                <a:xfrm>
                  <a:off x="7106637" y="4858806"/>
                  <a:ext cx="1103884" cy="1103978"/>
                </a:xfrm>
                <a:prstGeom prst="ellipse">
                  <a:avLst/>
                </a:prstGeom>
                <a:gradFill flip="none" rotWithShape="1">
                  <a:gsLst>
                    <a:gs pos="0">
                      <a:srgbClr val="FB0036"/>
                    </a:gs>
                    <a:gs pos="100000">
                      <a:srgbClr val="D60015"/>
                    </a:gs>
                  </a:gsLst>
                  <a:path path="shape">
                    <a:fillToRect l="50000" t="50000" r="50000" b="50000"/>
                  </a:path>
                  <a:tileRect/>
                </a:gradFill>
                <a:ln w="9525" cap="flat" cmpd="sng" algn="ctr">
                  <a:solidFill>
                    <a:srgbClr val="C00000"/>
                  </a:solidFill>
                  <a:prstDash val="solid"/>
                </a:ln>
                <a:effectLst>
                  <a:innerShdw blurRad="190500" dist="114300" dir="5700000">
                    <a:srgbClr val="000000">
                      <a:alpha val="37000"/>
                    </a:srgbClr>
                  </a:innerShdw>
                </a:effectLst>
              </p:spPr>
              <p:txBody>
                <a:bodyPr anchor="ctr"/>
                <a:lstStyle/>
                <a:p>
                  <a:pPr algn="ctr">
                    <a:defRPr/>
                  </a:pPr>
                  <a:endParaRPr lang="da-DK" kern="0">
                    <a:solidFill>
                      <a:sysClr val="window" lastClr="FFFFFF"/>
                    </a:solidFill>
                    <a:latin typeface="Calibri"/>
                  </a:endParaRPr>
                </a:p>
              </p:txBody>
            </p:sp>
            <p:sp>
              <p:nvSpPr>
                <p:cNvPr id="54" name="Måne 64"/>
                <p:cNvSpPr/>
                <p:nvPr/>
              </p:nvSpPr>
              <p:spPr bwMode="auto">
                <a:xfrm rot="16552097">
                  <a:off x="7295809" y="5110022"/>
                  <a:ext cx="645832" cy="1266457"/>
                </a:xfrm>
                <a:prstGeom prst="moon">
                  <a:avLst>
                    <a:gd name="adj" fmla="val 18952"/>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a:defRPr/>
                  </a:pPr>
                  <a:endParaRPr lang="da-DK" kern="0" dirty="0" err="1">
                    <a:solidFill>
                      <a:sysClr val="window" lastClr="FFFFFF"/>
                    </a:solidFill>
                    <a:latin typeface="Calibri"/>
                  </a:endParaRPr>
                </a:p>
              </p:txBody>
            </p:sp>
            <p:sp>
              <p:nvSpPr>
                <p:cNvPr id="55" name="Ellipse 163"/>
                <p:cNvSpPr/>
                <p:nvPr/>
              </p:nvSpPr>
              <p:spPr bwMode="auto">
                <a:xfrm>
                  <a:off x="7169578" y="4919114"/>
                  <a:ext cx="983882" cy="721257"/>
                </a:xfrm>
                <a:prstGeom prst="ellipse">
                  <a:avLst/>
                </a:prstGeom>
                <a:gradFill flip="none" rotWithShape="1">
                  <a:gsLst>
                    <a:gs pos="0">
                      <a:srgbClr val="1F497D">
                        <a:lumMod val="40000"/>
                        <a:lumOff val="60000"/>
                        <a:alpha val="0"/>
                      </a:srgbClr>
                    </a:gs>
                    <a:gs pos="100000">
                      <a:sysClr val="window" lastClr="FFFFFF">
                        <a:alpha val="77000"/>
                      </a:sysClr>
                    </a:gs>
                  </a:gsLst>
                  <a:lin ang="16200000" scaled="0"/>
                  <a:tileRect/>
                </a:gradFill>
                <a:ln w="9525" cap="flat" cmpd="sng" algn="ctr">
                  <a:noFill/>
                  <a:prstDash val="solid"/>
                </a:ln>
                <a:effectLst/>
              </p:spPr>
              <p:txBody>
                <a:bodyPr anchor="ctr"/>
                <a:lstStyle/>
                <a:p>
                  <a:pPr algn="ctr">
                    <a:defRPr/>
                  </a:pPr>
                  <a:endParaRPr lang="da-DK" kern="0" dirty="0">
                    <a:solidFill>
                      <a:sysClr val="window" lastClr="FFFFFF"/>
                    </a:solidFill>
                    <a:latin typeface="Calibri"/>
                  </a:endParaRPr>
                </a:p>
              </p:txBody>
            </p:sp>
          </p:grpSp>
          <p:sp>
            <p:nvSpPr>
              <p:cNvPr id="52" name="Ellipse 160"/>
              <p:cNvSpPr/>
              <p:nvPr/>
            </p:nvSpPr>
            <p:spPr bwMode="auto">
              <a:xfrm>
                <a:off x="6786578" y="1500174"/>
                <a:ext cx="1198946" cy="262239"/>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p:spPr>
            <p:txBody>
              <a:bodyPr anchor="ctr"/>
              <a:lstStyle/>
              <a:p>
                <a:pPr algn="ctr">
                  <a:defRPr/>
                </a:pPr>
                <a:endParaRPr lang="da-DK" kern="0">
                  <a:solidFill>
                    <a:srgbClr val="FFFFFF"/>
                  </a:solidFill>
                  <a:latin typeface="Calibri"/>
                </a:endParaRPr>
              </a:p>
            </p:txBody>
          </p:sp>
        </p:grpSp>
        <p:sp>
          <p:nvSpPr>
            <p:cNvPr id="50" name="Tekstboks 164"/>
            <p:cNvSpPr txBox="1"/>
            <p:nvPr/>
          </p:nvSpPr>
          <p:spPr>
            <a:xfrm>
              <a:off x="4343401" y="1413843"/>
              <a:ext cx="667169" cy="400110"/>
            </a:xfrm>
            <a:prstGeom prst="rect">
              <a:avLst/>
            </a:prstGeom>
            <a:noFill/>
          </p:spPr>
          <p:txBody>
            <a:bodyPr wrap="none" rtlCol="0">
              <a:spAutoFit/>
            </a:bodyPr>
            <a:lstStyle/>
            <a:p>
              <a:pPr algn="ctr"/>
              <a:r>
                <a:rPr lang="da-DK" sz="2000" b="1" dirty="0">
                  <a:solidFill>
                    <a:schemeClr val="bg1"/>
                  </a:solidFill>
                </a:rPr>
                <a:t>MCS</a:t>
              </a:r>
              <a:endParaRPr lang="da-DK" sz="1200" b="1" dirty="0">
                <a:solidFill>
                  <a:schemeClr val="bg1"/>
                </a:solidFill>
              </a:endParaRPr>
            </a:p>
          </p:txBody>
        </p:sp>
      </p:grpSp>
      <p:grpSp>
        <p:nvGrpSpPr>
          <p:cNvPr id="57" name="Group 56"/>
          <p:cNvGrpSpPr/>
          <p:nvPr/>
        </p:nvGrpSpPr>
        <p:grpSpPr>
          <a:xfrm>
            <a:off x="6241560" y="4255044"/>
            <a:ext cx="579006" cy="542799"/>
            <a:chOff x="10117641" y="1784194"/>
            <a:chExt cx="847723" cy="874184"/>
          </a:xfrm>
        </p:grpSpPr>
        <p:grpSp>
          <p:nvGrpSpPr>
            <p:cNvPr id="58" name="Gruppe 188"/>
            <p:cNvGrpSpPr>
              <a:grpSpLocks/>
            </p:cNvGrpSpPr>
            <p:nvPr/>
          </p:nvGrpSpPr>
          <p:grpSpPr bwMode="auto">
            <a:xfrm>
              <a:off x="10143519" y="1784194"/>
              <a:ext cx="786513" cy="874184"/>
              <a:chOff x="3262312" y="2393945"/>
              <a:chExt cx="1293813" cy="1400817"/>
            </a:xfrm>
          </p:grpSpPr>
          <p:grpSp>
            <p:nvGrpSpPr>
              <p:cNvPr id="60" name="Gruppe 128"/>
              <p:cNvGrpSpPr>
                <a:grpSpLocks/>
              </p:cNvGrpSpPr>
              <p:nvPr/>
            </p:nvGrpSpPr>
            <p:grpSpPr bwMode="auto">
              <a:xfrm>
                <a:off x="3262312" y="2393944"/>
                <a:ext cx="1293813" cy="1400818"/>
                <a:chOff x="2257732" y="2455102"/>
                <a:chExt cx="1293692" cy="1400618"/>
              </a:xfrm>
            </p:grpSpPr>
            <p:sp>
              <p:nvSpPr>
                <p:cNvPr id="62" name="Ellipse 148"/>
                <p:cNvSpPr/>
                <p:nvPr/>
              </p:nvSpPr>
              <p:spPr bwMode="auto">
                <a:xfrm>
                  <a:off x="2278503" y="3596339"/>
                  <a:ext cx="1185740" cy="259381"/>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p:spPr>
              <p:txBody>
                <a:bodyPr anchor="ctr"/>
                <a:lstStyle/>
                <a:p>
                  <a:pPr algn="ctr">
                    <a:defRPr/>
                  </a:pPr>
                  <a:endParaRPr lang="da-DK" kern="0">
                    <a:solidFill>
                      <a:srgbClr val="FFFFFF"/>
                    </a:solidFill>
                    <a:latin typeface="Calibri"/>
                  </a:endParaRPr>
                </a:p>
              </p:txBody>
            </p:sp>
            <p:grpSp>
              <p:nvGrpSpPr>
                <p:cNvPr id="64" name="Gruppe 90"/>
                <p:cNvGrpSpPr>
                  <a:grpSpLocks/>
                </p:cNvGrpSpPr>
                <p:nvPr/>
              </p:nvGrpSpPr>
              <p:grpSpPr bwMode="auto">
                <a:xfrm>
                  <a:off x="2257732" y="2455102"/>
                  <a:ext cx="1293692" cy="1293844"/>
                  <a:chOff x="428742" y="3317708"/>
                  <a:chExt cx="492200" cy="492258"/>
                </a:xfrm>
              </p:grpSpPr>
              <p:sp>
                <p:nvSpPr>
                  <p:cNvPr id="65" name="Ellipse 150"/>
                  <p:cNvSpPr/>
                  <p:nvPr/>
                </p:nvSpPr>
                <p:spPr bwMode="auto">
                  <a:xfrm>
                    <a:off x="428742" y="3317708"/>
                    <a:ext cx="492200" cy="492258"/>
                  </a:xfrm>
                  <a:prstGeom prst="ellipse">
                    <a:avLst/>
                  </a:prstGeom>
                  <a:solidFill>
                    <a:srgbClr val="FFFF00"/>
                  </a:solidFill>
                  <a:ln w="3175">
                    <a:solidFill>
                      <a:srgbClr val="FFCC00"/>
                    </a:solidFill>
                    <a:miter lim="800000"/>
                    <a:headEnd/>
                    <a:tailEnd/>
                  </a:ln>
                  <a:effectLst/>
                </p:spPr>
                <p:txBody>
                  <a:bodyPr anchor="ctr"/>
                  <a:lstStyle/>
                  <a:p>
                    <a:pPr algn="ctr">
                      <a:defRPr/>
                    </a:pPr>
                    <a:endParaRPr lang="da-DK" sz="1400" kern="0" noProof="1">
                      <a:solidFill>
                        <a:sysClr val="windowText" lastClr="000000"/>
                      </a:solidFill>
                      <a:latin typeface="Calibri"/>
                    </a:endParaRPr>
                  </a:p>
                </p:txBody>
              </p:sp>
              <p:sp>
                <p:nvSpPr>
                  <p:cNvPr id="66" name="Ellipse 151"/>
                  <p:cNvSpPr/>
                  <p:nvPr/>
                </p:nvSpPr>
                <p:spPr bwMode="auto">
                  <a:xfrm>
                    <a:off x="499824" y="3336825"/>
                    <a:ext cx="360787" cy="266441"/>
                  </a:xfrm>
                  <a:prstGeom prst="ellipse">
                    <a:avLst/>
                  </a:prstGeom>
                  <a:gradFill flip="none" rotWithShape="1">
                    <a:gsLst>
                      <a:gs pos="0">
                        <a:srgbClr val="1F497D">
                          <a:lumMod val="40000"/>
                          <a:lumOff val="60000"/>
                          <a:alpha val="0"/>
                        </a:srgbClr>
                      </a:gs>
                      <a:gs pos="100000">
                        <a:sysClr val="window" lastClr="FFFFFF">
                          <a:alpha val="77000"/>
                        </a:sysClr>
                      </a:gs>
                    </a:gsLst>
                    <a:lin ang="16200000" scaled="0"/>
                    <a:tileRect/>
                  </a:gradFill>
                  <a:ln w="9525" cap="flat" cmpd="sng" algn="ctr">
                    <a:noFill/>
                    <a:prstDash val="solid"/>
                  </a:ln>
                  <a:effectLst/>
                </p:spPr>
                <p:txBody>
                  <a:bodyPr anchor="ctr"/>
                  <a:lstStyle/>
                  <a:p>
                    <a:pPr algn="ctr">
                      <a:defRPr/>
                    </a:pPr>
                    <a:endParaRPr lang="da-DK" kern="0" dirty="0">
                      <a:solidFill>
                        <a:sysClr val="window" lastClr="FFFFFF"/>
                      </a:solidFill>
                      <a:latin typeface="Calibri"/>
                    </a:endParaRPr>
                  </a:p>
                </p:txBody>
              </p:sp>
            </p:grpSp>
          </p:grpSp>
          <p:sp>
            <p:nvSpPr>
              <p:cNvPr id="61" name="Måne 147"/>
              <p:cNvSpPr/>
              <p:nvPr/>
            </p:nvSpPr>
            <p:spPr bwMode="auto">
              <a:xfrm rot="16570711">
                <a:off x="3577342" y="2838256"/>
                <a:ext cx="564537" cy="1186762"/>
              </a:xfrm>
              <a:prstGeom prst="moon">
                <a:avLst>
                  <a:gd name="adj" fmla="val 18201"/>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a:defRPr/>
                </a:pPr>
                <a:endParaRPr lang="da-DK" kern="0" dirty="0" err="1">
                  <a:solidFill>
                    <a:sysClr val="window" lastClr="FFFFFF"/>
                  </a:solidFill>
                  <a:latin typeface="Calibri"/>
                </a:endParaRPr>
              </a:p>
            </p:txBody>
          </p:sp>
        </p:grpSp>
        <p:sp>
          <p:nvSpPr>
            <p:cNvPr id="59" name="Tekstboks 165"/>
            <p:cNvSpPr txBox="1"/>
            <p:nvPr/>
          </p:nvSpPr>
          <p:spPr>
            <a:xfrm>
              <a:off x="10117641" y="1884146"/>
              <a:ext cx="847723" cy="644382"/>
            </a:xfrm>
            <a:prstGeom prst="rect">
              <a:avLst/>
            </a:prstGeom>
            <a:noFill/>
          </p:spPr>
          <p:txBody>
            <a:bodyPr wrap="none" rtlCol="0">
              <a:spAutoFit/>
            </a:bodyPr>
            <a:lstStyle/>
            <a:p>
              <a:pPr algn="ctr"/>
              <a:r>
                <a:rPr lang="da-DK" sz="2000" b="1" dirty="0"/>
                <a:t>PCS</a:t>
              </a:r>
              <a:endParaRPr lang="da-DK" sz="1600" b="1" dirty="0"/>
            </a:p>
          </p:txBody>
        </p:sp>
      </p:grpSp>
      <p:grpSp>
        <p:nvGrpSpPr>
          <p:cNvPr id="67" name="Group 66"/>
          <p:cNvGrpSpPr/>
          <p:nvPr/>
        </p:nvGrpSpPr>
        <p:grpSpPr>
          <a:xfrm>
            <a:off x="6698795" y="4680359"/>
            <a:ext cx="564578" cy="535365"/>
            <a:chOff x="4366466" y="1319129"/>
            <a:chExt cx="621036" cy="647792"/>
          </a:xfrm>
        </p:grpSpPr>
        <p:grpSp>
          <p:nvGrpSpPr>
            <p:cNvPr id="68" name="Gruppe 72"/>
            <p:cNvGrpSpPr>
              <a:grpSpLocks/>
            </p:cNvGrpSpPr>
            <p:nvPr/>
          </p:nvGrpSpPr>
          <p:grpSpPr bwMode="auto">
            <a:xfrm>
              <a:off x="4375661" y="1319129"/>
              <a:ext cx="597581" cy="647792"/>
              <a:chOff x="6731000" y="307975"/>
              <a:chExt cx="1341438" cy="1454438"/>
            </a:xfrm>
          </p:grpSpPr>
          <p:grpSp>
            <p:nvGrpSpPr>
              <p:cNvPr id="70" name="Gruppe 69"/>
              <p:cNvGrpSpPr>
                <a:grpSpLocks/>
              </p:cNvGrpSpPr>
              <p:nvPr/>
            </p:nvGrpSpPr>
            <p:grpSpPr bwMode="auto">
              <a:xfrm>
                <a:off x="6731000" y="307975"/>
                <a:ext cx="1341438" cy="1335087"/>
                <a:chOff x="6985496" y="4742888"/>
                <a:chExt cx="1340936" cy="1335809"/>
              </a:xfrm>
            </p:grpSpPr>
            <p:sp>
              <p:nvSpPr>
                <p:cNvPr id="73" name="Ellipse 161"/>
                <p:cNvSpPr/>
                <p:nvPr/>
              </p:nvSpPr>
              <p:spPr bwMode="auto">
                <a:xfrm>
                  <a:off x="6990733" y="4742888"/>
                  <a:ext cx="1335699" cy="1335809"/>
                </a:xfrm>
                <a:prstGeom prst="ellipse">
                  <a:avLst/>
                </a:prstGeom>
                <a:solidFill>
                  <a:srgbClr val="FF6600"/>
                </a:solidFill>
                <a:ln w="9525" cap="flat" cmpd="sng" algn="ctr">
                  <a:solidFill>
                    <a:schemeClr val="accent6"/>
                  </a:solidFill>
                  <a:prstDash val="solid"/>
                </a:ln>
                <a:effectLst>
                  <a:innerShdw blurRad="190500" dist="114300" dir="5700000">
                    <a:srgbClr val="000000">
                      <a:alpha val="37000"/>
                    </a:srgbClr>
                  </a:innerShdw>
                </a:effectLst>
              </p:spPr>
              <p:txBody>
                <a:bodyPr anchor="ctr"/>
                <a:lstStyle/>
                <a:p>
                  <a:pPr algn="ctr">
                    <a:defRPr/>
                  </a:pPr>
                  <a:endParaRPr lang="da-DK" kern="0">
                    <a:solidFill>
                      <a:sysClr val="window" lastClr="FFFFFF"/>
                    </a:solidFill>
                    <a:latin typeface="Calibri"/>
                  </a:endParaRPr>
                </a:p>
              </p:txBody>
            </p:sp>
            <p:sp>
              <p:nvSpPr>
                <p:cNvPr id="74" name="Måne 64"/>
                <p:cNvSpPr/>
                <p:nvPr/>
              </p:nvSpPr>
              <p:spPr bwMode="auto">
                <a:xfrm rot="16552097">
                  <a:off x="7295809" y="5110022"/>
                  <a:ext cx="645832" cy="1266457"/>
                </a:xfrm>
                <a:prstGeom prst="moon">
                  <a:avLst>
                    <a:gd name="adj" fmla="val 18952"/>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a:defRPr/>
                  </a:pPr>
                  <a:endParaRPr lang="da-DK" kern="0" dirty="0" err="1">
                    <a:solidFill>
                      <a:sysClr val="window" lastClr="FFFFFF"/>
                    </a:solidFill>
                    <a:latin typeface="Calibri"/>
                  </a:endParaRPr>
                </a:p>
              </p:txBody>
            </p:sp>
            <p:sp>
              <p:nvSpPr>
                <p:cNvPr id="75" name="Ellipse 163"/>
                <p:cNvSpPr/>
                <p:nvPr/>
              </p:nvSpPr>
              <p:spPr bwMode="auto">
                <a:xfrm>
                  <a:off x="7169577" y="4785783"/>
                  <a:ext cx="983882" cy="721257"/>
                </a:xfrm>
                <a:prstGeom prst="ellipse">
                  <a:avLst/>
                </a:prstGeom>
                <a:gradFill flip="none" rotWithShape="1">
                  <a:gsLst>
                    <a:gs pos="0">
                      <a:srgbClr val="1F497D">
                        <a:lumMod val="40000"/>
                        <a:lumOff val="60000"/>
                        <a:alpha val="0"/>
                      </a:srgbClr>
                    </a:gs>
                    <a:gs pos="100000">
                      <a:sysClr val="window" lastClr="FFFFFF">
                        <a:alpha val="77000"/>
                      </a:sysClr>
                    </a:gs>
                  </a:gsLst>
                  <a:lin ang="16200000" scaled="0"/>
                  <a:tileRect/>
                </a:gradFill>
                <a:ln w="9525" cap="flat" cmpd="sng" algn="ctr">
                  <a:noFill/>
                  <a:prstDash val="solid"/>
                </a:ln>
                <a:effectLst/>
              </p:spPr>
              <p:txBody>
                <a:bodyPr anchor="ctr"/>
                <a:lstStyle/>
                <a:p>
                  <a:pPr algn="ctr">
                    <a:defRPr/>
                  </a:pPr>
                  <a:endParaRPr lang="da-DK" kern="0" dirty="0">
                    <a:solidFill>
                      <a:sysClr val="window" lastClr="FFFFFF"/>
                    </a:solidFill>
                    <a:latin typeface="Calibri"/>
                  </a:endParaRPr>
                </a:p>
              </p:txBody>
            </p:sp>
          </p:grpSp>
          <p:sp>
            <p:nvSpPr>
              <p:cNvPr id="72" name="Ellipse 160"/>
              <p:cNvSpPr/>
              <p:nvPr/>
            </p:nvSpPr>
            <p:spPr bwMode="auto">
              <a:xfrm>
                <a:off x="6786578" y="1500174"/>
                <a:ext cx="1198946" cy="262239"/>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p:spPr>
            <p:txBody>
              <a:bodyPr anchor="ctr"/>
              <a:lstStyle/>
              <a:p>
                <a:pPr algn="ctr">
                  <a:defRPr/>
                </a:pPr>
                <a:endParaRPr lang="da-DK" kern="0">
                  <a:solidFill>
                    <a:srgbClr val="FFFFFF"/>
                  </a:solidFill>
                  <a:latin typeface="Calibri"/>
                </a:endParaRPr>
              </a:p>
            </p:txBody>
          </p:sp>
        </p:grpSp>
        <p:sp>
          <p:nvSpPr>
            <p:cNvPr id="69" name="Tekstboks 164"/>
            <p:cNvSpPr txBox="1"/>
            <p:nvPr/>
          </p:nvSpPr>
          <p:spPr>
            <a:xfrm>
              <a:off x="4366466" y="1399374"/>
              <a:ext cx="621036" cy="484133"/>
            </a:xfrm>
            <a:prstGeom prst="rect">
              <a:avLst/>
            </a:prstGeom>
            <a:noFill/>
            <a:ln>
              <a:noFill/>
            </a:ln>
          </p:spPr>
          <p:txBody>
            <a:bodyPr wrap="none" rtlCol="0">
              <a:spAutoFit/>
            </a:bodyPr>
            <a:lstStyle/>
            <a:p>
              <a:pPr algn="ctr"/>
              <a:r>
                <a:rPr lang="da-DK" sz="2000" b="1" dirty="0">
                  <a:solidFill>
                    <a:schemeClr val="bg1"/>
                  </a:solidFill>
                </a:rPr>
                <a:t>SCS</a:t>
              </a:r>
              <a:endParaRPr lang="da-DK" sz="1200" b="1" dirty="0">
                <a:solidFill>
                  <a:schemeClr val="bg1"/>
                </a:solidFill>
              </a:endParaRPr>
            </a:p>
          </p:txBody>
        </p:sp>
      </p:grpSp>
      <p:graphicFrame>
        <p:nvGraphicFramePr>
          <p:cNvPr id="76" name="Table 75"/>
          <p:cNvGraphicFramePr>
            <a:graphicFrameLocks noGrp="1"/>
          </p:cNvGraphicFramePr>
          <p:nvPr>
            <p:extLst/>
          </p:nvPr>
        </p:nvGraphicFramePr>
        <p:xfrm>
          <a:off x="5715000" y="5676900"/>
          <a:ext cx="3389006" cy="923925"/>
        </p:xfrm>
        <a:graphic>
          <a:graphicData uri="http://schemas.openxmlformats.org/drawingml/2006/table">
            <a:tbl>
              <a:tblPr/>
              <a:tblGrid>
                <a:gridCol w="3389006">
                  <a:extLst>
                    <a:ext uri="{9D8B030D-6E8A-4147-A177-3AD203B41FA5}">
                      <a16:colId xmlns:a16="http://schemas.microsoft.com/office/drawing/2014/main" val="20000"/>
                    </a:ext>
                  </a:extLst>
                </a:gridCol>
              </a:tblGrid>
              <a:tr h="908091">
                <a:tc>
                  <a:txBody>
                    <a:bodyPr/>
                    <a:lstStyle/>
                    <a:p>
                      <a:pPr algn="l" fontAlgn="b"/>
                      <a:r>
                        <a:rPr lang="en-US" sz="2000" b="1" i="0" u="sng" strike="noStrike" kern="1200" dirty="0">
                          <a:solidFill>
                            <a:srgbClr val="000000"/>
                          </a:solidFill>
                          <a:latin typeface="+mn-lt"/>
                          <a:ea typeface="+mn-ea"/>
                          <a:cs typeface="+mn-cs"/>
                        </a:rPr>
                        <a:t>Reducing Target :</a:t>
                      </a:r>
                      <a:endParaRPr lang="en-US" sz="2000" b="1" i="0" u="sng" strike="noStrike" dirty="0">
                        <a:solidFill>
                          <a:srgbClr val="000000"/>
                        </a:solidFill>
                        <a:latin typeface="+mj-lt"/>
                      </a:endParaRPr>
                    </a:p>
                    <a:p>
                      <a:pPr algn="l" fontAlgn="b"/>
                      <a:r>
                        <a:rPr lang="en-US" sz="2000" b="1" i="0" u="none" strike="noStrike" dirty="0">
                          <a:solidFill>
                            <a:srgbClr val="000000"/>
                          </a:solidFill>
                          <a:latin typeface="+mj-lt"/>
                        </a:rPr>
                        <a:t>   </a:t>
                      </a:r>
                      <a:r>
                        <a:rPr lang="en-US" sz="2000" b="1" i="0" u="none" strike="noStrike" dirty="0">
                          <a:solidFill>
                            <a:srgbClr val="FF0000"/>
                          </a:solidFill>
                          <a:latin typeface="+mj-lt"/>
                        </a:rPr>
                        <a:t>Manpower : </a:t>
                      </a:r>
                      <a:r>
                        <a:rPr lang="en-US" sz="2000" b="1" i="0" u="none" strike="noStrike" baseline="0" dirty="0">
                          <a:solidFill>
                            <a:srgbClr val="FF0000"/>
                          </a:solidFill>
                          <a:latin typeface="+mj-lt"/>
                        </a:rPr>
                        <a:t>20%</a:t>
                      </a:r>
                    </a:p>
                    <a:p>
                      <a:pPr algn="l" fontAlgn="b"/>
                      <a:r>
                        <a:rPr lang="en-US" sz="2000" b="1" i="0" u="none" strike="noStrike" baseline="0" dirty="0">
                          <a:solidFill>
                            <a:srgbClr val="FF0000"/>
                          </a:solidFill>
                          <a:latin typeface="+mj-lt"/>
                        </a:rPr>
                        <a:t>   Print Paper : 50%</a:t>
                      </a:r>
                      <a:endParaRPr lang="en-US" sz="2000" b="1" i="0" u="none" strike="noStrike" dirty="0">
                        <a:solidFill>
                          <a:srgbClr val="FF0000"/>
                        </a:solidFill>
                        <a:latin typeface="+mj-lt"/>
                      </a:endParaRPr>
                    </a:p>
                  </a:txBody>
                  <a:tcPr marL="9523" marR="9523"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10000"/>
                  </a:ext>
                </a:extLst>
              </a:tr>
            </a:tbl>
          </a:graphicData>
        </a:graphic>
      </p:graphicFrame>
      <p:sp>
        <p:nvSpPr>
          <p:cNvPr id="80" name="Rectangle 10"/>
          <p:cNvSpPr>
            <a:spLocks noChangeArrowheads="1"/>
          </p:cNvSpPr>
          <p:nvPr/>
        </p:nvSpPr>
        <p:spPr bwMode="auto">
          <a:xfrm>
            <a:off x="609600" y="1528776"/>
            <a:ext cx="4788090" cy="5176824"/>
          </a:xfrm>
          <a:prstGeom prst="rect">
            <a:avLst/>
          </a:prstGeom>
          <a:noFill/>
          <a:ln w="38100">
            <a:solidFill>
              <a:srgbClr val="0000CC"/>
            </a:solidFill>
            <a:miter lim="800000"/>
            <a:headEnd/>
            <a:tailEnd/>
          </a:ln>
          <a:effectLst/>
          <a:extLst>
            <a:ext uri="{909E8E84-426E-40DD-AFC4-6F175D3DCCD1}">
              <a14:hiddenFill xmlns:a14="http://schemas.microsoft.com/office/drawing/2010/main">
                <a:solidFill>
                  <a:srgbClr val="66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charset="0"/>
                <a:ea typeface="MS UI Gothic" pitchFamily="34" charset="-128"/>
              </a:defRPr>
            </a:lvl1pPr>
            <a:lvl2pPr marL="742950" indent="-285750" eaLnBrk="0" hangingPunct="0">
              <a:defRPr kumimoji="1" sz="2400">
                <a:solidFill>
                  <a:schemeClr val="tx1"/>
                </a:solidFill>
                <a:latin typeface="Arial" charset="0"/>
                <a:ea typeface="MS UI Gothic" pitchFamily="34" charset="-128"/>
              </a:defRPr>
            </a:lvl2pPr>
            <a:lvl3pPr marL="1143000" indent="-228600" eaLnBrk="0" hangingPunct="0">
              <a:defRPr kumimoji="1" sz="2400">
                <a:solidFill>
                  <a:schemeClr val="tx1"/>
                </a:solidFill>
                <a:latin typeface="Arial" charset="0"/>
                <a:ea typeface="MS UI Gothic" pitchFamily="34" charset="-128"/>
              </a:defRPr>
            </a:lvl3pPr>
            <a:lvl4pPr marL="1600200" indent="-228600" eaLnBrk="0" hangingPunct="0">
              <a:defRPr kumimoji="1" sz="2400">
                <a:solidFill>
                  <a:schemeClr val="tx1"/>
                </a:solidFill>
                <a:latin typeface="Arial" charset="0"/>
                <a:ea typeface="MS UI Gothic" pitchFamily="34" charset="-128"/>
              </a:defRPr>
            </a:lvl4pPr>
            <a:lvl5pPr marL="2057400" indent="-228600" eaLnBrk="0" hangingPunct="0">
              <a:defRPr kumimoji="1" sz="2400">
                <a:solidFill>
                  <a:schemeClr val="tx1"/>
                </a:solidFill>
                <a:latin typeface="Arial" charset="0"/>
                <a:ea typeface="MS UI Gothic" pitchFamily="34" charset="-128"/>
              </a:defRPr>
            </a:lvl5pPr>
            <a:lvl6pPr marL="2514600" indent="-228600" eaLnBrk="0" fontAlgn="base" hangingPunct="0">
              <a:spcBef>
                <a:spcPct val="0"/>
              </a:spcBef>
              <a:spcAft>
                <a:spcPct val="0"/>
              </a:spcAft>
              <a:defRPr kumimoji="1" sz="2400">
                <a:solidFill>
                  <a:schemeClr val="tx1"/>
                </a:solidFill>
                <a:latin typeface="Arial" charset="0"/>
                <a:ea typeface="MS UI Gothic" pitchFamily="34" charset="-128"/>
              </a:defRPr>
            </a:lvl6pPr>
            <a:lvl7pPr marL="2971800" indent="-228600" eaLnBrk="0" fontAlgn="base" hangingPunct="0">
              <a:spcBef>
                <a:spcPct val="0"/>
              </a:spcBef>
              <a:spcAft>
                <a:spcPct val="0"/>
              </a:spcAft>
              <a:defRPr kumimoji="1" sz="2400">
                <a:solidFill>
                  <a:schemeClr val="tx1"/>
                </a:solidFill>
                <a:latin typeface="Arial" charset="0"/>
                <a:ea typeface="MS UI Gothic" pitchFamily="34" charset="-128"/>
              </a:defRPr>
            </a:lvl7pPr>
            <a:lvl8pPr marL="3429000" indent="-228600" eaLnBrk="0" fontAlgn="base" hangingPunct="0">
              <a:spcBef>
                <a:spcPct val="0"/>
              </a:spcBef>
              <a:spcAft>
                <a:spcPct val="0"/>
              </a:spcAft>
              <a:defRPr kumimoji="1" sz="2400">
                <a:solidFill>
                  <a:schemeClr val="tx1"/>
                </a:solidFill>
                <a:latin typeface="Arial" charset="0"/>
                <a:ea typeface="MS UI Gothic" pitchFamily="34" charset="-128"/>
              </a:defRPr>
            </a:lvl8pPr>
            <a:lvl9pPr marL="3886200" indent="-228600" eaLnBrk="0" fontAlgn="base" hangingPunct="0">
              <a:spcBef>
                <a:spcPct val="0"/>
              </a:spcBef>
              <a:spcAft>
                <a:spcPct val="0"/>
              </a:spcAft>
              <a:defRPr kumimoji="1" sz="2400">
                <a:solidFill>
                  <a:schemeClr val="tx1"/>
                </a:solidFill>
                <a:latin typeface="Arial" charset="0"/>
                <a:ea typeface="MS UI Gothic" pitchFamily="34" charset="-128"/>
              </a:defRPr>
            </a:lvl9pPr>
          </a:lstStyle>
          <a:p>
            <a:pPr eaLnBrk="1" hangingPunct="1">
              <a:defRPr/>
            </a:pPr>
            <a:endParaRPr lang="en-US" altLang="vi-VN"/>
          </a:p>
        </p:txBody>
      </p:sp>
      <p:sp>
        <p:nvSpPr>
          <p:cNvPr id="77" name="Rectangle 10"/>
          <p:cNvSpPr>
            <a:spLocks noChangeArrowheads="1"/>
          </p:cNvSpPr>
          <p:nvPr/>
        </p:nvSpPr>
        <p:spPr bwMode="auto">
          <a:xfrm>
            <a:off x="5589897" y="1528306"/>
            <a:ext cx="3597363" cy="5177294"/>
          </a:xfrm>
          <a:prstGeom prst="rect">
            <a:avLst/>
          </a:prstGeom>
          <a:noFill/>
          <a:ln w="38100">
            <a:solidFill>
              <a:srgbClr val="0000CC"/>
            </a:solidFill>
            <a:miter lim="800000"/>
            <a:headEnd/>
            <a:tailEnd/>
          </a:ln>
          <a:effectLst/>
          <a:extLst>
            <a:ext uri="{909E8E84-426E-40DD-AFC4-6F175D3DCCD1}">
              <a14:hiddenFill xmlns:a14="http://schemas.microsoft.com/office/drawing/2010/main">
                <a:solidFill>
                  <a:srgbClr val="66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charset="0"/>
                <a:ea typeface="MS UI Gothic" pitchFamily="34" charset="-128"/>
              </a:defRPr>
            </a:lvl1pPr>
            <a:lvl2pPr marL="742950" indent="-285750" eaLnBrk="0" hangingPunct="0">
              <a:defRPr kumimoji="1" sz="2400">
                <a:solidFill>
                  <a:schemeClr val="tx1"/>
                </a:solidFill>
                <a:latin typeface="Arial" charset="0"/>
                <a:ea typeface="MS UI Gothic" pitchFamily="34" charset="-128"/>
              </a:defRPr>
            </a:lvl2pPr>
            <a:lvl3pPr marL="1143000" indent="-228600" eaLnBrk="0" hangingPunct="0">
              <a:defRPr kumimoji="1" sz="2400">
                <a:solidFill>
                  <a:schemeClr val="tx1"/>
                </a:solidFill>
                <a:latin typeface="Arial" charset="0"/>
                <a:ea typeface="MS UI Gothic" pitchFamily="34" charset="-128"/>
              </a:defRPr>
            </a:lvl3pPr>
            <a:lvl4pPr marL="1600200" indent="-228600" eaLnBrk="0" hangingPunct="0">
              <a:defRPr kumimoji="1" sz="2400">
                <a:solidFill>
                  <a:schemeClr val="tx1"/>
                </a:solidFill>
                <a:latin typeface="Arial" charset="0"/>
                <a:ea typeface="MS UI Gothic" pitchFamily="34" charset="-128"/>
              </a:defRPr>
            </a:lvl4pPr>
            <a:lvl5pPr marL="2057400" indent="-228600" eaLnBrk="0" hangingPunct="0">
              <a:defRPr kumimoji="1" sz="2400">
                <a:solidFill>
                  <a:schemeClr val="tx1"/>
                </a:solidFill>
                <a:latin typeface="Arial" charset="0"/>
                <a:ea typeface="MS UI Gothic" pitchFamily="34" charset="-128"/>
              </a:defRPr>
            </a:lvl5pPr>
            <a:lvl6pPr marL="2514600" indent="-228600" eaLnBrk="0" fontAlgn="base" hangingPunct="0">
              <a:spcBef>
                <a:spcPct val="0"/>
              </a:spcBef>
              <a:spcAft>
                <a:spcPct val="0"/>
              </a:spcAft>
              <a:defRPr kumimoji="1" sz="2400">
                <a:solidFill>
                  <a:schemeClr val="tx1"/>
                </a:solidFill>
                <a:latin typeface="Arial" charset="0"/>
                <a:ea typeface="MS UI Gothic" pitchFamily="34" charset="-128"/>
              </a:defRPr>
            </a:lvl6pPr>
            <a:lvl7pPr marL="2971800" indent="-228600" eaLnBrk="0" fontAlgn="base" hangingPunct="0">
              <a:spcBef>
                <a:spcPct val="0"/>
              </a:spcBef>
              <a:spcAft>
                <a:spcPct val="0"/>
              </a:spcAft>
              <a:defRPr kumimoji="1" sz="2400">
                <a:solidFill>
                  <a:schemeClr val="tx1"/>
                </a:solidFill>
                <a:latin typeface="Arial" charset="0"/>
                <a:ea typeface="MS UI Gothic" pitchFamily="34" charset="-128"/>
              </a:defRPr>
            </a:lvl7pPr>
            <a:lvl8pPr marL="3429000" indent="-228600" eaLnBrk="0" fontAlgn="base" hangingPunct="0">
              <a:spcBef>
                <a:spcPct val="0"/>
              </a:spcBef>
              <a:spcAft>
                <a:spcPct val="0"/>
              </a:spcAft>
              <a:defRPr kumimoji="1" sz="2400">
                <a:solidFill>
                  <a:schemeClr val="tx1"/>
                </a:solidFill>
                <a:latin typeface="Arial" charset="0"/>
                <a:ea typeface="MS UI Gothic" pitchFamily="34" charset="-128"/>
              </a:defRPr>
            </a:lvl8pPr>
            <a:lvl9pPr marL="3886200" indent="-228600" eaLnBrk="0" fontAlgn="base" hangingPunct="0">
              <a:spcBef>
                <a:spcPct val="0"/>
              </a:spcBef>
              <a:spcAft>
                <a:spcPct val="0"/>
              </a:spcAft>
              <a:defRPr kumimoji="1" sz="2400">
                <a:solidFill>
                  <a:schemeClr val="tx1"/>
                </a:solidFill>
                <a:latin typeface="Arial" charset="0"/>
                <a:ea typeface="MS UI Gothic" pitchFamily="34" charset="-128"/>
              </a:defRPr>
            </a:lvl9pPr>
          </a:lstStyle>
          <a:p>
            <a:pPr eaLnBrk="1" hangingPunct="1">
              <a:defRPr/>
            </a:pPr>
            <a:endParaRPr lang="en-US" altLang="vi-VN"/>
          </a:p>
        </p:txBody>
      </p:sp>
      <p:sp>
        <p:nvSpPr>
          <p:cNvPr id="78" name="AutoShape 11"/>
          <p:cNvSpPr>
            <a:spLocks noChangeArrowheads="1"/>
          </p:cNvSpPr>
          <p:nvPr/>
        </p:nvSpPr>
        <p:spPr bwMode="auto">
          <a:xfrm>
            <a:off x="606245" y="1518007"/>
            <a:ext cx="1052164" cy="358775"/>
          </a:xfrm>
          <a:prstGeom prst="roundRect">
            <a:avLst>
              <a:gd name="adj" fmla="val 16667"/>
            </a:avLst>
          </a:prstGeom>
          <a:solidFill>
            <a:srgbClr val="0000CC"/>
          </a:solidFill>
          <a:ln>
            <a:noFill/>
          </a:ln>
          <a:effectLst/>
          <a:extLst>
            <a:ext uri="{91240B29-F687-4F45-9708-019B960494DF}">
              <a14:hiddenLine xmlns:a14="http://schemas.microsoft.com/office/drawing/2010/main" w="19050">
                <a:solidFill>
                  <a:srgbClr val="5F5F5F"/>
                </a:solidFill>
                <a:round/>
                <a:headEnd/>
                <a:tailEnd/>
              </a14:hiddenLine>
            </a:ext>
            <a:ext uri="{AF507438-7753-43E0-B8FC-AC1667EBCBE1}">
              <a14:hiddenEffects xmlns:a14="http://schemas.microsoft.com/office/drawing/2010/main">
                <a:effectLst>
                  <a:outerShdw dist="53882" dir="2700000" algn="ctr" rotWithShape="0">
                    <a:srgbClr val="FFFF00">
                      <a:alpha val="50000"/>
                    </a:srgbClr>
                  </a:outerShdw>
                </a:effectLst>
              </a14:hiddenEffects>
            </a:ext>
          </a:extLst>
        </p:spPr>
        <p:txBody>
          <a:bodyPr lIns="18000" tIns="10800" rIns="18000" bIns="10800" anchor="ctr"/>
          <a:lstStyle>
            <a:lvl1pPr eaLnBrk="0" hangingPunct="0">
              <a:defRPr kumimoji="1" sz="2400">
                <a:solidFill>
                  <a:schemeClr val="tx1"/>
                </a:solidFill>
                <a:latin typeface="Arial" charset="0"/>
                <a:ea typeface="MS UI Gothic" pitchFamily="34" charset="-128"/>
              </a:defRPr>
            </a:lvl1pPr>
            <a:lvl2pPr marL="742950" indent="-285750" eaLnBrk="0" hangingPunct="0">
              <a:defRPr kumimoji="1" sz="2400">
                <a:solidFill>
                  <a:schemeClr val="tx1"/>
                </a:solidFill>
                <a:latin typeface="Arial" charset="0"/>
                <a:ea typeface="MS UI Gothic" pitchFamily="34" charset="-128"/>
              </a:defRPr>
            </a:lvl2pPr>
            <a:lvl3pPr marL="1143000" indent="-228600" eaLnBrk="0" hangingPunct="0">
              <a:defRPr kumimoji="1" sz="2400">
                <a:solidFill>
                  <a:schemeClr val="tx1"/>
                </a:solidFill>
                <a:latin typeface="Arial" charset="0"/>
                <a:ea typeface="MS UI Gothic" pitchFamily="34" charset="-128"/>
              </a:defRPr>
            </a:lvl3pPr>
            <a:lvl4pPr marL="1600200" indent="-228600" eaLnBrk="0" hangingPunct="0">
              <a:defRPr kumimoji="1" sz="2400">
                <a:solidFill>
                  <a:schemeClr val="tx1"/>
                </a:solidFill>
                <a:latin typeface="Arial" charset="0"/>
                <a:ea typeface="MS UI Gothic" pitchFamily="34" charset="-128"/>
              </a:defRPr>
            </a:lvl4pPr>
            <a:lvl5pPr marL="2057400" indent="-228600" eaLnBrk="0" hangingPunct="0">
              <a:defRPr kumimoji="1" sz="2400">
                <a:solidFill>
                  <a:schemeClr val="tx1"/>
                </a:solidFill>
                <a:latin typeface="Arial" charset="0"/>
                <a:ea typeface="MS UI Gothic" pitchFamily="34" charset="-128"/>
              </a:defRPr>
            </a:lvl5pPr>
            <a:lvl6pPr marL="2514600" indent="-228600" eaLnBrk="0" fontAlgn="base" hangingPunct="0">
              <a:spcBef>
                <a:spcPct val="0"/>
              </a:spcBef>
              <a:spcAft>
                <a:spcPct val="0"/>
              </a:spcAft>
              <a:defRPr kumimoji="1" sz="2400">
                <a:solidFill>
                  <a:schemeClr val="tx1"/>
                </a:solidFill>
                <a:latin typeface="Arial" charset="0"/>
                <a:ea typeface="MS UI Gothic" pitchFamily="34" charset="-128"/>
              </a:defRPr>
            </a:lvl6pPr>
            <a:lvl7pPr marL="2971800" indent="-228600" eaLnBrk="0" fontAlgn="base" hangingPunct="0">
              <a:spcBef>
                <a:spcPct val="0"/>
              </a:spcBef>
              <a:spcAft>
                <a:spcPct val="0"/>
              </a:spcAft>
              <a:defRPr kumimoji="1" sz="2400">
                <a:solidFill>
                  <a:schemeClr val="tx1"/>
                </a:solidFill>
                <a:latin typeface="Arial" charset="0"/>
                <a:ea typeface="MS UI Gothic" pitchFamily="34" charset="-128"/>
              </a:defRPr>
            </a:lvl7pPr>
            <a:lvl8pPr marL="3429000" indent="-228600" eaLnBrk="0" fontAlgn="base" hangingPunct="0">
              <a:spcBef>
                <a:spcPct val="0"/>
              </a:spcBef>
              <a:spcAft>
                <a:spcPct val="0"/>
              </a:spcAft>
              <a:defRPr kumimoji="1" sz="2400">
                <a:solidFill>
                  <a:schemeClr val="tx1"/>
                </a:solidFill>
                <a:latin typeface="Arial" charset="0"/>
                <a:ea typeface="MS UI Gothic" pitchFamily="34" charset="-128"/>
              </a:defRPr>
            </a:lvl8pPr>
            <a:lvl9pPr marL="3886200" indent="-228600" eaLnBrk="0" fontAlgn="base" hangingPunct="0">
              <a:spcBef>
                <a:spcPct val="0"/>
              </a:spcBef>
              <a:spcAft>
                <a:spcPct val="0"/>
              </a:spcAft>
              <a:defRPr kumimoji="1" sz="2400">
                <a:solidFill>
                  <a:schemeClr val="tx1"/>
                </a:solidFill>
                <a:latin typeface="Arial" charset="0"/>
                <a:ea typeface="MS UI Gothic" pitchFamily="34" charset="-128"/>
              </a:defRPr>
            </a:lvl9pPr>
          </a:lstStyle>
          <a:p>
            <a:pPr algn="ctr" eaLnBrk="1" hangingPunct="1">
              <a:defRPr/>
            </a:pPr>
            <a:r>
              <a:rPr lang="en-US" altLang="ja-JP" b="1" dirty="0">
                <a:solidFill>
                  <a:schemeClr val="bg1"/>
                </a:solidFill>
                <a:latin typeface="MS UI Gothic" pitchFamily="34" charset="-128"/>
              </a:rPr>
              <a:t>Before</a:t>
            </a:r>
          </a:p>
        </p:txBody>
      </p:sp>
      <p:sp>
        <p:nvSpPr>
          <p:cNvPr id="82" name="AutoShape 13"/>
          <p:cNvSpPr>
            <a:spLocks noChangeArrowheads="1"/>
          </p:cNvSpPr>
          <p:nvPr/>
        </p:nvSpPr>
        <p:spPr bwMode="auto">
          <a:xfrm>
            <a:off x="5604532" y="1543948"/>
            <a:ext cx="1052164" cy="358775"/>
          </a:xfrm>
          <a:prstGeom prst="roundRect">
            <a:avLst>
              <a:gd name="adj" fmla="val 16667"/>
            </a:avLst>
          </a:prstGeom>
          <a:solidFill>
            <a:srgbClr val="0000CC"/>
          </a:solidFill>
          <a:ln>
            <a:noFill/>
          </a:ln>
          <a:effectLst/>
          <a:extLst>
            <a:ext uri="{91240B29-F687-4F45-9708-019B960494DF}">
              <a14:hiddenLine xmlns:a14="http://schemas.microsoft.com/office/drawing/2010/main" w="19050">
                <a:solidFill>
                  <a:srgbClr val="5F5F5F"/>
                </a:solidFill>
                <a:round/>
                <a:headEnd/>
                <a:tailEnd/>
              </a14:hiddenLine>
            </a:ext>
            <a:ext uri="{AF507438-7753-43E0-B8FC-AC1667EBCBE1}">
              <a14:hiddenEffects xmlns:a14="http://schemas.microsoft.com/office/drawing/2010/main">
                <a:effectLst>
                  <a:outerShdw dist="53882" dir="2700000" algn="ctr" rotWithShape="0">
                    <a:srgbClr val="FFFF00">
                      <a:alpha val="50000"/>
                    </a:srgbClr>
                  </a:outerShdw>
                </a:effectLst>
              </a14:hiddenEffects>
            </a:ext>
          </a:extLst>
        </p:spPr>
        <p:txBody>
          <a:bodyPr lIns="18000" tIns="10800" rIns="18000" bIns="10800" anchor="ctr"/>
          <a:lstStyle>
            <a:lvl1pPr eaLnBrk="0" hangingPunct="0">
              <a:defRPr kumimoji="1" sz="2400">
                <a:solidFill>
                  <a:schemeClr val="tx1"/>
                </a:solidFill>
                <a:latin typeface="Arial" charset="0"/>
                <a:ea typeface="MS UI Gothic" pitchFamily="34" charset="-128"/>
              </a:defRPr>
            </a:lvl1pPr>
            <a:lvl2pPr marL="742950" indent="-285750" eaLnBrk="0" hangingPunct="0">
              <a:defRPr kumimoji="1" sz="2400">
                <a:solidFill>
                  <a:schemeClr val="tx1"/>
                </a:solidFill>
                <a:latin typeface="Arial" charset="0"/>
                <a:ea typeface="MS UI Gothic" pitchFamily="34" charset="-128"/>
              </a:defRPr>
            </a:lvl2pPr>
            <a:lvl3pPr marL="1143000" indent="-228600" eaLnBrk="0" hangingPunct="0">
              <a:defRPr kumimoji="1" sz="2400">
                <a:solidFill>
                  <a:schemeClr val="tx1"/>
                </a:solidFill>
                <a:latin typeface="Arial" charset="0"/>
                <a:ea typeface="MS UI Gothic" pitchFamily="34" charset="-128"/>
              </a:defRPr>
            </a:lvl3pPr>
            <a:lvl4pPr marL="1600200" indent="-228600" eaLnBrk="0" hangingPunct="0">
              <a:defRPr kumimoji="1" sz="2400">
                <a:solidFill>
                  <a:schemeClr val="tx1"/>
                </a:solidFill>
                <a:latin typeface="Arial" charset="0"/>
                <a:ea typeface="MS UI Gothic" pitchFamily="34" charset="-128"/>
              </a:defRPr>
            </a:lvl4pPr>
            <a:lvl5pPr marL="2057400" indent="-228600" eaLnBrk="0" hangingPunct="0">
              <a:defRPr kumimoji="1" sz="2400">
                <a:solidFill>
                  <a:schemeClr val="tx1"/>
                </a:solidFill>
                <a:latin typeface="Arial" charset="0"/>
                <a:ea typeface="MS UI Gothic" pitchFamily="34" charset="-128"/>
              </a:defRPr>
            </a:lvl5pPr>
            <a:lvl6pPr marL="2514600" indent="-228600" eaLnBrk="0" fontAlgn="base" hangingPunct="0">
              <a:spcBef>
                <a:spcPct val="0"/>
              </a:spcBef>
              <a:spcAft>
                <a:spcPct val="0"/>
              </a:spcAft>
              <a:defRPr kumimoji="1" sz="2400">
                <a:solidFill>
                  <a:schemeClr val="tx1"/>
                </a:solidFill>
                <a:latin typeface="Arial" charset="0"/>
                <a:ea typeface="MS UI Gothic" pitchFamily="34" charset="-128"/>
              </a:defRPr>
            </a:lvl6pPr>
            <a:lvl7pPr marL="2971800" indent="-228600" eaLnBrk="0" fontAlgn="base" hangingPunct="0">
              <a:spcBef>
                <a:spcPct val="0"/>
              </a:spcBef>
              <a:spcAft>
                <a:spcPct val="0"/>
              </a:spcAft>
              <a:defRPr kumimoji="1" sz="2400">
                <a:solidFill>
                  <a:schemeClr val="tx1"/>
                </a:solidFill>
                <a:latin typeface="Arial" charset="0"/>
                <a:ea typeface="MS UI Gothic" pitchFamily="34" charset="-128"/>
              </a:defRPr>
            </a:lvl7pPr>
            <a:lvl8pPr marL="3429000" indent="-228600" eaLnBrk="0" fontAlgn="base" hangingPunct="0">
              <a:spcBef>
                <a:spcPct val="0"/>
              </a:spcBef>
              <a:spcAft>
                <a:spcPct val="0"/>
              </a:spcAft>
              <a:defRPr kumimoji="1" sz="2400">
                <a:solidFill>
                  <a:schemeClr val="tx1"/>
                </a:solidFill>
                <a:latin typeface="Arial" charset="0"/>
                <a:ea typeface="MS UI Gothic" pitchFamily="34" charset="-128"/>
              </a:defRPr>
            </a:lvl8pPr>
            <a:lvl9pPr marL="3886200" indent="-228600" eaLnBrk="0" fontAlgn="base" hangingPunct="0">
              <a:spcBef>
                <a:spcPct val="0"/>
              </a:spcBef>
              <a:spcAft>
                <a:spcPct val="0"/>
              </a:spcAft>
              <a:defRPr kumimoji="1" sz="2400">
                <a:solidFill>
                  <a:schemeClr val="tx1"/>
                </a:solidFill>
                <a:latin typeface="Arial" charset="0"/>
                <a:ea typeface="MS UI Gothic" pitchFamily="34" charset="-128"/>
              </a:defRPr>
            </a:lvl9pPr>
          </a:lstStyle>
          <a:p>
            <a:pPr algn="ctr" eaLnBrk="1" hangingPunct="1">
              <a:defRPr/>
            </a:pPr>
            <a:r>
              <a:rPr lang="en-US" altLang="ja-JP" b="1" dirty="0">
                <a:solidFill>
                  <a:schemeClr val="bg1"/>
                </a:solidFill>
                <a:latin typeface="MS UI Gothic" pitchFamily="34" charset="-128"/>
              </a:rPr>
              <a:t>After</a:t>
            </a:r>
          </a:p>
        </p:txBody>
      </p:sp>
      <p:sp>
        <p:nvSpPr>
          <p:cNvPr id="85" name="Line 146"/>
          <p:cNvSpPr>
            <a:spLocks noChangeShapeType="1"/>
          </p:cNvSpPr>
          <p:nvPr/>
        </p:nvSpPr>
        <p:spPr bwMode="auto">
          <a:xfrm flipV="1">
            <a:off x="7354848" y="4191000"/>
            <a:ext cx="815046"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Line 146"/>
          <p:cNvSpPr>
            <a:spLocks noChangeShapeType="1"/>
          </p:cNvSpPr>
          <p:nvPr/>
        </p:nvSpPr>
        <p:spPr bwMode="auto">
          <a:xfrm flipH="1">
            <a:off x="8686800" y="3175607"/>
            <a:ext cx="1" cy="612545"/>
          </a:xfrm>
          <a:prstGeom prst="line">
            <a:avLst/>
          </a:prstGeom>
          <a:noFill/>
          <a:ln w="158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87" name="Group 86"/>
          <p:cNvGrpSpPr/>
          <p:nvPr/>
        </p:nvGrpSpPr>
        <p:grpSpPr>
          <a:xfrm>
            <a:off x="5715005" y="2084448"/>
            <a:ext cx="1170783" cy="1134139"/>
            <a:chOff x="6729172" y="3282558"/>
            <a:chExt cx="723234" cy="695946"/>
          </a:xfrm>
        </p:grpSpPr>
        <p:grpSp>
          <p:nvGrpSpPr>
            <p:cNvPr id="88" name="Group 87"/>
            <p:cNvGrpSpPr/>
            <p:nvPr/>
          </p:nvGrpSpPr>
          <p:grpSpPr>
            <a:xfrm>
              <a:off x="6729172" y="3282558"/>
              <a:ext cx="723234" cy="695946"/>
              <a:chOff x="6729172" y="3282558"/>
              <a:chExt cx="723234" cy="695946"/>
            </a:xfrm>
          </p:grpSpPr>
          <p:grpSp>
            <p:nvGrpSpPr>
              <p:cNvPr id="90" name="Group 89"/>
              <p:cNvGrpSpPr/>
              <p:nvPr/>
            </p:nvGrpSpPr>
            <p:grpSpPr>
              <a:xfrm>
                <a:off x="6788543" y="3319609"/>
                <a:ext cx="663863" cy="658895"/>
                <a:chOff x="6718842" y="3205309"/>
                <a:chExt cx="907655" cy="735095"/>
              </a:xfrm>
            </p:grpSpPr>
            <p:pic>
              <p:nvPicPr>
                <p:cNvPr id="92" name="Picture 1"/>
                <p:cNvPicPr>
                  <a:picLocks noChangeAspect="1" noChangeArrowheads="1"/>
                </p:cNvPicPr>
                <p:nvPr/>
              </p:nvPicPr>
              <p:blipFill rotWithShape="1">
                <a:blip r:embed="rId7">
                  <a:extLst>
                    <a:ext uri="{28A0092B-C50C-407E-A947-70E740481C1C}">
                      <a14:useLocalDpi xmlns:a14="http://schemas.microsoft.com/office/drawing/2010/main" val="0"/>
                    </a:ext>
                  </a:extLst>
                </a:blip>
                <a:srcRect l="29817" t="78730" r="61056" b="9479"/>
                <a:stretch/>
              </p:blipFill>
              <p:spPr bwMode="auto">
                <a:xfrm>
                  <a:off x="6718842" y="3205309"/>
                  <a:ext cx="758825" cy="735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93" name="Group 92"/>
                <p:cNvGrpSpPr/>
                <p:nvPr/>
              </p:nvGrpSpPr>
              <p:grpSpPr>
                <a:xfrm>
                  <a:off x="7149025" y="3315415"/>
                  <a:ext cx="477472" cy="523160"/>
                  <a:chOff x="5100440" y="3484764"/>
                  <a:chExt cx="998032" cy="739533"/>
                </a:xfrm>
              </p:grpSpPr>
              <p:pic>
                <p:nvPicPr>
                  <p:cNvPr id="94" name="図 8"/>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00440" y="3484764"/>
                    <a:ext cx="998032" cy="73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図 59"/>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95260" y="4048084"/>
                    <a:ext cx="144462" cy="1444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96" name="図 6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12672" y="4009984"/>
                    <a:ext cx="144463" cy="1444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97" name="図 59"/>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58747" y="3970296"/>
                    <a:ext cx="71438" cy="714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98" name="図 59"/>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7447" y="3887746"/>
                    <a:ext cx="71438" cy="730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grpSp>
          <p:pic>
            <p:nvPicPr>
              <p:cNvPr id="91" name="Picture 90" descr="two in one.JP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29172" y="3282558"/>
                <a:ext cx="161823" cy="252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9" name="二等辺三角形 7172"/>
            <p:cNvSpPr>
              <a:spLocks noChangeArrowheads="1"/>
            </p:cNvSpPr>
            <p:nvPr/>
          </p:nvSpPr>
          <p:spPr bwMode="auto">
            <a:xfrm rot="5400000">
              <a:off x="7107881" y="3590128"/>
              <a:ext cx="164393" cy="192410"/>
            </a:xfrm>
            <a:prstGeom prst="triangle">
              <a:avLst>
                <a:gd name="adj" fmla="val 50000"/>
              </a:avLst>
            </a:prstGeom>
            <a:solidFill>
              <a:srgbClr val="FFFF00">
                <a:alpha val="50195"/>
              </a:srgbClr>
            </a:solidFill>
            <a:ln>
              <a:noFill/>
            </a:ln>
            <a:effectLst>
              <a:outerShdw dist="35921" dir="2700000" algn="ctr" rotWithShape="0">
                <a:srgbClr val="808080"/>
              </a:outerShdw>
            </a:effectLst>
            <a:extLst>
              <a:ext uri="{91240B29-F687-4F45-9708-019B960494DF}">
                <a14:hiddenLine xmlns:a14="http://schemas.microsoft.com/office/drawing/2010/main" w="9525" algn="ctr">
                  <a:solidFill>
                    <a:srgbClr val="000000"/>
                  </a:solidFill>
                  <a:round/>
                  <a:headEnd/>
                  <a:tailEnd/>
                </a14:hiddenLine>
              </a:ext>
            </a:extLst>
          </p:spPr>
          <p:txBody>
            <a:bodyPr/>
            <a:lstStyle/>
            <a:p>
              <a:pPr algn="ctr"/>
              <a:endParaRPr lang="en-SG">
                <a:latin typeface="Arial" pitchFamily="34" charset="0"/>
                <a:cs typeface="Arial" pitchFamily="34" charset="0"/>
              </a:endParaRPr>
            </a:p>
          </p:txBody>
        </p:sp>
      </p:grpSp>
      <p:grpSp>
        <p:nvGrpSpPr>
          <p:cNvPr id="329" name="Group 149"/>
          <p:cNvGrpSpPr>
            <a:grpSpLocks/>
          </p:cNvGrpSpPr>
          <p:nvPr/>
        </p:nvGrpSpPr>
        <p:grpSpPr bwMode="auto">
          <a:xfrm>
            <a:off x="8156574" y="4516002"/>
            <a:ext cx="835026" cy="728663"/>
            <a:chOff x="2763" y="1573"/>
            <a:chExt cx="1152" cy="875"/>
          </a:xfrm>
        </p:grpSpPr>
        <p:sp>
          <p:nvSpPr>
            <p:cNvPr id="330" name="AutoShape 150"/>
            <p:cNvSpPr>
              <a:spLocks noChangeArrowheads="1"/>
            </p:cNvSpPr>
            <p:nvPr/>
          </p:nvSpPr>
          <p:spPr bwMode="auto">
            <a:xfrm>
              <a:off x="2763" y="1872"/>
              <a:ext cx="1152" cy="576"/>
            </a:xfrm>
            <a:prstGeom prst="cube">
              <a:avLst>
                <a:gd name="adj" fmla="val 29333"/>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1" name="Group 151"/>
            <p:cNvGrpSpPr>
              <a:grpSpLocks/>
            </p:cNvGrpSpPr>
            <p:nvPr/>
          </p:nvGrpSpPr>
          <p:grpSpPr bwMode="auto">
            <a:xfrm>
              <a:off x="3483" y="1624"/>
              <a:ext cx="319" cy="488"/>
              <a:chOff x="672" y="960"/>
              <a:chExt cx="319" cy="488"/>
            </a:xfrm>
          </p:grpSpPr>
          <p:sp>
            <p:nvSpPr>
              <p:cNvPr id="527" name="AutoShape 152"/>
              <p:cNvSpPr>
                <a:spLocks noChangeArrowheads="1"/>
              </p:cNvSpPr>
              <p:nvPr/>
            </p:nvSpPr>
            <p:spPr bwMode="auto">
              <a:xfrm>
                <a:off x="672" y="960"/>
                <a:ext cx="319" cy="390"/>
              </a:xfrm>
              <a:prstGeom prst="cube">
                <a:avLst>
                  <a:gd name="adj" fmla="val 44870"/>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8" name="Freeform 153"/>
              <p:cNvSpPr>
                <a:spLocks/>
              </p:cNvSpPr>
              <p:nvPr/>
            </p:nvSpPr>
            <p:spPr bwMode="auto">
              <a:xfrm>
                <a:off x="706" y="1225"/>
                <a:ext cx="123" cy="223"/>
              </a:xfrm>
              <a:custGeom>
                <a:avLst/>
                <a:gdLst>
                  <a:gd name="T0" fmla="*/ 96 w 528"/>
                  <a:gd name="T1" fmla="*/ 0 h 432"/>
                  <a:gd name="T2" fmla="*/ 528 w 528"/>
                  <a:gd name="T3" fmla="*/ 0 h 432"/>
                  <a:gd name="T4" fmla="*/ 480 w 528"/>
                  <a:gd name="T5" fmla="*/ 96 h 432"/>
                  <a:gd name="T6" fmla="*/ 480 w 528"/>
                  <a:gd name="T7" fmla="*/ 192 h 432"/>
                  <a:gd name="T8" fmla="*/ 480 w 528"/>
                  <a:gd name="T9" fmla="*/ 384 h 432"/>
                  <a:gd name="T10" fmla="*/ 480 w 528"/>
                  <a:gd name="T11" fmla="*/ 432 h 432"/>
                  <a:gd name="T12" fmla="*/ 0 w 528"/>
                  <a:gd name="T13" fmla="*/ 432 h 432"/>
                  <a:gd name="T14" fmla="*/ 0 w 528"/>
                  <a:gd name="T15" fmla="*/ 336 h 432"/>
                  <a:gd name="T16" fmla="*/ 0 w 528"/>
                  <a:gd name="T17" fmla="*/ 192 h 432"/>
                  <a:gd name="T18" fmla="*/ 48 w 528"/>
                  <a:gd name="T19" fmla="*/ 96 h 432"/>
                  <a:gd name="T20" fmla="*/ 96 w 528"/>
                  <a:gd name="T21"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8" h="432">
                    <a:moveTo>
                      <a:pt x="96" y="0"/>
                    </a:moveTo>
                    <a:lnTo>
                      <a:pt x="528" y="0"/>
                    </a:lnTo>
                    <a:lnTo>
                      <a:pt x="480" y="96"/>
                    </a:lnTo>
                    <a:lnTo>
                      <a:pt x="480" y="192"/>
                    </a:lnTo>
                    <a:lnTo>
                      <a:pt x="480" y="384"/>
                    </a:lnTo>
                    <a:lnTo>
                      <a:pt x="480" y="432"/>
                    </a:lnTo>
                    <a:lnTo>
                      <a:pt x="0" y="432"/>
                    </a:lnTo>
                    <a:lnTo>
                      <a:pt x="0" y="336"/>
                    </a:lnTo>
                    <a:lnTo>
                      <a:pt x="0" y="192"/>
                    </a:lnTo>
                    <a:lnTo>
                      <a:pt x="48" y="96"/>
                    </a:lnTo>
                    <a:lnTo>
                      <a:pt x="96" y="0"/>
                    </a:lnTo>
                    <a:close/>
                  </a:path>
                </a:pathLst>
              </a:cu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 name="Rectangle 154"/>
              <p:cNvSpPr>
                <a:spLocks noChangeArrowheads="1"/>
              </p:cNvSpPr>
              <p:nvPr/>
            </p:nvSpPr>
            <p:spPr bwMode="auto">
              <a:xfrm>
                <a:off x="681" y="1155"/>
                <a:ext cx="38" cy="84"/>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0" name="Line 155"/>
              <p:cNvSpPr>
                <a:spLocks noChangeShapeType="1"/>
              </p:cNvSpPr>
              <p:nvPr/>
            </p:nvSpPr>
            <p:spPr bwMode="auto">
              <a:xfrm>
                <a:off x="747" y="1155"/>
                <a:ext cx="9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1" name="Line 156"/>
              <p:cNvSpPr>
                <a:spLocks noChangeShapeType="1"/>
              </p:cNvSpPr>
              <p:nvPr/>
            </p:nvSpPr>
            <p:spPr bwMode="auto">
              <a:xfrm>
                <a:off x="747" y="1169"/>
                <a:ext cx="9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 name="Line 157"/>
              <p:cNvSpPr>
                <a:spLocks noChangeShapeType="1"/>
              </p:cNvSpPr>
              <p:nvPr/>
            </p:nvSpPr>
            <p:spPr bwMode="auto">
              <a:xfrm>
                <a:off x="747" y="1183"/>
                <a:ext cx="9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 name="Line 158"/>
              <p:cNvSpPr>
                <a:spLocks noChangeShapeType="1"/>
              </p:cNvSpPr>
              <p:nvPr/>
            </p:nvSpPr>
            <p:spPr bwMode="auto">
              <a:xfrm>
                <a:off x="747" y="1197"/>
                <a:ext cx="9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4" name="Line 159"/>
              <p:cNvSpPr>
                <a:spLocks noChangeShapeType="1"/>
              </p:cNvSpPr>
              <p:nvPr/>
            </p:nvSpPr>
            <p:spPr bwMode="auto">
              <a:xfrm>
                <a:off x="691" y="1176"/>
                <a:ext cx="19" cy="0"/>
              </a:xfrm>
              <a:prstGeom prst="line">
                <a:avLst/>
              </a:prstGeom>
              <a:noFill/>
              <a:ln w="95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5" name="Line 160"/>
              <p:cNvSpPr>
                <a:spLocks noChangeShapeType="1"/>
              </p:cNvSpPr>
              <p:nvPr/>
            </p:nvSpPr>
            <p:spPr bwMode="auto">
              <a:xfrm>
                <a:off x="691" y="1190"/>
                <a:ext cx="19" cy="0"/>
              </a:xfrm>
              <a:prstGeom prst="line">
                <a:avLst/>
              </a:prstGeom>
              <a:noFill/>
              <a:ln w="95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6" name="Line 161"/>
              <p:cNvSpPr>
                <a:spLocks noChangeShapeType="1"/>
              </p:cNvSpPr>
              <p:nvPr/>
            </p:nvSpPr>
            <p:spPr bwMode="auto">
              <a:xfrm>
                <a:off x="691" y="1205"/>
                <a:ext cx="19" cy="0"/>
              </a:xfrm>
              <a:prstGeom prst="line">
                <a:avLst/>
              </a:prstGeom>
              <a:noFill/>
              <a:ln w="95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2" name="Group 162"/>
            <p:cNvGrpSpPr>
              <a:grpSpLocks/>
            </p:cNvGrpSpPr>
            <p:nvPr/>
          </p:nvGrpSpPr>
          <p:grpSpPr bwMode="auto">
            <a:xfrm>
              <a:off x="3004" y="1573"/>
              <a:ext cx="383" cy="395"/>
              <a:chOff x="960" y="1104"/>
              <a:chExt cx="383" cy="395"/>
            </a:xfrm>
          </p:grpSpPr>
          <p:sp>
            <p:nvSpPr>
              <p:cNvPr id="339" name="Freeform 163"/>
              <p:cNvSpPr>
                <a:spLocks/>
              </p:cNvSpPr>
              <p:nvPr/>
            </p:nvSpPr>
            <p:spPr bwMode="auto">
              <a:xfrm>
                <a:off x="1300" y="1392"/>
                <a:ext cx="43" cy="107"/>
              </a:xfrm>
              <a:custGeom>
                <a:avLst/>
                <a:gdLst>
                  <a:gd name="T0" fmla="*/ 0 w 87"/>
                  <a:gd name="T1" fmla="*/ 213 h 213"/>
                  <a:gd name="T2" fmla="*/ 87 w 87"/>
                  <a:gd name="T3" fmla="*/ 129 h 213"/>
                  <a:gd name="T4" fmla="*/ 87 w 87"/>
                  <a:gd name="T5" fmla="*/ 0 h 213"/>
                  <a:gd name="T6" fmla="*/ 0 w 87"/>
                  <a:gd name="T7" fmla="*/ 86 h 213"/>
                  <a:gd name="T8" fmla="*/ 0 w 87"/>
                  <a:gd name="T9" fmla="*/ 213 h 213"/>
                </a:gdLst>
                <a:ahLst/>
                <a:cxnLst>
                  <a:cxn ang="0">
                    <a:pos x="T0" y="T1"/>
                  </a:cxn>
                  <a:cxn ang="0">
                    <a:pos x="T2" y="T3"/>
                  </a:cxn>
                  <a:cxn ang="0">
                    <a:pos x="T4" y="T5"/>
                  </a:cxn>
                  <a:cxn ang="0">
                    <a:pos x="T6" y="T7"/>
                  </a:cxn>
                  <a:cxn ang="0">
                    <a:pos x="T8" y="T9"/>
                  </a:cxn>
                </a:cxnLst>
                <a:rect l="0" t="0" r="r" b="b"/>
                <a:pathLst>
                  <a:path w="87" h="213">
                    <a:moveTo>
                      <a:pt x="0" y="213"/>
                    </a:moveTo>
                    <a:lnTo>
                      <a:pt x="87" y="129"/>
                    </a:lnTo>
                    <a:lnTo>
                      <a:pt x="87" y="0"/>
                    </a:lnTo>
                    <a:lnTo>
                      <a:pt x="0" y="86"/>
                    </a:lnTo>
                    <a:lnTo>
                      <a:pt x="0" y="213"/>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0" name="Freeform 164"/>
              <p:cNvSpPr>
                <a:spLocks/>
              </p:cNvSpPr>
              <p:nvPr/>
            </p:nvSpPr>
            <p:spPr bwMode="auto">
              <a:xfrm>
                <a:off x="1279" y="1392"/>
                <a:ext cx="64" cy="33"/>
              </a:xfrm>
              <a:custGeom>
                <a:avLst/>
                <a:gdLst>
                  <a:gd name="T0" fmla="*/ 64 w 129"/>
                  <a:gd name="T1" fmla="*/ 65 h 65"/>
                  <a:gd name="T2" fmla="*/ 129 w 129"/>
                  <a:gd name="T3" fmla="*/ 0 h 65"/>
                  <a:gd name="T4" fmla="*/ 0 w 129"/>
                  <a:gd name="T5" fmla="*/ 0 h 65"/>
                  <a:gd name="T6" fmla="*/ 64 w 129"/>
                  <a:gd name="T7" fmla="*/ 65 h 65"/>
                </a:gdLst>
                <a:ahLst/>
                <a:cxnLst>
                  <a:cxn ang="0">
                    <a:pos x="T0" y="T1"/>
                  </a:cxn>
                  <a:cxn ang="0">
                    <a:pos x="T2" y="T3"/>
                  </a:cxn>
                  <a:cxn ang="0">
                    <a:pos x="T4" y="T5"/>
                  </a:cxn>
                  <a:cxn ang="0">
                    <a:pos x="T6" y="T7"/>
                  </a:cxn>
                </a:cxnLst>
                <a:rect l="0" t="0" r="r" b="b"/>
                <a:pathLst>
                  <a:path w="129" h="65">
                    <a:moveTo>
                      <a:pt x="64" y="65"/>
                    </a:moveTo>
                    <a:lnTo>
                      <a:pt x="129" y="0"/>
                    </a:lnTo>
                    <a:lnTo>
                      <a:pt x="0" y="0"/>
                    </a:lnTo>
                    <a:lnTo>
                      <a:pt x="64" y="6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1" name="Freeform 165"/>
              <p:cNvSpPr>
                <a:spLocks/>
              </p:cNvSpPr>
              <p:nvPr/>
            </p:nvSpPr>
            <p:spPr bwMode="auto">
              <a:xfrm>
                <a:off x="960" y="1414"/>
                <a:ext cx="84" cy="21"/>
              </a:xfrm>
              <a:custGeom>
                <a:avLst/>
                <a:gdLst>
                  <a:gd name="T0" fmla="*/ 169 w 169"/>
                  <a:gd name="T1" fmla="*/ 42 h 42"/>
                  <a:gd name="T2" fmla="*/ 42 w 169"/>
                  <a:gd name="T3" fmla="*/ 0 h 42"/>
                  <a:gd name="T4" fmla="*/ 0 w 169"/>
                  <a:gd name="T5" fmla="*/ 42 h 42"/>
                  <a:gd name="T6" fmla="*/ 169 w 169"/>
                  <a:gd name="T7" fmla="*/ 42 h 42"/>
                </a:gdLst>
                <a:ahLst/>
                <a:cxnLst>
                  <a:cxn ang="0">
                    <a:pos x="T0" y="T1"/>
                  </a:cxn>
                  <a:cxn ang="0">
                    <a:pos x="T2" y="T3"/>
                  </a:cxn>
                  <a:cxn ang="0">
                    <a:pos x="T4" y="T5"/>
                  </a:cxn>
                  <a:cxn ang="0">
                    <a:pos x="T6" y="T7"/>
                  </a:cxn>
                </a:cxnLst>
                <a:rect l="0" t="0" r="r" b="b"/>
                <a:pathLst>
                  <a:path w="169" h="42">
                    <a:moveTo>
                      <a:pt x="169" y="42"/>
                    </a:moveTo>
                    <a:lnTo>
                      <a:pt x="42" y="0"/>
                    </a:lnTo>
                    <a:lnTo>
                      <a:pt x="0" y="42"/>
                    </a:lnTo>
                    <a:lnTo>
                      <a:pt x="169" y="4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2" name="Freeform 166"/>
              <p:cNvSpPr>
                <a:spLocks/>
              </p:cNvSpPr>
              <p:nvPr/>
            </p:nvSpPr>
            <p:spPr bwMode="auto">
              <a:xfrm>
                <a:off x="981" y="1392"/>
                <a:ext cx="352" cy="43"/>
              </a:xfrm>
              <a:custGeom>
                <a:avLst/>
                <a:gdLst>
                  <a:gd name="T0" fmla="*/ 704 w 704"/>
                  <a:gd name="T1" fmla="*/ 23 h 86"/>
                  <a:gd name="T2" fmla="*/ 660 w 704"/>
                  <a:gd name="T3" fmla="*/ 0 h 86"/>
                  <a:gd name="T4" fmla="*/ 42 w 704"/>
                  <a:gd name="T5" fmla="*/ 0 h 86"/>
                  <a:gd name="T6" fmla="*/ 0 w 704"/>
                  <a:gd name="T7" fmla="*/ 44 h 86"/>
                  <a:gd name="T8" fmla="*/ 127 w 704"/>
                  <a:gd name="T9" fmla="*/ 86 h 86"/>
                  <a:gd name="T10" fmla="*/ 638 w 704"/>
                  <a:gd name="T11" fmla="*/ 86 h 86"/>
                  <a:gd name="T12" fmla="*/ 704 w 704"/>
                  <a:gd name="T13" fmla="*/ 23 h 86"/>
                </a:gdLst>
                <a:ahLst/>
                <a:cxnLst>
                  <a:cxn ang="0">
                    <a:pos x="T0" y="T1"/>
                  </a:cxn>
                  <a:cxn ang="0">
                    <a:pos x="T2" y="T3"/>
                  </a:cxn>
                  <a:cxn ang="0">
                    <a:pos x="T4" y="T5"/>
                  </a:cxn>
                  <a:cxn ang="0">
                    <a:pos x="T6" y="T7"/>
                  </a:cxn>
                  <a:cxn ang="0">
                    <a:pos x="T8" y="T9"/>
                  </a:cxn>
                  <a:cxn ang="0">
                    <a:pos x="T10" y="T11"/>
                  </a:cxn>
                  <a:cxn ang="0">
                    <a:pos x="T12" y="T13"/>
                  </a:cxn>
                </a:cxnLst>
                <a:rect l="0" t="0" r="r" b="b"/>
                <a:pathLst>
                  <a:path w="704" h="86">
                    <a:moveTo>
                      <a:pt x="704" y="23"/>
                    </a:moveTo>
                    <a:lnTo>
                      <a:pt x="660" y="0"/>
                    </a:lnTo>
                    <a:lnTo>
                      <a:pt x="42" y="0"/>
                    </a:lnTo>
                    <a:lnTo>
                      <a:pt x="0" y="44"/>
                    </a:lnTo>
                    <a:lnTo>
                      <a:pt x="127" y="86"/>
                    </a:lnTo>
                    <a:lnTo>
                      <a:pt x="638" y="86"/>
                    </a:lnTo>
                    <a:lnTo>
                      <a:pt x="704" y="23"/>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3" name="Freeform 167"/>
              <p:cNvSpPr>
                <a:spLocks/>
              </p:cNvSpPr>
              <p:nvPr/>
            </p:nvSpPr>
            <p:spPr bwMode="auto">
              <a:xfrm>
                <a:off x="1031" y="1416"/>
                <a:ext cx="240" cy="16"/>
              </a:xfrm>
              <a:custGeom>
                <a:avLst/>
                <a:gdLst>
                  <a:gd name="T0" fmla="*/ 0 w 481"/>
                  <a:gd name="T1" fmla="*/ 33 h 33"/>
                  <a:gd name="T2" fmla="*/ 42 w 481"/>
                  <a:gd name="T3" fmla="*/ 33 h 33"/>
                  <a:gd name="T4" fmla="*/ 84 w 481"/>
                  <a:gd name="T5" fmla="*/ 33 h 33"/>
                  <a:gd name="T6" fmla="*/ 125 w 481"/>
                  <a:gd name="T7" fmla="*/ 33 h 33"/>
                  <a:gd name="T8" fmla="*/ 165 w 481"/>
                  <a:gd name="T9" fmla="*/ 31 h 33"/>
                  <a:gd name="T10" fmla="*/ 204 w 481"/>
                  <a:gd name="T11" fmla="*/ 31 h 33"/>
                  <a:gd name="T12" fmla="*/ 240 w 481"/>
                  <a:gd name="T13" fmla="*/ 29 h 33"/>
                  <a:gd name="T14" fmla="*/ 277 w 481"/>
                  <a:gd name="T15" fmla="*/ 27 h 33"/>
                  <a:gd name="T16" fmla="*/ 310 w 481"/>
                  <a:gd name="T17" fmla="*/ 25 h 33"/>
                  <a:gd name="T18" fmla="*/ 340 w 481"/>
                  <a:gd name="T19" fmla="*/ 23 h 33"/>
                  <a:gd name="T20" fmla="*/ 369 w 481"/>
                  <a:gd name="T21" fmla="*/ 21 h 33"/>
                  <a:gd name="T22" fmla="*/ 394 w 481"/>
                  <a:gd name="T23" fmla="*/ 19 h 33"/>
                  <a:gd name="T24" fmla="*/ 415 w 481"/>
                  <a:gd name="T25" fmla="*/ 17 h 33"/>
                  <a:gd name="T26" fmla="*/ 435 w 481"/>
                  <a:gd name="T27" fmla="*/ 13 h 33"/>
                  <a:gd name="T28" fmla="*/ 452 w 481"/>
                  <a:gd name="T29" fmla="*/ 12 h 33"/>
                  <a:gd name="T30" fmla="*/ 463 w 481"/>
                  <a:gd name="T31" fmla="*/ 10 h 33"/>
                  <a:gd name="T32" fmla="*/ 473 w 481"/>
                  <a:gd name="T33" fmla="*/ 6 h 33"/>
                  <a:gd name="T34" fmla="*/ 479 w 481"/>
                  <a:gd name="T35" fmla="*/ 4 h 33"/>
                  <a:gd name="T36" fmla="*/ 481 w 481"/>
                  <a:gd name="T37" fmla="*/ 0 h 33"/>
                  <a:gd name="T38" fmla="*/ 481 w 481"/>
                  <a:gd name="T39" fmla="*/ 33 h 33"/>
                  <a:gd name="T40" fmla="*/ 0 w 481"/>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1" h="33">
                    <a:moveTo>
                      <a:pt x="0" y="33"/>
                    </a:moveTo>
                    <a:lnTo>
                      <a:pt x="42" y="33"/>
                    </a:lnTo>
                    <a:lnTo>
                      <a:pt x="84" y="33"/>
                    </a:lnTo>
                    <a:lnTo>
                      <a:pt x="125" y="33"/>
                    </a:lnTo>
                    <a:lnTo>
                      <a:pt x="165" y="31"/>
                    </a:lnTo>
                    <a:lnTo>
                      <a:pt x="204" y="31"/>
                    </a:lnTo>
                    <a:lnTo>
                      <a:pt x="240" y="29"/>
                    </a:lnTo>
                    <a:lnTo>
                      <a:pt x="277" y="27"/>
                    </a:lnTo>
                    <a:lnTo>
                      <a:pt x="310" y="25"/>
                    </a:lnTo>
                    <a:lnTo>
                      <a:pt x="340" y="23"/>
                    </a:lnTo>
                    <a:lnTo>
                      <a:pt x="369" y="21"/>
                    </a:lnTo>
                    <a:lnTo>
                      <a:pt x="394" y="19"/>
                    </a:lnTo>
                    <a:lnTo>
                      <a:pt x="415" y="17"/>
                    </a:lnTo>
                    <a:lnTo>
                      <a:pt x="435" y="13"/>
                    </a:lnTo>
                    <a:lnTo>
                      <a:pt x="452" y="12"/>
                    </a:lnTo>
                    <a:lnTo>
                      <a:pt x="463" y="10"/>
                    </a:lnTo>
                    <a:lnTo>
                      <a:pt x="473" y="6"/>
                    </a:lnTo>
                    <a:lnTo>
                      <a:pt x="479" y="4"/>
                    </a:lnTo>
                    <a:lnTo>
                      <a:pt x="481" y="0"/>
                    </a:lnTo>
                    <a:lnTo>
                      <a:pt x="481" y="33"/>
                    </a:lnTo>
                    <a:lnTo>
                      <a:pt x="0" y="3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4" name="Freeform 168"/>
              <p:cNvSpPr>
                <a:spLocks/>
              </p:cNvSpPr>
              <p:nvPr/>
            </p:nvSpPr>
            <p:spPr bwMode="auto">
              <a:xfrm>
                <a:off x="1031" y="1416"/>
                <a:ext cx="240" cy="16"/>
              </a:xfrm>
              <a:custGeom>
                <a:avLst/>
                <a:gdLst>
                  <a:gd name="T0" fmla="*/ 0 w 481"/>
                  <a:gd name="T1" fmla="*/ 33 h 33"/>
                  <a:gd name="T2" fmla="*/ 42 w 481"/>
                  <a:gd name="T3" fmla="*/ 33 h 33"/>
                  <a:gd name="T4" fmla="*/ 84 w 481"/>
                  <a:gd name="T5" fmla="*/ 33 h 33"/>
                  <a:gd name="T6" fmla="*/ 125 w 481"/>
                  <a:gd name="T7" fmla="*/ 33 h 33"/>
                  <a:gd name="T8" fmla="*/ 165 w 481"/>
                  <a:gd name="T9" fmla="*/ 31 h 33"/>
                  <a:gd name="T10" fmla="*/ 204 w 481"/>
                  <a:gd name="T11" fmla="*/ 31 h 33"/>
                  <a:gd name="T12" fmla="*/ 240 w 481"/>
                  <a:gd name="T13" fmla="*/ 29 h 33"/>
                  <a:gd name="T14" fmla="*/ 277 w 481"/>
                  <a:gd name="T15" fmla="*/ 27 h 33"/>
                  <a:gd name="T16" fmla="*/ 310 w 481"/>
                  <a:gd name="T17" fmla="*/ 25 h 33"/>
                  <a:gd name="T18" fmla="*/ 340 w 481"/>
                  <a:gd name="T19" fmla="*/ 23 h 33"/>
                  <a:gd name="T20" fmla="*/ 369 w 481"/>
                  <a:gd name="T21" fmla="*/ 21 h 33"/>
                  <a:gd name="T22" fmla="*/ 394 w 481"/>
                  <a:gd name="T23" fmla="*/ 19 h 33"/>
                  <a:gd name="T24" fmla="*/ 415 w 481"/>
                  <a:gd name="T25" fmla="*/ 17 h 33"/>
                  <a:gd name="T26" fmla="*/ 435 w 481"/>
                  <a:gd name="T27" fmla="*/ 13 h 33"/>
                  <a:gd name="T28" fmla="*/ 452 w 481"/>
                  <a:gd name="T29" fmla="*/ 12 h 33"/>
                  <a:gd name="T30" fmla="*/ 463 w 481"/>
                  <a:gd name="T31" fmla="*/ 10 h 33"/>
                  <a:gd name="T32" fmla="*/ 473 w 481"/>
                  <a:gd name="T33" fmla="*/ 6 h 33"/>
                  <a:gd name="T34" fmla="*/ 479 w 481"/>
                  <a:gd name="T35" fmla="*/ 4 h 33"/>
                  <a:gd name="T36" fmla="*/ 481 w 481"/>
                  <a:gd name="T37" fmla="*/ 0 h 33"/>
                  <a:gd name="T38" fmla="*/ 475 w 481"/>
                  <a:gd name="T39" fmla="*/ 0 h 33"/>
                  <a:gd name="T40" fmla="*/ 473 w 481"/>
                  <a:gd name="T41" fmla="*/ 4 h 33"/>
                  <a:gd name="T42" fmla="*/ 467 w 481"/>
                  <a:gd name="T43" fmla="*/ 6 h 33"/>
                  <a:gd name="T44" fmla="*/ 458 w 481"/>
                  <a:gd name="T45" fmla="*/ 10 h 33"/>
                  <a:gd name="T46" fmla="*/ 446 w 481"/>
                  <a:gd name="T47" fmla="*/ 12 h 33"/>
                  <a:gd name="T48" fmla="*/ 431 w 481"/>
                  <a:gd name="T49" fmla="*/ 13 h 33"/>
                  <a:gd name="T50" fmla="*/ 411 w 481"/>
                  <a:gd name="T51" fmla="*/ 17 h 33"/>
                  <a:gd name="T52" fmla="*/ 388 w 481"/>
                  <a:gd name="T53" fmla="*/ 19 h 33"/>
                  <a:gd name="T54" fmla="*/ 363 w 481"/>
                  <a:gd name="T55" fmla="*/ 21 h 33"/>
                  <a:gd name="T56" fmla="*/ 336 w 481"/>
                  <a:gd name="T57" fmla="*/ 23 h 33"/>
                  <a:gd name="T58" fmla="*/ 306 w 481"/>
                  <a:gd name="T59" fmla="*/ 25 h 33"/>
                  <a:gd name="T60" fmla="*/ 273 w 481"/>
                  <a:gd name="T61" fmla="*/ 27 h 33"/>
                  <a:gd name="T62" fmla="*/ 238 w 481"/>
                  <a:gd name="T63" fmla="*/ 29 h 33"/>
                  <a:gd name="T64" fmla="*/ 202 w 481"/>
                  <a:gd name="T65" fmla="*/ 29 h 33"/>
                  <a:gd name="T66" fmla="*/ 163 w 481"/>
                  <a:gd name="T67" fmla="*/ 31 h 33"/>
                  <a:gd name="T68" fmla="*/ 123 w 481"/>
                  <a:gd name="T69" fmla="*/ 33 h 33"/>
                  <a:gd name="T70" fmla="*/ 83 w 481"/>
                  <a:gd name="T71" fmla="*/ 33 h 33"/>
                  <a:gd name="T72" fmla="*/ 42 w 481"/>
                  <a:gd name="T73" fmla="*/ 33 h 33"/>
                  <a:gd name="T74" fmla="*/ 0 w 481"/>
                  <a:gd name="T75" fmla="*/ 33 h 33"/>
                  <a:gd name="T76" fmla="*/ 0 w 481"/>
                  <a:gd name="T7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1" h="33">
                    <a:moveTo>
                      <a:pt x="0" y="33"/>
                    </a:moveTo>
                    <a:lnTo>
                      <a:pt x="42" y="33"/>
                    </a:lnTo>
                    <a:lnTo>
                      <a:pt x="84" y="33"/>
                    </a:lnTo>
                    <a:lnTo>
                      <a:pt x="125" y="33"/>
                    </a:lnTo>
                    <a:lnTo>
                      <a:pt x="165" y="31"/>
                    </a:lnTo>
                    <a:lnTo>
                      <a:pt x="204" y="31"/>
                    </a:lnTo>
                    <a:lnTo>
                      <a:pt x="240" y="29"/>
                    </a:lnTo>
                    <a:lnTo>
                      <a:pt x="277" y="27"/>
                    </a:lnTo>
                    <a:lnTo>
                      <a:pt x="310" y="25"/>
                    </a:lnTo>
                    <a:lnTo>
                      <a:pt x="340" y="23"/>
                    </a:lnTo>
                    <a:lnTo>
                      <a:pt x="369" y="21"/>
                    </a:lnTo>
                    <a:lnTo>
                      <a:pt x="394" y="19"/>
                    </a:lnTo>
                    <a:lnTo>
                      <a:pt x="415" y="17"/>
                    </a:lnTo>
                    <a:lnTo>
                      <a:pt x="435" y="13"/>
                    </a:lnTo>
                    <a:lnTo>
                      <a:pt x="452" y="12"/>
                    </a:lnTo>
                    <a:lnTo>
                      <a:pt x="463" y="10"/>
                    </a:lnTo>
                    <a:lnTo>
                      <a:pt x="473" y="6"/>
                    </a:lnTo>
                    <a:lnTo>
                      <a:pt x="479" y="4"/>
                    </a:lnTo>
                    <a:lnTo>
                      <a:pt x="481" y="0"/>
                    </a:lnTo>
                    <a:lnTo>
                      <a:pt x="475" y="0"/>
                    </a:lnTo>
                    <a:lnTo>
                      <a:pt x="473" y="4"/>
                    </a:lnTo>
                    <a:lnTo>
                      <a:pt x="467" y="6"/>
                    </a:lnTo>
                    <a:lnTo>
                      <a:pt x="458" y="10"/>
                    </a:lnTo>
                    <a:lnTo>
                      <a:pt x="446" y="12"/>
                    </a:lnTo>
                    <a:lnTo>
                      <a:pt x="431" y="13"/>
                    </a:lnTo>
                    <a:lnTo>
                      <a:pt x="411" y="17"/>
                    </a:lnTo>
                    <a:lnTo>
                      <a:pt x="388" y="19"/>
                    </a:lnTo>
                    <a:lnTo>
                      <a:pt x="363" y="21"/>
                    </a:lnTo>
                    <a:lnTo>
                      <a:pt x="336" y="23"/>
                    </a:lnTo>
                    <a:lnTo>
                      <a:pt x="306" y="25"/>
                    </a:lnTo>
                    <a:lnTo>
                      <a:pt x="273" y="27"/>
                    </a:lnTo>
                    <a:lnTo>
                      <a:pt x="238" y="29"/>
                    </a:lnTo>
                    <a:lnTo>
                      <a:pt x="202" y="29"/>
                    </a:lnTo>
                    <a:lnTo>
                      <a:pt x="163" y="31"/>
                    </a:lnTo>
                    <a:lnTo>
                      <a:pt x="123" y="33"/>
                    </a:lnTo>
                    <a:lnTo>
                      <a:pt x="83" y="33"/>
                    </a:lnTo>
                    <a:lnTo>
                      <a:pt x="42" y="33"/>
                    </a:lnTo>
                    <a:lnTo>
                      <a:pt x="0" y="33"/>
                    </a:lnTo>
                    <a:lnTo>
                      <a:pt x="0" y="3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5" name="Freeform 169"/>
              <p:cNvSpPr>
                <a:spLocks/>
              </p:cNvSpPr>
              <p:nvPr/>
            </p:nvSpPr>
            <p:spPr bwMode="auto">
              <a:xfrm>
                <a:off x="1031" y="1416"/>
                <a:ext cx="237" cy="16"/>
              </a:xfrm>
              <a:custGeom>
                <a:avLst/>
                <a:gdLst>
                  <a:gd name="T0" fmla="*/ 0 w 475"/>
                  <a:gd name="T1" fmla="*/ 33 h 33"/>
                  <a:gd name="T2" fmla="*/ 42 w 475"/>
                  <a:gd name="T3" fmla="*/ 33 h 33"/>
                  <a:gd name="T4" fmla="*/ 83 w 475"/>
                  <a:gd name="T5" fmla="*/ 33 h 33"/>
                  <a:gd name="T6" fmla="*/ 123 w 475"/>
                  <a:gd name="T7" fmla="*/ 33 h 33"/>
                  <a:gd name="T8" fmla="*/ 163 w 475"/>
                  <a:gd name="T9" fmla="*/ 31 h 33"/>
                  <a:gd name="T10" fmla="*/ 202 w 475"/>
                  <a:gd name="T11" fmla="*/ 29 h 33"/>
                  <a:gd name="T12" fmla="*/ 238 w 475"/>
                  <a:gd name="T13" fmla="*/ 29 h 33"/>
                  <a:gd name="T14" fmla="*/ 273 w 475"/>
                  <a:gd name="T15" fmla="*/ 27 h 33"/>
                  <a:gd name="T16" fmla="*/ 306 w 475"/>
                  <a:gd name="T17" fmla="*/ 25 h 33"/>
                  <a:gd name="T18" fmla="*/ 336 w 475"/>
                  <a:gd name="T19" fmla="*/ 23 h 33"/>
                  <a:gd name="T20" fmla="*/ 363 w 475"/>
                  <a:gd name="T21" fmla="*/ 21 h 33"/>
                  <a:gd name="T22" fmla="*/ 388 w 475"/>
                  <a:gd name="T23" fmla="*/ 19 h 33"/>
                  <a:gd name="T24" fmla="*/ 411 w 475"/>
                  <a:gd name="T25" fmla="*/ 17 h 33"/>
                  <a:gd name="T26" fmla="*/ 431 w 475"/>
                  <a:gd name="T27" fmla="*/ 13 h 33"/>
                  <a:gd name="T28" fmla="*/ 446 w 475"/>
                  <a:gd name="T29" fmla="*/ 12 h 33"/>
                  <a:gd name="T30" fmla="*/ 458 w 475"/>
                  <a:gd name="T31" fmla="*/ 10 h 33"/>
                  <a:gd name="T32" fmla="*/ 467 w 475"/>
                  <a:gd name="T33" fmla="*/ 6 h 33"/>
                  <a:gd name="T34" fmla="*/ 473 w 475"/>
                  <a:gd name="T35" fmla="*/ 4 h 33"/>
                  <a:gd name="T36" fmla="*/ 475 w 475"/>
                  <a:gd name="T37" fmla="*/ 0 h 33"/>
                  <a:gd name="T38" fmla="*/ 469 w 475"/>
                  <a:gd name="T39" fmla="*/ 0 h 33"/>
                  <a:gd name="T40" fmla="*/ 467 w 475"/>
                  <a:gd name="T41" fmla="*/ 4 h 33"/>
                  <a:gd name="T42" fmla="*/ 461 w 475"/>
                  <a:gd name="T43" fmla="*/ 6 h 33"/>
                  <a:gd name="T44" fmla="*/ 454 w 475"/>
                  <a:gd name="T45" fmla="*/ 10 h 33"/>
                  <a:gd name="T46" fmla="*/ 440 w 475"/>
                  <a:gd name="T47" fmla="*/ 12 h 33"/>
                  <a:gd name="T48" fmla="*/ 425 w 475"/>
                  <a:gd name="T49" fmla="*/ 13 h 33"/>
                  <a:gd name="T50" fmla="*/ 406 w 475"/>
                  <a:gd name="T51" fmla="*/ 17 h 33"/>
                  <a:gd name="T52" fmla="*/ 385 w 475"/>
                  <a:gd name="T53" fmla="*/ 19 h 33"/>
                  <a:gd name="T54" fmla="*/ 360 w 475"/>
                  <a:gd name="T55" fmla="*/ 21 h 33"/>
                  <a:gd name="T56" fmla="*/ 333 w 475"/>
                  <a:gd name="T57" fmla="*/ 23 h 33"/>
                  <a:gd name="T58" fmla="*/ 302 w 475"/>
                  <a:gd name="T59" fmla="*/ 25 h 33"/>
                  <a:gd name="T60" fmla="*/ 269 w 475"/>
                  <a:gd name="T61" fmla="*/ 27 h 33"/>
                  <a:gd name="T62" fmla="*/ 235 w 475"/>
                  <a:gd name="T63" fmla="*/ 29 h 33"/>
                  <a:gd name="T64" fmla="*/ 198 w 475"/>
                  <a:gd name="T65" fmla="*/ 29 h 33"/>
                  <a:gd name="T66" fmla="*/ 161 w 475"/>
                  <a:gd name="T67" fmla="*/ 31 h 33"/>
                  <a:gd name="T68" fmla="*/ 121 w 475"/>
                  <a:gd name="T69" fmla="*/ 31 h 33"/>
                  <a:gd name="T70" fmla="*/ 83 w 475"/>
                  <a:gd name="T71" fmla="*/ 33 h 33"/>
                  <a:gd name="T72" fmla="*/ 42 w 475"/>
                  <a:gd name="T73" fmla="*/ 33 h 33"/>
                  <a:gd name="T74" fmla="*/ 0 w 475"/>
                  <a:gd name="T75" fmla="*/ 33 h 33"/>
                  <a:gd name="T76" fmla="*/ 0 w 475"/>
                  <a:gd name="T7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5" h="33">
                    <a:moveTo>
                      <a:pt x="0" y="33"/>
                    </a:moveTo>
                    <a:lnTo>
                      <a:pt x="42" y="33"/>
                    </a:lnTo>
                    <a:lnTo>
                      <a:pt x="83" y="33"/>
                    </a:lnTo>
                    <a:lnTo>
                      <a:pt x="123" y="33"/>
                    </a:lnTo>
                    <a:lnTo>
                      <a:pt x="163" y="31"/>
                    </a:lnTo>
                    <a:lnTo>
                      <a:pt x="202" y="29"/>
                    </a:lnTo>
                    <a:lnTo>
                      <a:pt x="238" y="29"/>
                    </a:lnTo>
                    <a:lnTo>
                      <a:pt x="273" y="27"/>
                    </a:lnTo>
                    <a:lnTo>
                      <a:pt x="306" y="25"/>
                    </a:lnTo>
                    <a:lnTo>
                      <a:pt x="336" y="23"/>
                    </a:lnTo>
                    <a:lnTo>
                      <a:pt x="363" y="21"/>
                    </a:lnTo>
                    <a:lnTo>
                      <a:pt x="388" y="19"/>
                    </a:lnTo>
                    <a:lnTo>
                      <a:pt x="411" y="17"/>
                    </a:lnTo>
                    <a:lnTo>
                      <a:pt x="431" y="13"/>
                    </a:lnTo>
                    <a:lnTo>
                      <a:pt x="446" y="12"/>
                    </a:lnTo>
                    <a:lnTo>
                      <a:pt x="458" y="10"/>
                    </a:lnTo>
                    <a:lnTo>
                      <a:pt x="467" y="6"/>
                    </a:lnTo>
                    <a:lnTo>
                      <a:pt x="473" y="4"/>
                    </a:lnTo>
                    <a:lnTo>
                      <a:pt x="475" y="0"/>
                    </a:lnTo>
                    <a:lnTo>
                      <a:pt x="469" y="0"/>
                    </a:lnTo>
                    <a:lnTo>
                      <a:pt x="467" y="4"/>
                    </a:lnTo>
                    <a:lnTo>
                      <a:pt x="461" y="6"/>
                    </a:lnTo>
                    <a:lnTo>
                      <a:pt x="454" y="10"/>
                    </a:lnTo>
                    <a:lnTo>
                      <a:pt x="440" y="12"/>
                    </a:lnTo>
                    <a:lnTo>
                      <a:pt x="425" y="13"/>
                    </a:lnTo>
                    <a:lnTo>
                      <a:pt x="406" y="17"/>
                    </a:lnTo>
                    <a:lnTo>
                      <a:pt x="385" y="19"/>
                    </a:lnTo>
                    <a:lnTo>
                      <a:pt x="360" y="21"/>
                    </a:lnTo>
                    <a:lnTo>
                      <a:pt x="333" y="23"/>
                    </a:lnTo>
                    <a:lnTo>
                      <a:pt x="302" y="25"/>
                    </a:lnTo>
                    <a:lnTo>
                      <a:pt x="269" y="27"/>
                    </a:lnTo>
                    <a:lnTo>
                      <a:pt x="235" y="29"/>
                    </a:lnTo>
                    <a:lnTo>
                      <a:pt x="198" y="29"/>
                    </a:lnTo>
                    <a:lnTo>
                      <a:pt x="161" y="31"/>
                    </a:lnTo>
                    <a:lnTo>
                      <a:pt x="121" y="31"/>
                    </a:lnTo>
                    <a:lnTo>
                      <a:pt x="83" y="33"/>
                    </a:lnTo>
                    <a:lnTo>
                      <a:pt x="42" y="33"/>
                    </a:lnTo>
                    <a:lnTo>
                      <a:pt x="0" y="33"/>
                    </a:lnTo>
                    <a:lnTo>
                      <a:pt x="0" y="3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6" name="Freeform 170"/>
              <p:cNvSpPr>
                <a:spLocks/>
              </p:cNvSpPr>
              <p:nvPr/>
            </p:nvSpPr>
            <p:spPr bwMode="auto">
              <a:xfrm>
                <a:off x="1031" y="1416"/>
                <a:ext cx="235" cy="16"/>
              </a:xfrm>
              <a:custGeom>
                <a:avLst/>
                <a:gdLst>
                  <a:gd name="T0" fmla="*/ 0 w 469"/>
                  <a:gd name="T1" fmla="*/ 33 h 33"/>
                  <a:gd name="T2" fmla="*/ 42 w 469"/>
                  <a:gd name="T3" fmla="*/ 33 h 33"/>
                  <a:gd name="T4" fmla="*/ 83 w 469"/>
                  <a:gd name="T5" fmla="*/ 33 h 33"/>
                  <a:gd name="T6" fmla="*/ 121 w 469"/>
                  <a:gd name="T7" fmla="*/ 31 h 33"/>
                  <a:gd name="T8" fmla="*/ 161 w 469"/>
                  <a:gd name="T9" fmla="*/ 31 h 33"/>
                  <a:gd name="T10" fmla="*/ 198 w 469"/>
                  <a:gd name="T11" fmla="*/ 29 h 33"/>
                  <a:gd name="T12" fmla="*/ 235 w 469"/>
                  <a:gd name="T13" fmla="*/ 29 h 33"/>
                  <a:gd name="T14" fmla="*/ 269 w 469"/>
                  <a:gd name="T15" fmla="*/ 27 h 33"/>
                  <a:gd name="T16" fmla="*/ 302 w 469"/>
                  <a:gd name="T17" fmla="*/ 25 h 33"/>
                  <a:gd name="T18" fmla="*/ 333 w 469"/>
                  <a:gd name="T19" fmla="*/ 23 h 33"/>
                  <a:gd name="T20" fmla="*/ 360 w 469"/>
                  <a:gd name="T21" fmla="*/ 21 h 33"/>
                  <a:gd name="T22" fmla="*/ 385 w 469"/>
                  <a:gd name="T23" fmla="*/ 19 h 33"/>
                  <a:gd name="T24" fmla="*/ 406 w 469"/>
                  <a:gd name="T25" fmla="*/ 17 h 33"/>
                  <a:gd name="T26" fmla="*/ 425 w 469"/>
                  <a:gd name="T27" fmla="*/ 13 h 33"/>
                  <a:gd name="T28" fmla="*/ 440 w 469"/>
                  <a:gd name="T29" fmla="*/ 12 h 33"/>
                  <a:gd name="T30" fmla="*/ 454 w 469"/>
                  <a:gd name="T31" fmla="*/ 10 h 33"/>
                  <a:gd name="T32" fmla="*/ 461 w 469"/>
                  <a:gd name="T33" fmla="*/ 6 h 33"/>
                  <a:gd name="T34" fmla="*/ 467 w 469"/>
                  <a:gd name="T35" fmla="*/ 4 h 33"/>
                  <a:gd name="T36" fmla="*/ 469 w 469"/>
                  <a:gd name="T37" fmla="*/ 0 h 33"/>
                  <a:gd name="T38" fmla="*/ 463 w 469"/>
                  <a:gd name="T39" fmla="*/ 0 h 33"/>
                  <a:gd name="T40" fmla="*/ 461 w 469"/>
                  <a:gd name="T41" fmla="*/ 4 h 33"/>
                  <a:gd name="T42" fmla="*/ 456 w 469"/>
                  <a:gd name="T43" fmla="*/ 6 h 33"/>
                  <a:gd name="T44" fmla="*/ 448 w 469"/>
                  <a:gd name="T45" fmla="*/ 8 h 33"/>
                  <a:gd name="T46" fmla="*/ 435 w 469"/>
                  <a:gd name="T47" fmla="*/ 12 h 33"/>
                  <a:gd name="T48" fmla="*/ 419 w 469"/>
                  <a:gd name="T49" fmla="*/ 13 h 33"/>
                  <a:gd name="T50" fmla="*/ 402 w 469"/>
                  <a:gd name="T51" fmla="*/ 15 h 33"/>
                  <a:gd name="T52" fmla="*/ 379 w 469"/>
                  <a:gd name="T53" fmla="*/ 19 h 33"/>
                  <a:gd name="T54" fmla="*/ 356 w 469"/>
                  <a:gd name="T55" fmla="*/ 21 h 33"/>
                  <a:gd name="T56" fmla="*/ 327 w 469"/>
                  <a:gd name="T57" fmla="*/ 23 h 33"/>
                  <a:gd name="T58" fmla="*/ 298 w 469"/>
                  <a:gd name="T59" fmla="*/ 25 h 33"/>
                  <a:gd name="T60" fmla="*/ 265 w 469"/>
                  <a:gd name="T61" fmla="*/ 27 h 33"/>
                  <a:gd name="T62" fmla="*/ 233 w 469"/>
                  <a:gd name="T63" fmla="*/ 27 h 33"/>
                  <a:gd name="T64" fmla="*/ 196 w 469"/>
                  <a:gd name="T65" fmla="*/ 29 h 33"/>
                  <a:gd name="T66" fmla="*/ 159 w 469"/>
                  <a:gd name="T67" fmla="*/ 31 h 33"/>
                  <a:gd name="T68" fmla="*/ 121 w 469"/>
                  <a:gd name="T69" fmla="*/ 31 h 33"/>
                  <a:gd name="T70" fmla="*/ 81 w 469"/>
                  <a:gd name="T71" fmla="*/ 31 h 33"/>
                  <a:gd name="T72" fmla="*/ 40 w 469"/>
                  <a:gd name="T73" fmla="*/ 33 h 33"/>
                  <a:gd name="T74" fmla="*/ 0 w 469"/>
                  <a:gd name="T75" fmla="*/ 33 h 33"/>
                  <a:gd name="T76" fmla="*/ 0 w 469"/>
                  <a:gd name="T7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9" h="33">
                    <a:moveTo>
                      <a:pt x="0" y="33"/>
                    </a:moveTo>
                    <a:lnTo>
                      <a:pt x="42" y="33"/>
                    </a:lnTo>
                    <a:lnTo>
                      <a:pt x="83" y="33"/>
                    </a:lnTo>
                    <a:lnTo>
                      <a:pt x="121" y="31"/>
                    </a:lnTo>
                    <a:lnTo>
                      <a:pt x="161" y="31"/>
                    </a:lnTo>
                    <a:lnTo>
                      <a:pt x="198" y="29"/>
                    </a:lnTo>
                    <a:lnTo>
                      <a:pt x="235" y="29"/>
                    </a:lnTo>
                    <a:lnTo>
                      <a:pt x="269" y="27"/>
                    </a:lnTo>
                    <a:lnTo>
                      <a:pt x="302" y="25"/>
                    </a:lnTo>
                    <a:lnTo>
                      <a:pt x="333" y="23"/>
                    </a:lnTo>
                    <a:lnTo>
                      <a:pt x="360" y="21"/>
                    </a:lnTo>
                    <a:lnTo>
                      <a:pt x="385" y="19"/>
                    </a:lnTo>
                    <a:lnTo>
                      <a:pt x="406" y="17"/>
                    </a:lnTo>
                    <a:lnTo>
                      <a:pt x="425" y="13"/>
                    </a:lnTo>
                    <a:lnTo>
                      <a:pt x="440" y="12"/>
                    </a:lnTo>
                    <a:lnTo>
                      <a:pt x="454" y="10"/>
                    </a:lnTo>
                    <a:lnTo>
                      <a:pt x="461" y="6"/>
                    </a:lnTo>
                    <a:lnTo>
                      <a:pt x="467" y="4"/>
                    </a:lnTo>
                    <a:lnTo>
                      <a:pt x="469" y="0"/>
                    </a:lnTo>
                    <a:lnTo>
                      <a:pt x="463" y="0"/>
                    </a:lnTo>
                    <a:lnTo>
                      <a:pt x="461" y="4"/>
                    </a:lnTo>
                    <a:lnTo>
                      <a:pt x="456" y="6"/>
                    </a:lnTo>
                    <a:lnTo>
                      <a:pt x="448" y="8"/>
                    </a:lnTo>
                    <a:lnTo>
                      <a:pt x="435" y="12"/>
                    </a:lnTo>
                    <a:lnTo>
                      <a:pt x="419" y="13"/>
                    </a:lnTo>
                    <a:lnTo>
                      <a:pt x="402" y="15"/>
                    </a:lnTo>
                    <a:lnTo>
                      <a:pt x="379" y="19"/>
                    </a:lnTo>
                    <a:lnTo>
                      <a:pt x="356" y="21"/>
                    </a:lnTo>
                    <a:lnTo>
                      <a:pt x="327" y="23"/>
                    </a:lnTo>
                    <a:lnTo>
                      <a:pt x="298" y="25"/>
                    </a:lnTo>
                    <a:lnTo>
                      <a:pt x="265" y="27"/>
                    </a:lnTo>
                    <a:lnTo>
                      <a:pt x="233" y="27"/>
                    </a:lnTo>
                    <a:lnTo>
                      <a:pt x="196" y="29"/>
                    </a:lnTo>
                    <a:lnTo>
                      <a:pt x="159" y="31"/>
                    </a:lnTo>
                    <a:lnTo>
                      <a:pt x="121" y="31"/>
                    </a:lnTo>
                    <a:lnTo>
                      <a:pt x="81" y="31"/>
                    </a:lnTo>
                    <a:lnTo>
                      <a:pt x="40" y="33"/>
                    </a:lnTo>
                    <a:lnTo>
                      <a:pt x="0" y="33"/>
                    </a:lnTo>
                    <a:lnTo>
                      <a:pt x="0" y="33"/>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7" name="Freeform 171"/>
              <p:cNvSpPr>
                <a:spLocks/>
              </p:cNvSpPr>
              <p:nvPr/>
            </p:nvSpPr>
            <p:spPr bwMode="auto">
              <a:xfrm>
                <a:off x="1031" y="1416"/>
                <a:ext cx="232" cy="16"/>
              </a:xfrm>
              <a:custGeom>
                <a:avLst/>
                <a:gdLst>
                  <a:gd name="T0" fmla="*/ 0 w 463"/>
                  <a:gd name="T1" fmla="*/ 33 h 33"/>
                  <a:gd name="T2" fmla="*/ 40 w 463"/>
                  <a:gd name="T3" fmla="*/ 33 h 33"/>
                  <a:gd name="T4" fmla="*/ 81 w 463"/>
                  <a:gd name="T5" fmla="*/ 31 h 33"/>
                  <a:gd name="T6" fmla="*/ 121 w 463"/>
                  <a:gd name="T7" fmla="*/ 31 h 33"/>
                  <a:gd name="T8" fmla="*/ 159 w 463"/>
                  <a:gd name="T9" fmla="*/ 31 h 33"/>
                  <a:gd name="T10" fmla="*/ 196 w 463"/>
                  <a:gd name="T11" fmla="*/ 29 h 33"/>
                  <a:gd name="T12" fmla="*/ 233 w 463"/>
                  <a:gd name="T13" fmla="*/ 27 h 33"/>
                  <a:gd name="T14" fmla="*/ 265 w 463"/>
                  <a:gd name="T15" fmla="*/ 27 h 33"/>
                  <a:gd name="T16" fmla="*/ 298 w 463"/>
                  <a:gd name="T17" fmla="*/ 25 h 33"/>
                  <a:gd name="T18" fmla="*/ 327 w 463"/>
                  <a:gd name="T19" fmla="*/ 23 h 33"/>
                  <a:gd name="T20" fmla="*/ 356 w 463"/>
                  <a:gd name="T21" fmla="*/ 21 h 33"/>
                  <a:gd name="T22" fmla="*/ 379 w 463"/>
                  <a:gd name="T23" fmla="*/ 19 h 33"/>
                  <a:gd name="T24" fmla="*/ 402 w 463"/>
                  <a:gd name="T25" fmla="*/ 15 h 33"/>
                  <a:gd name="T26" fmla="*/ 419 w 463"/>
                  <a:gd name="T27" fmla="*/ 13 h 33"/>
                  <a:gd name="T28" fmla="*/ 435 w 463"/>
                  <a:gd name="T29" fmla="*/ 12 h 33"/>
                  <a:gd name="T30" fmla="*/ 448 w 463"/>
                  <a:gd name="T31" fmla="*/ 8 h 33"/>
                  <a:gd name="T32" fmla="*/ 456 w 463"/>
                  <a:gd name="T33" fmla="*/ 6 h 33"/>
                  <a:gd name="T34" fmla="*/ 461 w 463"/>
                  <a:gd name="T35" fmla="*/ 4 h 33"/>
                  <a:gd name="T36" fmla="*/ 463 w 463"/>
                  <a:gd name="T37" fmla="*/ 0 h 33"/>
                  <a:gd name="T38" fmla="*/ 458 w 463"/>
                  <a:gd name="T39" fmla="*/ 0 h 33"/>
                  <a:gd name="T40" fmla="*/ 456 w 463"/>
                  <a:gd name="T41" fmla="*/ 4 h 33"/>
                  <a:gd name="T42" fmla="*/ 450 w 463"/>
                  <a:gd name="T43" fmla="*/ 6 h 33"/>
                  <a:gd name="T44" fmla="*/ 442 w 463"/>
                  <a:gd name="T45" fmla="*/ 8 h 33"/>
                  <a:gd name="T46" fmla="*/ 431 w 463"/>
                  <a:gd name="T47" fmla="*/ 12 h 33"/>
                  <a:gd name="T48" fmla="*/ 415 w 463"/>
                  <a:gd name="T49" fmla="*/ 13 h 33"/>
                  <a:gd name="T50" fmla="*/ 396 w 463"/>
                  <a:gd name="T51" fmla="*/ 15 h 33"/>
                  <a:gd name="T52" fmla="*/ 375 w 463"/>
                  <a:gd name="T53" fmla="*/ 19 h 33"/>
                  <a:gd name="T54" fmla="*/ 350 w 463"/>
                  <a:gd name="T55" fmla="*/ 21 h 33"/>
                  <a:gd name="T56" fmla="*/ 323 w 463"/>
                  <a:gd name="T57" fmla="*/ 23 h 33"/>
                  <a:gd name="T58" fmla="*/ 294 w 463"/>
                  <a:gd name="T59" fmla="*/ 25 h 33"/>
                  <a:gd name="T60" fmla="*/ 263 w 463"/>
                  <a:gd name="T61" fmla="*/ 27 h 33"/>
                  <a:gd name="T62" fmla="*/ 229 w 463"/>
                  <a:gd name="T63" fmla="*/ 27 h 33"/>
                  <a:gd name="T64" fmla="*/ 194 w 463"/>
                  <a:gd name="T65" fmla="*/ 29 h 33"/>
                  <a:gd name="T66" fmla="*/ 158 w 463"/>
                  <a:gd name="T67" fmla="*/ 29 h 33"/>
                  <a:gd name="T68" fmla="*/ 119 w 463"/>
                  <a:gd name="T69" fmla="*/ 31 h 33"/>
                  <a:gd name="T70" fmla="*/ 81 w 463"/>
                  <a:gd name="T71" fmla="*/ 31 h 33"/>
                  <a:gd name="T72" fmla="*/ 40 w 463"/>
                  <a:gd name="T73" fmla="*/ 31 h 33"/>
                  <a:gd name="T74" fmla="*/ 0 w 463"/>
                  <a:gd name="T75" fmla="*/ 31 h 33"/>
                  <a:gd name="T76" fmla="*/ 0 w 463"/>
                  <a:gd name="T7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3" h="33">
                    <a:moveTo>
                      <a:pt x="0" y="33"/>
                    </a:moveTo>
                    <a:lnTo>
                      <a:pt x="40" y="33"/>
                    </a:lnTo>
                    <a:lnTo>
                      <a:pt x="81" y="31"/>
                    </a:lnTo>
                    <a:lnTo>
                      <a:pt x="121" y="31"/>
                    </a:lnTo>
                    <a:lnTo>
                      <a:pt x="159" y="31"/>
                    </a:lnTo>
                    <a:lnTo>
                      <a:pt x="196" y="29"/>
                    </a:lnTo>
                    <a:lnTo>
                      <a:pt x="233" y="27"/>
                    </a:lnTo>
                    <a:lnTo>
                      <a:pt x="265" y="27"/>
                    </a:lnTo>
                    <a:lnTo>
                      <a:pt x="298" y="25"/>
                    </a:lnTo>
                    <a:lnTo>
                      <a:pt x="327" y="23"/>
                    </a:lnTo>
                    <a:lnTo>
                      <a:pt x="356" y="21"/>
                    </a:lnTo>
                    <a:lnTo>
                      <a:pt x="379" y="19"/>
                    </a:lnTo>
                    <a:lnTo>
                      <a:pt x="402" y="15"/>
                    </a:lnTo>
                    <a:lnTo>
                      <a:pt x="419" y="13"/>
                    </a:lnTo>
                    <a:lnTo>
                      <a:pt x="435" y="12"/>
                    </a:lnTo>
                    <a:lnTo>
                      <a:pt x="448" y="8"/>
                    </a:lnTo>
                    <a:lnTo>
                      <a:pt x="456" y="6"/>
                    </a:lnTo>
                    <a:lnTo>
                      <a:pt x="461" y="4"/>
                    </a:lnTo>
                    <a:lnTo>
                      <a:pt x="463" y="0"/>
                    </a:lnTo>
                    <a:lnTo>
                      <a:pt x="458" y="0"/>
                    </a:lnTo>
                    <a:lnTo>
                      <a:pt x="456" y="4"/>
                    </a:lnTo>
                    <a:lnTo>
                      <a:pt x="450" y="6"/>
                    </a:lnTo>
                    <a:lnTo>
                      <a:pt x="442" y="8"/>
                    </a:lnTo>
                    <a:lnTo>
                      <a:pt x="431" y="12"/>
                    </a:lnTo>
                    <a:lnTo>
                      <a:pt x="415" y="13"/>
                    </a:lnTo>
                    <a:lnTo>
                      <a:pt x="396" y="15"/>
                    </a:lnTo>
                    <a:lnTo>
                      <a:pt x="375" y="19"/>
                    </a:lnTo>
                    <a:lnTo>
                      <a:pt x="350" y="21"/>
                    </a:lnTo>
                    <a:lnTo>
                      <a:pt x="323" y="23"/>
                    </a:lnTo>
                    <a:lnTo>
                      <a:pt x="294" y="25"/>
                    </a:lnTo>
                    <a:lnTo>
                      <a:pt x="263" y="27"/>
                    </a:lnTo>
                    <a:lnTo>
                      <a:pt x="229" y="27"/>
                    </a:lnTo>
                    <a:lnTo>
                      <a:pt x="194" y="29"/>
                    </a:lnTo>
                    <a:lnTo>
                      <a:pt x="158" y="29"/>
                    </a:lnTo>
                    <a:lnTo>
                      <a:pt x="119" y="31"/>
                    </a:lnTo>
                    <a:lnTo>
                      <a:pt x="81" y="31"/>
                    </a:lnTo>
                    <a:lnTo>
                      <a:pt x="40" y="31"/>
                    </a:lnTo>
                    <a:lnTo>
                      <a:pt x="0" y="31"/>
                    </a:lnTo>
                    <a:lnTo>
                      <a:pt x="0" y="3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 name="Freeform 172"/>
              <p:cNvSpPr>
                <a:spLocks/>
              </p:cNvSpPr>
              <p:nvPr/>
            </p:nvSpPr>
            <p:spPr bwMode="auto">
              <a:xfrm>
                <a:off x="1031" y="1416"/>
                <a:ext cx="229" cy="15"/>
              </a:xfrm>
              <a:custGeom>
                <a:avLst/>
                <a:gdLst>
                  <a:gd name="T0" fmla="*/ 0 w 458"/>
                  <a:gd name="T1" fmla="*/ 31 h 31"/>
                  <a:gd name="T2" fmla="*/ 40 w 458"/>
                  <a:gd name="T3" fmla="*/ 31 h 31"/>
                  <a:gd name="T4" fmla="*/ 81 w 458"/>
                  <a:gd name="T5" fmla="*/ 31 h 31"/>
                  <a:gd name="T6" fmla="*/ 119 w 458"/>
                  <a:gd name="T7" fmla="*/ 31 h 31"/>
                  <a:gd name="T8" fmla="*/ 158 w 458"/>
                  <a:gd name="T9" fmla="*/ 29 h 31"/>
                  <a:gd name="T10" fmla="*/ 194 w 458"/>
                  <a:gd name="T11" fmla="*/ 29 h 31"/>
                  <a:gd name="T12" fmla="*/ 229 w 458"/>
                  <a:gd name="T13" fmla="*/ 27 h 31"/>
                  <a:gd name="T14" fmla="*/ 263 w 458"/>
                  <a:gd name="T15" fmla="*/ 27 h 31"/>
                  <a:gd name="T16" fmla="*/ 294 w 458"/>
                  <a:gd name="T17" fmla="*/ 25 h 31"/>
                  <a:gd name="T18" fmla="*/ 323 w 458"/>
                  <a:gd name="T19" fmla="*/ 23 h 31"/>
                  <a:gd name="T20" fmla="*/ 350 w 458"/>
                  <a:gd name="T21" fmla="*/ 21 h 31"/>
                  <a:gd name="T22" fmla="*/ 375 w 458"/>
                  <a:gd name="T23" fmla="*/ 19 h 31"/>
                  <a:gd name="T24" fmla="*/ 396 w 458"/>
                  <a:gd name="T25" fmla="*/ 15 h 31"/>
                  <a:gd name="T26" fmla="*/ 415 w 458"/>
                  <a:gd name="T27" fmla="*/ 13 h 31"/>
                  <a:gd name="T28" fmla="*/ 431 w 458"/>
                  <a:gd name="T29" fmla="*/ 12 h 31"/>
                  <a:gd name="T30" fmla="*/ 442 w 458"/>
                  <a:gd name="T31" fmla="*/ 8 h 31"/>
                  <a:gd name="T32" fmla="*/ 450 w 458"/>
                  <a:gd name="T33" fmla="*/ 6 h 31"/>
                  <a:gd name="T34" fmla="*/ 456 w 458"/>
                  <a:gd name="T35" fmla="*/ 4 h 31"/>
                  <a:gd name="T36" fmla="*/ 458 w 458"/>
                  <a:gd name="T37" fmla="*/ 0 h 31"/>
                  <a:gd name="T38" fmla="*/ 452 w 458"/>
                  <a:gd name="T39" fmla="*/ 0 h 31"/>
                  <a:gd name="T40" fmla="*/ 450 w 458"/>
                  <a:gd name="T41" fmla="*/ 4 h 31"/>
                  <a:gd name="T42" fmla="*/ 444 w 458"/>
                  <a:gd name="T43" fmla="*/ 6 h 31"/>
                  <a:gd name="T44" fmla="*/ 435 w 458"/>
                  <a:gd name="T45" fmla="*/ 10 h 31"/>
                  <a:gd name="T46" fmla="*/ 421 w 458"/>
                  <a:gd name="T47" fmla="*/ 12 h 31"/>
                  <a:gd name="T48" fmla="*/ 404 w 458"/>
                  <a:gd name="T49" fmla="*/ 13 h 31"/>
                  <a:gd name="T50" fmla="*/ 385 w 458"/>
                  <a:gd name="T51" fmla="*/ 17 h 31"/>
                  <a:gd name="T52" fmla="*/ 361 w 458"/>
                  <a:gd name="T53" fmla="*/ 19 h 31"/>
                  <a:gd name="T54" fmla="*/ 335 w 458"/>
                  <a:gd name="T55" fmla="*/ 21 h 31"/>
                  <a:gd name="T56" fmla="*/ 304 w 458"/>
                  <a:gd name="T57" fmla="*/ 23 h 31"/>
                  <a:gd name="T58" fmla="*/ 273 w 458"/>
                  <a:gd name="T59" fmla="*/ 25 h 31"/>
                  <a:gd name="T60" fmla="*/ 238 w 458"/>
                  <a:gd name="T61" fmla="*/ 27 h 31"/>
                  <a:gd name="T62" fmla="*/ 202 w 458"/>
                  <a:gd name="T63" fmla="*/ 29 h 31"/>
                  <a:gd name="T64" fmla="*/ 163 w 458"/>
                  <a:gd name="T65" fmla="*/ 29 h 31"/>
                  <a:gd name="T66" fmla="*/ 125 w 458"/>
                  <a:gd name="T67" fmla="*/ 31 h 31"/>
                  <a:gd name="T68" fmla="*/ 84 w 458"/>
                  <a:gd name="T69" fmla="*/ 31 h 31"/>
                  <a:gd name="T70" fmla="*/ 42 w 458"/>
                  <a:gd name="T71" fmla="*/ 31 h 31"/>
                  <a:gd name="T72" fmla="*/ 0 w 458"/>
                  <a:gd name="T73" fmla="*/ 31 h 31"/>
                  <a:gd name="T74" fmla="*/ 0 w 458"/>
                  <a:gd name="T7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31">
                    <a:moveTo>
                      <a:pt x="0" y="31"/>
                    </a:moveTo>
                    <a:lnTo>
                      <a:pt x="40" y="31"/>
                    </a:lnTo>
                    <a:lnTo>
                      <a:pt x="81" y="31"/>
                    </a:lnTo>
                    <a:lnTo>
                      <a:pt x="119" y="31"/>
                    </a:lnTo>
                    <a:lnTo>
                      <a:pt x="158" y="29"/>
                    </a:lnTo>
                    <a:lnTo>
                      <a:pt x="194" y="29"/>
                    </a:lnTo>
                    <a:lnTo>
                      <a:pt x="229" y="27"/>
                    </a:lnTo>
                    <a:lnTo>
                      <a:pt x="263" y="27"/>
                    </a:lnTo>
                    <a:lnTo>
                      <a:pt x="294" y="25"/>
                    </a:lnTo>
                    <a:lnTo>
                      <a:pt x="323" y="23"/>
                    </a:lnTo>
                    <a:lnTo>
                      <a:pt x="350" y="21"/>
                    </a:lnTo>
                    <a:lnTo>
                      <a:pt x="375" y="19"/>
                    </a:lnTo>
                    <a:lnTo>
                      <a:pt x="396" y="15"/>
                    </a:lnTo>
                    <a:lnTo>
                      <a:pt x="415" y="13"/>
                    </a:lnTo>
                    <a:lnTo>
                      <a:pt x="431" y="12"/>
                    </a:lnTo>
                    <a:lnTo>
                      <a:pt x="442" y="8"/>
                    </a:lnTo>
                    <a:lnTo>
                      <a:pt x="450" y="6"/>
                    </a:lnTo>
                    <a:lnTo>
                      <a:pt x="456" y="4"/>
                    </a:lnTo>
                    <a:lnTo>
                      <a:pt x="458" y="0"/>
                    </a:lnTo>
                    <a:lnTo>
                      <a:pt x="452" y="0"/>
                    </a:lnTo>
                    <a:lnTo>
                      <a:pt x="450" y="4"/>
                    </a:lnTo>
                    <a:lnTo>
                      <a:pt x="444" y="6"/>
                    </a:lnTo>
                    <a:lnTo>
                      <a:pt x="435" y="10"/>
                    </a:lnTo>
                    <a:lnTo>
                      <a:pt x="421" y="12"/>
                    </a:lnTo>
                    <a:lnTo>
                      <a:pt x="404" y="13"/>
                    </a:lnTo>
                    <a:lnTo>
                      <a:pt x="385" y="17"/>
                    </a:lnTo>
                    <a:lnTo>
                      <a:pt x="361" y="19"/>
                    </a:lnTo>
                    <a:lnTo>
                      <a:pt x="335" y="21"/>
                    </a:lnTo>
                    <a:lnTo>
                      <a:pt x="304" y="23"/>
                    </a:lnTo>
                    <a:lnTo>
                      <a:pt x="273" y="25"/>
                    </a:lnTo>
                    <a:lnTo>
                      <a:pt x="238" y="27"/>
                    </a:lnTo>
                    <a:lnTo>
                      <a:pt x="202" y="29"/>
                    </a:lnTo>
                    <a:lnTo>
                      <a:pt x="163" y="29"/>
                    </a:lnTo>
                    <a:lnTo>
                      <a:pt x="125" y="31"/>
                    </a:lnTo>
                    <a:lnTo>
                      <a:pt x="84" y="31"/>
                    </a:lnTo>
                    <a:lnTo>
                      <a:pt x="42" y="31"/>
                    </a:lnTo>
                    <a:lnTo>
                      <a:pt x="0" y="31"/>
                    </a:lnTo>
                    <a:lnTo>
                      <a:pt x="0" y="31"/>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 name="Freeform 173"/>
              <p:cNvSpPr>
                <a:spLocks/>
              </p:cNvSpPr>
              <p:nvPr/>
            </p:nvSpPr>
            <p:spPr bwMode="auto">
              <a:xfrm>
                <a:off x="1031" y="1416"/>
                <a:ext cx="226" cy="15"/>
              </a:xfrm>
              <a:custGeom>
                <a:avLst/>
                <a:gdLst>
                  <a:gd name="T0" fmla="*/ 0 w 452"/>
                  <a:gd name="T1" fmla="*/ 31 h 31"/>
                  <a:gd name="T2" fmla="*/ 42 w 452"/>
                  <a:gd name="T3" fmla="*/ 31 h 31"/>
                  <a:gd name="T4" fmla="*/ 84 w 452"/>
                  <a:gd name="T5" fmla="*/ 31 h 31"/>
                  <a:gd name="T6" fmla="*/ 125 w 452"/>
                  <a:gd name="T7" fmla="*/ 31 h 31"/>
                  <a:gd name="T8" fmla="*/ 163 w 452"/>
                  <a:gd name="T9" fmla="*/ 29 h 31"/>
                  <a:gd name="T10" fmla="*/ 202 w 452"/>
                  <a:gd name="T11" fmla="*/ 29 h 31"/>
                  <a:gd name="T12" fmla="*/ 238 w 452"/>
                  <a:gd name="T13" fmla="*/ 27 h 31"/>
                  <a:gd name="T14" fmla="*/ 273 w 452"/>
                  <a:gd name="T15" fmla="*/ 25 h 31"/>
                  <a:gd name="T16" fmla="*/ 304 w 452"/>
                  <a:gd name="T17" fmla="*/ 23 h 31"/>
                  <a:gd name="T18" fmla="*/ 335 w 452"/>
                  <a:gd name="T19" fmla="*/ 21 h 31"/>
                  <a:gd name="T20" fmla="*/ 361 w 452"/>
                  <a:gd name="T21" fmla="*/ 19 h 31"/>
                  <a:gd name="T22" fmla="*/ 385 w 452"/>
                  <a:gd name="T23" fmla="*/ 17 h 31"/>
                  <a:gd name="T24" fmla="*/ 404 w 452"/>
                  <a:gd name="T25" fmla="*/ 13 h 31"/>
                  <a:gd name="T26" fmla="*/ 421 w 452"/>
                  <a:gd name="T27" fmla="*/ 12 h 31"/>
                  <a:gd name="T28" fmla="*/ 435 w 452"/>
                  <a:gd name="T29" fmla="*/ 10 h 31"/>
                  <a:gd name="T30" fmla="*/ 444 w 452"/>
                  <a:gd name="T31" fmla="*/ 6 h 31"/>
                  <a:gd name="T32" fmla="*/ 450 w 452"/>
                  <a:gd name="T33" fmla="*/ 4 h 31"/>
                  <a:gd name="T34" fmla="*/ 452 w 452"/>
                  <a:gd name="T35" fmla="*/ 0 h 31"/>
                  <a:gd name="T36" fmla="*/ 446 w 452"/>
                  <a:gd name="T37" fmla="*/ 0 h 31"/>
                  <a:gd name="T38" fmla="*/ 444 w 452"/>
                  <a:gd name="T39" fmla="*/ 4 h 31"/>
                  <a:gd name="T40" fmla="*/ 438 w 452"/>
                  <a:gd name="T41" fmla="*/ 6 h 31"/>
                  <a:gd name="T42" fmla="*/ 429 w 452"/>
                  <a:gd name="T43" fmla="*/ 10 h 31"/>
                  <a:gd name="T44" fmla="*/ 415 w 452"/>
                  <a:gd name="T45" fmla="*/ 12 h 31"/>
                  <a:gd name="T46" fmla="*/ 400 w 452"/>
                  <a:gd name="T47" fmla="*/ 13 h 31"/>
                  <a:gd name="T48" fmla="*/ 379 w 452"/>
                  <a:gd name="T49" fmla="*/ 17 h 31"/>
                  <a:gd name="T50" fmla="*/ 356 w 452"/>
                  <a:gd name="T51" fmla="*/ 19 h 31"/>
                  <a:gd name="T52" fmla="*/ 329 w 452"/>
                  <a:gd name="T53" fmla="*/ 21 h 31"/>
                  <a:gd name="T54" fmla="*/ 300 w 452"/>
                  <a:gd name="T55" fmla="*/ 23 h 31"/>
                  <a:gd name="T56" fmla="*/ 269 w 452"/>
                  <a:gd name="T57" fmla="*/ 25 h 31"/>
                  <a:gd name="T58" fmla="*/ 235 w 452"/>
                  <a:gd name="T59" fmla="*/ 27 h 31"/>
                  <a:gd name="T60" fmla="*/ 200 w 452"/>
                  <a:gd name="T61" fmla="*/ 27 h 31"/>
                  <a:gd name="T62" fmla="*/ 161 w 452"/>
                  <a:gd name="T63" fmla="*/ 29 h 31"/>
                  <a:gd name="T64" fmla="*/ 123 w 452"/>
                  <a:gd name="T65" fmla="*/ 29 h 31"/>
                  <a:gd name="T66" fmla="*/ 83 w 452"/>
                  <a:gd name="T67" fmla="*/ 31 h 31"/>
                  <a:gd name="T68" fmla="*/ 42 w 452"/>
                  <a:gd name="T69" fmla="*/ 31 h 31"/>
                  <a:gd name="T70" fmla="*/ 0 w 452"/>
                  <a:gd name="T71" fmla="*/ 31 h 31"/>
                  <a:gd name="T72" fmla="*/ 0 w 452"/>
                  <a:gd name="T7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2" h="31">
                    <a:moveTo>
                      <a:pt x="0" y="31"/>
                    </a:moveTo>
                    <a:lnTo>
                      <a:pt x="42" y="31"/>
                    </a:lnTo>
                    <a:lnTo>
                      <a:pt x="84" y="31"/>
                    </a:lnTo>
                    <a:lnTo>
                      <a:pt x="125" y="31"/>
                    </a:lnTo>
                    <a:lnTo>
                      <a:pt x="163" y="29"/>
                    </a:lnTo>
                    <a:lnTo>
                      <a:pt x="202" y="29"/>
                    </a:lnTo>
                    <a:lnTo>
                      <a:pt x="238" y="27"/>
                    </a:lnTo>
                    <a:lnTo>
                      <a:pt x="273" y="25"/>
                    </a:lnTo>
                    <a:lnTo>
                      <a:pt x="304" y="23"/>
                    </a:lnTo>
                    <a:lnTo>
                      <a:pt x="335" y="21"/>
                    </a:lnTo>
                    <a:lnTo>
                      <a:pt x="361" y="19"/>
                    </a:lnTo>
                    <a:lnTo>
                      <a:pt x="385" y="17"/>
                    </a:lnTo>
                    <a:lnTo>
                      <a:pt x="404" y="13"/>
                    </a:lnTo>
                    <a:lnTo>
                      <a:pt x="421" y="12"/>
                    </a:lnTo>
                    <a:lnTo>
                      <a:pt x="435" y="10"/>
                    </a:lnTo>
                    <a:lnTo>
                      <a:pt x="444" y="6"/>
                    </a:lnTo>
                    <a:lnTo>
                      <a:pt x="450" y="4"/>
                    </a:lnTo>
                    <a:lnTo>
                      <a:pt x="452" y="0"/>
                    </a:lnTo>
                    <a:lnTo>
                      <a:pt x="446" y="0"/>
                    </a:lnTo>
                    <a:lnTo>
                      <a:pt x="444" y="4"/>
                    </a:lnTo>
                    <a:lnTo>
                      <a:pt x="438" y="6"/>
                    </a:lnTo>
                    <a:lnTo>
                      <a:pt x="429" y="10"/>
                    </a:lnTo>
                    <a:lnTo>
                      <a:pt x="415" y="12"/>
                    </a:lnTo>
                    <a:lnTo>
                      <a:pt x="400" y="13"/>
                    </a:lnTo>
                    <a:lnTo>
                      <a:pt x="379" y="17"/>
                    </a:lnTo>
                    <a:lnTo>
                      <a:pt x="356" y="19"/>
                    </a:lnTo>
                    <a:lnTo>
                      <a:pt x="329" y="21"/>
                    </a:lnTo>
                    <a:lnTo>
                      <a:pt x="300" y="23"/>
                    </a:lnTo>
                    <a:lnTo>
                      <a:pt x="269" y="25"/>
                    </a:lnTo>
                    <a:lnTo>
                      <a:pt x="235" y="27"/>
                    </a:lnTo>
                    <a:lnTo>
                      <a:pt x="200" y="27"/>
                    </a:lnTo>
                    <a:lnTo>
                      <a:pt x="161" y="29"/>
                    </a:lnTo>
                    <a:lnTo>
                      <a:pt x="123" y="29"/>
                    </a:lnTo>
                    <a:lnTo>
                      <a:pt x="83" y="31"/>
                    </a:lnTo>
                    <a:lnTo>
                      <a:pt x="42" y="31"/>
                    </a:lnTo>
                    <a:lnTo>
                      <a:pt x="0" y="31"/>
                    </a:lnTo>
                    <a:lnTo>
                      <a:pt x="0" y="31"/>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 name="Freeform 174"/>
              <p:cNvSpPr>
                <a:spLocks/>
              </p:cNvSpPr>
              <p:nvPr/>
            </p:nvSpPr>
            <p:spPr bwMode="auto">
              <a:xfrm>
                <a:off x="1031" y="1416"/>
                <a:ext cx="223" cy="15"/>
              </a:xfrm>
              <a:custGeom>
                <a:avLst/>
                <a:gdLst>
                  <a:gd name="T0" fmla="*/ 0 w 446"/>
                  <a:gd name="T1" fmla="*/ 31 h 31"/>
                  <a:gd name="T2" fmla="*/ 42 w 446"/>
                  <a:gd name="T3" fmla="*/ 31 h 31"/>
                  <a:gd name="T4" fmla="*/ 83 w 446"/>
                  <a:gd name="T5" fmla="*/ 31 h 31"/>
                  <a:gd name="T6" fmla="*/ 123 w 446"/>
                  <a:gd name="T7" fmla="*/ 29 h 31"/>
                  <a:gd name="T8" fmla="*/ 161 w 446"/>
                  <a:gd name="T9" fmla="*/ 29 h 31"/>
                  <a:gd name="T10" fmla="*/ 200 w 446"/>
                  <a:gd name="T11" fmla="*/ 27 h 31"/>
                  <a:gd name="T12" fmla="*/ 235 w 446"/>
                  <a:gd name="T13" fmla="*/ 27 h 31"/>
                  <a:gd name="T14" fmla="*/ 269 w 446"/>
                  <a:gd name="T15" fmla="*/ 25 h 31"/>
                  <a:gd name="T16" fmla="*/ 300 w 446"/>
                  <a:gd name="T17" fmla="*/ 23 h 31"/>
                  <a:gd name="T18" fmla="*/ 329 w 446"/>
                  <a:gd name="T19" fmla="*/ 21 h 31"/>
                  <a:gd name="T20" fmla="*/ 356 w 446"/>
                  <a:gd name="T21" fmla="*/ 19 h 31"/>
                  <a:gd name="T22" fmla="*/ 379 w 446"/>
                  <a:gd name="T23" fmla="*/ 17 h 31"/>
                  <a:gd name="T24" fmla="*/ 400 w 446"/>
                  <a:gd name="T25" fmla="*/ 13 h 31"/>
                  <a:gd name="T26" fmla="*/ 415 w 446"/>
                  <a:gd name="T27" fmla="*/ 12 h 31"/>
                  <a:gd name="T28" fmla="*/ 429 w 446"/>
                  <a:gd name="T29" fmla="*/ 10 h 31"/>
                  <a:gd name="T30" fmla="*/ 438 w 446"/>
                  <a:gd name="T31" fmla="*/ 6 h 31"/>
                  <a:gd name="T32" fmla="*/ 444 w 446"/>
                  <a:gd name="T33" fmla="*/ 4 h 31"/>
                  <a:gd name="T34" fmla="*/ 446 w 446"/>
                  <a:gd name="T35" fmla="*/ 0 h 31"/>
                  <a:gd name="T36" fmla="*/ 440 w 446"/>
                  <a:gd name="T37" fmla="*/ 0 h 31"/>
                  <a:gd name="T38" fmla="*/ 438 w 446"/>
                  <a:gd name="T39" fmla="*/ 4 h 31"/>
                  <a:gd name="T40" fmla="*/ 433 w 446"/>
                  <a:gd name="T41" fmla="*/ 6 h 31"/>
                  <a:gd name="T42" fmla="*/ 423 w 446"/>
                  <a:gd name="T43" fmla="*/ 8 h 31"/>
                  <a:gd name="T44" fmla="*/ 410 w 446"/>
                  <a:gd name="T45" fmla="*/ 12 h 31"/>
                  <a:gd name="T46" fmla="*/ 394 w 446"/>
                  <a:gd name="T47" fmla="*/ 13 h 31"/>
                  <a:gd name="T48" fmla="*/ 375 w 446"/>
                  <a:gd name="T49" fmla="*/ 15 h 31"/>
                  <a:gd name="T50" fmla="*/ 352 w 446"/>
                  <a:gd name="T51" fmla="*/ 19 h 31"/>
                  <a:gd name="T52" fmla="*/ 325 w 446"/>
                  <a:gd name="T53" fmla="*/ 21 h 31"/>
                  <a:gd name="T54" fmla="*/ 296 w 446"/>
                  <a:gd name="T55" fmla="*/ 23 h 31"/>
                  <a:gd name="T56" fmla="*/ 265 w 446"/>
                  <a:gd name="T57" fmla="*/ 25 h 31"/>
                  <a:gd name="T58" fmla="*/ 233 w 446"/>
                  <a:gd name="T59" fmla="*/ 27 h 31"/>
                  <a:gd name="T60" fmla="*/ 196 w 446"/>
                  <a:gd name="T61" fmla="*/ 27 h 31"/>
                  <a:gd name="T62" fmla="*/ 159 w 446"/>
                  <a:gd name="T63" fmla="*/ 29 h 31"/>
                  <a:gd name="T64" fmla="*/ 121 w 446"/>
                  <a:gd name="T65" fmla="*/ 29 h 31"/>
                  <a:gd name="T66" fmla="*/ 81 w 446"/>
                  <a:gd name="T67" fmla="*/ 31 h 31"/>
                  <a:gd name="T68" fmla="*/ 42 w 446"/>
                  <a:gd name="T69" fmla="*/ 31 h 31"/>
                  <a:gd name="T70" fmla="*/ 0 w 446"/>
                  <a:gd name="T71" fmla="*/ 31 h 31"/>
                  <a:gd name="T72" fmla="*/ 0 w 446"/>
                  <a:gd name="T7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6" h="31">
                    <a:moveTo>
                      <a:pt x="0" y="31"/>
                    </a:moveTo>
                    <a:lnTo>
                      <a:pt x="42" y="31"/>
                    </a:lnTo>
                    <a:lnTo>
                      <a:pt x="83" y="31"/>
                    </a:lnTo>
                    <a:lnTo>
                      <a:pt x="123" y="29"/>
                    </a:lnTo>
                    <a:lnTo>
                      <a:pt x="161" y="29"/>
                    </a:lnTo>
                    <a:lnTo>
                      <a:pt x="200" y="27"/>
                    </a:lnTo>
                    <a:lnTo>
                      <a:pt x="235" y="27"/>
                    </a:lnTo>
                    <a:lnTo>
                      <a:pt x="269" y="25"/>
                    </a:lnTo>
                    <a:lnTo>
                      <a:pt x="300" y="23"/>
                    </a:lnTo>
                    <a:lnTo>
                      <a:pt x="329" y="21"/>
                    </a:lnTo>
                    <a:lnTo>
                      <a:pt x="356" y="19"/>
                    </a:lnTo>
                    <a:lnTo>
                      <a:pt x="379" y="17"/>
                    </a:lnTo>
                    <a:lnTo>
                      <a:pt x="400" y="13"/>
                    </a:lnTo>
                    <a:lnTo>
                      <a:pt x="415" y="12"/>
                    </a:lnTo>
                    <a:lnTo>
                      <a:pt x="429" y="10"/>
                    </a:lnTo>
                    <a:lnTo>
                      <a:pt x="438" y="6"/>
                    </a:lnTo>
                    <a:lnTo>
                      <a:pt x="444" y="4"/>
                    </a:lnTo>
                    <a:lnTo>
                      <a:pt x="446" y="0"/>
                    </a:lnTo>
                    <a:lnTo>
                      <a:pt x="440" y="0"/>
                    </a:lnTo>
                    <a:lnTo>
                      <a:pt x="438" y="4"/>
                    </a:lnTo>
                    <a:lnTo>
                      <a:pt x="433" y="6"/>
                    </a:lnTo>
                    <a:lnTo>
                      <a:pt x="423" y="8"/>
                    </a:lnTo>
                    <a:lnTo>
                      <a:pt x="410" y="12"/>
                    </a:lnTo>
                    <a:lnTo>
                      <a:pt x="394" y="13"/>
                    </a:lnTo>
                    <a:lnTo>
                      <a:pt x="375" y="15"/>
                    </a:lnTo>
                    <a:lnTo>
                      <a:pt x="352" y="19"/>
                    </a:lnTo>
                    <a:lnTo>
                      <a:pt x="325" y="21"/>
                    </a:lnTo>
                    <a:lnTo>
                      <a:pt x="296" y="23"/>
                    </a:lnTo>
                    <a:lnTo>
                      <a:pt x="265" y="25"/>
                    </a:lnTo>
                    <a:lnTo>
                      <a:pt x="233" y="27"/>
                    </a:lnTo>
                    <a:lnTo>
                      <a:pt x="196" y="27"/>
                    </a:lnTo>
                    <a:lnTo>
                      <a:pt x="159" y="29"/>
                    </a:lnTo>
                    <a:lnTo>
                      <a:pt x="121" y="29"/>
                    </a:lnTo>
                    <a:lnTo>
                      <a:pt x="81" y="31"/>
                    </a:lnTo>
                    <a:lnTo>
                      <a:pt x="42" y="31"/>
                    </a:lnTo>
                    <a:lnTo>
                      <a:pt x="0" y="31"/>
                    </a:lnTo>
                    <a:lnTo>
                      <a:pt x="0" y="31"/>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 name="Freeform 175"/>
              <p:cNvSpPr>
                <a:spLocks/>
              </p:cNvSpPr>
              <p:nvPr/>
            </p:nvSpPr>
            <p:spPr bwMode="auto">
              <a:xfrm>
                <a:off x="1031" y="1416"/>
                <a:ext cx="220" cy="15"/>
              </a:xfrm>
              <a:custGeom>
                <a:avLst/>
                <a:gdLst>
                  <a:gd name="T0" fmla="*/ 0 w 440"/>
                  <a:gd name="T1" fmla="*/ 31 h 31"/>
                  <a:gd name="T2" fmla="*/ 42 w 440"/>
                  <a:gd name="T3" fmla="*/ 31 h 31"/>
                  <a:gd name="T4" fmla="*/ 81 w 440"/>
                  <a:gd name="T5" fmla="*/ 31 h 31"/>
                  <a:gd name="T6" fmla="*/ 121 w 440"/>
                  <a:gd name="T7" fmla="*/ 29 h 31"/>
                  <a:gd name="T8" fmla="*/ 159 w 440"/>
                  <a:gd name="T9" fmla="*/ 29 h 31"/>
                  <a:gd name="T10" fmla="*/ 196 w 440"/>
                  <a:gd name="T11" fmla="*/ 27 h 31"/>
                  <a:gd name="T12" fmla="*/ 233 w 440"/>
                  <a:gd name="T13" fmla="*/ 27 h 31"/>
                  <a:gd name="T14" fmla="*/ 265 w 440"/>
                  <a:gd name="T15" fmla="*/ 25 h 31"/>
                  <a:gd name="T16" fmla="*/ 296 w 440"/>
                  <a:gd name="T17" fmla="*/ 23 h 31"/>
                  <a:gd name="T18" fmla="*/ 325 w 440"/>
                  <a:gd name="T19" fmla="*/ 21 h 31"/>
                  <a:gd name="T20" fmla="*/ 352 w 440"/>
                  <a:gd name="T21" fmla="*/ 19 h 31"/>
                  <a:gd name="T22" fmla="*/ 375 w 440"/>
                  <a:gd name="T23" fmla="*/ 15 h 31"/>
                  <a:gd name="T24" fmla="*/ 394 w 440"/>
                  <a:gd name="T25" fmla="*/ 13 h 31"/>
                  <a:gd name="T26" fmla="*/ 410 w 440"/>
                  <a:gd name="T27" fmla="*/ 12 h 31"/>
                  <a:gd name="T28" fmla="*/ 423 w 440"/>
                  <a:gd name="T29" fmla="*/ 8 h 31"/>
                  <a:gd name="T30" fmla="*/ 433 w 440"/>
                  <a:gd name="T31" fmla="*/ 6 h 31"/>
                  <a:gd name="T32" fmla="*/ 438 w 440"/>
                  <a:gd name="T33" fmla="*/ 4 h 31"/>
                  <a:gd name="T34" fmla="*/ 440 w 440"/>
                  <a:gd name="T35" fmla="*/ 0 h 31"/>
                  <a:gd name="T36" fmla="*/ 435 w 440"/>
                  <a:gd name="T37" fmla="*/ 0 h 31"/>
                  <a:gd name="T38" fmla="*/ 433 w 440"/>
                  <a:gd name="T39" fmla="*/ 4 h 31"/>
                  <a:gd name="T40" fmla="*/ 427 w 440"/>
                  <a:gd name="T41" fmla="*/ 6 h 31"/>
                  <a:gd name="T42" fmla="*/ 417 w 440"/>
                  <a:gd name="T43" fmla="*/ 8 h 31"/>
                  <a:gd name="T44" fmla="*/ 406 w 440"/>
                  <a:gd name="T45" fmla="*/ 12 h 31"/>
                  <a:gd name="T46" fmla="*/ 388 w 440"/>
                  <a:gd name="T47" fmla="*/ 13 h 31"/>
                  <a:gd name="T48" fmla="*/ 369 w 440"/>
                  <a:gd name="T49" fmla="*/ 15 h 31"/>
                  <a:gd name="T50" fmla="*/ 346 w 440"/>
                  <a:gd name="T51" fmla="*/ 19 h 31"/>
                  <a:gd name="T52" fmla="*/ 321 w 440"/>
                  <a:gd name="T53" fmla="*/ 21 h 31"/>
                  <a:gd name="T54" fmla="*/ 292 w 440"/>
                  <a:gd name="T55" fmla="*/ 23 h 31"/>
                  <a:gd name="T56" fmla="*/ 261 w 440"/>
                  <a:gd name="T57" fmla="*/ 25 h 31"/>
                  <a:gd name="T58" fmla="*/ 229 w 440"/>
                  <a:gd name="T59" fmla="*/ 25 h 31"/>
                  <a:gd name="T60" fmla="*/ 194 w 440"/>
                  <a:gd name="T61" fmla="*/ 27 h 31"/>
                  <a:gd name="T62" fmla="*/ 158 w 440"/>
                  <a:gd name="T63" fmla="*/ 29 h 31"/>
                  <a:gd name="T64" fmla="*/ 119 w 440"/>
                  <a:gd name="T65" fmla="*/ 29 h 31"/>
                  <a:gd name="T66" fmla="*/ 81 w 440"/>
                  <a:gd name="T67" fmla="*/ 29 h 31"/>
                  <a:gd name="T68" fmla="*/ 40 w 440"/>
                  <a:gd name="T69" fmla="*/ 31 h 31"/>
                  <a:gd name="T70" fmla="*/ 0 w 440"/>
                  <a:gd name="T71" fmla="*/ 31 h 31"/>
                  <a:gd name="T72" fmla="*/ 0 w 440"/>
                  <a:gd name="T7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0" h="31">
                    <a:moveTo>
                      <a:pt x="0" y="31"/>
                    </a:moveTo>
                    <a:lnTo>
                      <a:pt x="42" y="31"/>
                    </a:lnTo>
                    <a:lnTo>
                      <a:pt x="81" y="31"/>
                    </a:lnTo>
                    <a:lnTo>
                      <a:pt x="121" y="29"/>
                    </a:lnTo>
                    <a:lnTo>
                      <a:pt x="159" y="29"/>
                    </a:lnTo>
                    <a:lnTo>
                      <a:pt x="196" y="27"/>
                    </a:lnTo>
                    <a:lnTo>
                      <a:pt x="233" y="27"/>
                    </a:lnTo>
                    <a:lnTo>
                      <a:pt x="265" y="25"/>
                    </a:lnTo>
                    <a:lnTo>
                      <a:pt x="296" y="23"/>
                    </a:lnTo>
                    <a:lnTo>
                      <a:pt x="325" y="21"/>
                    </a:lnTo>
                    <a:lnTo>
                      <a:pt x="352" y="19"/>
                    </a:lnTo>
                    <a:lnTo>
                      <a:pt x="375" y="15"/>
                    </a:lnTo>
                    <a:lnTo>
                      <a:pt x="394" y="13"/>
                    </a:lnTo>
                    <a:lnTo>
                      <a:pt x="410" y="12"/>
                    </a:lnTo>
                    <a:lnTo>
                      <a:pt x="423" y="8"/>
                    </a:lnTo>
                    <a:lnTo>
                      <a:pt x="433" y="6"/>
                    </a:lnTo>
                    <a:lnTo>
                      <a:pt x="438" y="4"/>
                    </a:lnTo>
                    <a:lnTo>
                      <a:pt x="440" y="0"/>
                    </a:lnTo>
                    <a:lnTo>
                      <a:pt x="435" y="0"/>
                    </a:lnTo>
                    <a:lnTo>
                      <a:pt x="433" y="4"/>
                    </a:lnTo>
                    <a:lnTo>
                      <a:pt x="427" y="6"/>
                    </a:lnTo>
                    <a:lnTo>
                      <a:pt x="417" y="8"/>
                    </a:lnTo>
                    <a:lnTo>
                      <a:pt x="406" y="12"/>
                    </a:lnTo>
                    <a:lnTo>
                      <a:pt x="388" y="13"/>
                    </a:lnTo>
                    <a:lnTo>
                      <a:pt x="369" y="15"/>
                    </a:lnTo>
                    <a:lnTo>
                      <a:pt x="346" y="19"/>
                    </a:lnTo>
                    <a:lnTo>
                      <a:pt x="321" y="21"/>
                    </a:lnTo>
                    <a:lnTo>
                      <a:pt x="292" y="23"/>
                    </a:lnTo>
                    <a:lnTo>
                      <a:pt x="261" y="25"/>
                    </a:lnTo>
                    <a:lnTo>
                      <a:pt x="229" y="25"/>
                    </a:lnTo>
                    <a:lnTo>
                      <a:pt x="194" y="27"/>
                    </a:lnTo>
                    <a:lnTo>
                      <a:pt x="158" y="29"/>
                    </a:lnTo>
                    <a:lnTo>
                      <a:pt x="119" y="29"/>
                    </a:lnTo>
                    <a:lnTo>
                      <a:pt x="81" y="29"/>
                    </a:lnTo>
                    <a:lnTo>
                      <a:pt x="40" y="31"/>
                    </a:lnTo>
                    <a:lnTo>
                      <a:pt x="0" y="31"/>
                    </a:lnTo>
                    <a:lnTo>
                      <a:pt x="0" y="3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 name="Freeform 176"/>
              <p:cNvSpPr>
                <a:spLocks/>
              </p:cNvSpPr>
              <p:nvPr/>
            </p:nvSpPr>
            <p:spPr bwMode="auto">
              <a:xfrm>
                <a:off x="1031" y="1416"/>
                <a:ext cx="217" cy="15"/>
              </a:xfrm>
              <a:custGeom>
                <a:avLst/>
                <a:gdLst>
                  <a:gd name="T0" fmla="*/ 0 w 435"/>
                  <a:gd name="T1" fmla="*/ 31 h 31"/>
                  <a:gd name="T2" fmla="*/ 40 w 435"/>
                  <a:gd name="T3" fmla="*/ 31 h 31"/>
                  <a:gd name="T4" fmla="*/ 81 w 435"/>
                  <a:gd name="T5" fmla="*/ 29 h 31"/>
                  <a:gd name="T6" fmla="*/ 119 w 435"/>
                  <a:gd name="T7" fmla="*/ 29 h 31"/>
                  <a:gd name="T8" fmla="*/ 158 w 435"/>
                  <a:gd name="T9" fmla="*/ 29 h 31"/>
                  <a:gd name="T10" fmla="*/ 194 w 435"/>
                  <a:gd name="T11" fmla="*/ 27 h 31"/>
                  <a:gd name="T12" fmla="*/ 229 w 435"/>
                  <a:gd name="T13" fmla="*/ 25 h 31"/>
                  <a:gd name="T14" fmla="*/ 261 w 435"/>
                  <a:gd name="T15" fmla="*/ 25 h 31"/>
                  <a:gd name="T16" fmla="*/ 292 w 435"/>
                  <a:gd name="T17" fmla="*/ 23 h 31"/>
                  <a:gd name="T18" fmla="*/ 321 w 435"/>
                  <a:gd name="T19" fmla="*/ 21 h 31"/>
                  <a:gd name="T20" fmla="*/ 346 w 435"/>
                  <a:gd name="T21" fmla="*/ 19 h 31"/>
                  <a:gd name="T22" fmla="*/ 369 w 435"/>
                  <a:gd name="T23" fmla="*/ 15 h 31"/>
                  <a:gd name="T24" fmla="*/ 388 w 435"/>
                  <a:gd name="T25" fmla="*/ 13 h 31"/>
                  <a:gd name="T26" fmla="*/ 406 w 435"/>
                  <a:gd name="T27" fmla="*/ 12 h 31"/>
                  <a:gd name="T28" fmla="*/ 417 w 435"/>
                  <a:gd name="T29" fmla="*/ 8 h 31"/>
                  <a:gd name="T30" fmla="*/ 427 w 435"/>
                  <a:gd name="T31" fmla="*/ 6 h 31"/>
                  <a:gd name="T32" fmla="*/ 433 w 435"/>
                  <a:gd name="T33" fmla="*/ 4 h 31"/>
                  <a:gd name="T34" fmla="*/ 435 w 435"/>
                  <a:gd name="T35" fmla="*/ 0 h 31"/>
                  <a:gd name="T36" fmla="*/ 429 w 435"/>
                  <a:gd name="T37" fmla="*/ 0 h 31"/>
                  <a:gd name="T38" fmla="*/ 427 w 435"/>
                  <a:gd name="T39" fmla="*/ 4 h 31"/>
                  <a:gd name="T40" fmla="*/ 421 w 435"/>
                  <a:gd name="T41" fmla="*/ 6 h 31"/>
                  <a:gd name="T42" fmla="*/ 411 w 435"/>
                  <a:gd name="T43" fmla="*/ 8 h 31"/>
                  <a:gd name="T44" fmla="*/ 400 w 435"/>
                  <a:gd name="T45" fmla="*/ 12 h 31"/>
                  <a:gd name="T46" fmla="*/ 385 w 435"/>
                  <a:gd name="T47" fmla="*/ 13 h 31"/>
                  <a:gd name="T48" fmla="*/ 365 w 435"/>
                  <a:gd name="T49" fmla="*/ 15 h 31"/>
                  <a:gd name="T50" fmla="*/ 342 w 435"/>
                  <a:gd name="T51" fmla="*/ 17 h 31"/>
                  <a:gd name="T52" fmla="*/ 317 w 435"/>
                  <a:gd name="T53" fmla="*/ 19 h 31"/>
                  <a:gd name="T54" fmla="*/ 288 w 435"/>
                  <a:gd name="T55" fmla="*/ 21 h 31"/>
                  <a:gd name="T56" fmla="*/ 258 w 435"/>
                  <a:gd name="T57" fmla="*/ 23 h 31"/>
                  <a:gd name="T58" fmla="*/ 227 w 435"/>
                  <a:gd name="T59" fmla="*/ 25 h 31"/>
                  <a:gd name="T60" fmla="*/ 192 w 435"/>
                  <a:gd name="T61" fmla="*/ 27 h 31"/>
                  <a:gd name="T62" fmla="*/ 156 w 435"/>
                  <a:gd name="T63" fmla="*/ 27 h 31"/>
                  <a:gd name="T64" fmla="*/ 117 w 435"/>
                  <a:gd name="T65" fmla="*/ 29 h 31"/>
                  <a:gd name="T66" fmla="*/ 79 w 435"/>
                  <a:gd name="T67" fmla="*/ 29 h 31"/>
                  <a:gd name="T68" fmla="*/ 40 w 435"/>
                  <a:gd name="T69" fmla="*/ 29 h 31"/>
                  <a:gd name="T70" fmla="*/ 0 w 435"/>
                  <a:gd name="T71" fmla="*/ 29 h 31"/>
                  <a:gd name="T72" fmla="*/ 0 w 435"/>
                  <a:gd name="T7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5" h="31">
                    <a:moveTo>
                      <a:pt x="0" y="31"/>
                    </a:moveTo>
                    <a:lnTo>
                      <a:pt x="40" y="31"/>
                    </a:lnTo>
                    <a:lnTo>
                      <a:pt x="81" y="29"/>
                    </a:lnTo>
                    <a:lnTo>
                      <a:pt x="119" y="29"/>
                    </a:lnTo>
                    <a:lnTo>
                      <a:pt x="158" y="29"/>
                    </a:lnTo>
                    <a:lnTo>
                      <a:pt x="194" y="27"/>
                    </a:lnTo>
                    <a:lnTo>
                      <a:pt x="229" y="25"/>
                    </a:lnTo>
                    <a:lnTo>
                      <a:pt x="261" y="25"/>
                    </a:lnTo>
                    <a:lnTo>
                      <a:pt x="292" y="23"/>
                    </a:lnTo>
                    <a:lnTo>
                      <a:pt x="321" y="21"/>
                    </a:lnTo>
                    <a:lnTo>
                      <a:pt x="346" y="19"/>
                    </a:lnTo>
                    <a:lnTo>
                      <a:pt x="369" y="15"/>
                    </a:lnTo>
                    <a:lnTo>
                      <a:pt x="388" y="13"/>
                    </a:lnTo>
                    <a:lnTo>
                      <a:pt x="406" y="12"/>
                    </a:lnTo>
                    <a:lnTo>
                      <a:pt x="417" y="8"/>
                    </a:lnTo>
                    <a:lnTo>
                      <a:pt x="427" y="6"/>
                    </a:lnTo>
                    <a:lnTo>
                      <a:pt x="433" y="4"/>
                    </a:lnTo>
                    <a:lnTo>
                      <a:pt x="435" y="0"/>
                    </a:lnTo>
                    <a:lnTo>
                      <a:pt x="429" y="0"/>
                    </a:lnTo>
                    <a:lnTo>
                      <a:pt x="427" y="4"/>
                    </a:lnTo>
                    <a:lnTo>
                      <a:pt x="421" y="6"/>
                    </a:lnTo>
                    <a:lnTo>
                      <a:pt x="411" y="8"/>
                    </a:lnTo>
                    <a:lnTo>
                      <a:pt x="400" y="12"/>
                    </a:lnTo>
                    <a:lnTo>
                      <a:pt x="385" y="13"/>
                    </a:lnTo>
                    <a:lnTo>
                      <a:pt x="365" y="15"/>
                    </a:lnTo>
                    <a:lnTo>
                      <a:pt x="342" y="17"/>
                    </a:lnTo>
                    <a:lnTo>
                      <a:pt x="317" y="19"/>
                    </a:lnTo>
                    <a:lnTo>
                      <a:pt x="288" y="21"/>
                    </a:lnTo>
                    <a:lnTo>
                      <a:pt x="258" y="23"/>
                    </a:lnTo>
                    <a:lnTo>
                      <a:pt x="227" y="25"/>
                    </a:lnTo>
                    <a:lnTo>
                      <a:pt x="192" y="27"/>
                    </a:lnTo>
                    <a:lnTo>
                      <a:pt x="156" y="27"/>
                    </a:lnTo>
                    <a:lnTo>
                      <a:pt x="117" y="29"/>
                    </a:lnTo>
                    <a:lnTo>
                      <a:pt x="79" y="29"/>
                    </a:lnTo>
                    <a:lnTo>
                      <a:pt x="40" y="29"/>
                    </a:lnTo>
                    <a:lnTo>
                      <a:pt x="0" y="29"/>
                    </a:lnTo>
                    <a:lnTo>
                      <a:pt x="0" y="31"/>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 name="Freeform 177"/>
              <p:cNvSpPr>
                <a:spLocks/>
              </p:cNvSpPr>
              <p:nvPr/>
            </p:nvSpPr>
            <p:spPr bwMode="auto">
              <a:xfrm>
                <a:off x="1031" y="1416"/>
                <a:ext cx="214" cy="14"/>
              </a:xfrm>
              <a:custGeom>
                <a:avLst/>
                <a:gdLst>
                  <a:gd name="T0" fmla="*/ 0 w 429"/>
                  <a:gd name="T1" fmla="*/ 29 h 29"/>
                  <a:gd name="T2" fmla="*/ 40 w 429"/>
                  <a:gd name="T3" fmla="*/ 29 h 29"/>
                  <a:gd name="T4" fmla="*/ 79 w 429"/>
                  <a:gd name="T5" fmla="*/ 29 h 29"/>
                  <a:gd name="T6" fmla="*/ 117 w 429"/>
                  <a:gd name="T7" fmla="*/ 29 h 29"/>
                  <a:gd name="T8" fmla="*/ 156 w 429"/>
                  <a:gd name="T9" fmla="*/ 27 h 29"/>
                  <a:gd name="T10" fmla="*/ 192 w 429"/>
                  <a:gd name="T11" fmla="*/ 27 h 29"/>
                  <a:gd name="T12" fmla="*/ 227 w 429"/>
                  <a:gd name="T13" fmla="*/ 25 h 29"/>
                  <a:gd name="T14" fmla="*/ 258 w 429"/>
                  <a:gd name="T15" fmla="*/ 23 h 29"/>
                  <a:gd name="T16" fmla="*/ 288 w 429"/>
                  <a:gd name="T17" fmla="*/ 21 h 29"/>
                  <a:gd name="T18" fmla="*/ 317 w 429"/>
                  <a:gd name="T19" fmla="*/ 19 h 29"/>
                  <a:gd name="T20" fmla="*/ 342 w 429"/>
                  <a:gd name="T21" fmla="*/ 17 h 29"/>
                  <a:gd name="T22" fmla="*/ 365 w 429"/>
                  <a:gd name="T23" fmla="*/ 15 h 29"/>
                  <a:gd name="T24" fmla="*/ 385 w 429"/>
                  <a:gd name="T25" fmla="*/ 13 h 29"/>
                  <a:gd name="T26" fmla="*/ 400 w 429"/>
                  <a:gd name="T27" fmla="*/ 12 h 29"/>
                  <a:gd name="T28" fmla="*/ 411 w 429"/>
                  <a:gd name="T29" fmla="*/ 8 h 29"/>
                  <a:gd name="T30" fmla="*/ 421 w 429"/>
                  <a:gd name="T31" fmla="*/ 6 h 29"/>
                  <a:gd name="T32" fmla="*/ 427 w 429"/>
                  <a:gd name="T33" fmla="*/ 4 h 29"/>
                  <a:gd name="T34" fmla="*/ 429 w 429"/>
                  <a:gd name="T35" fmla="*/ 0 h 29"/>
                  <a:gd name="T36" fmla="*/ 423 w 429"/>
                  <a:gd name="T37" fmla="*/ 0 h 29"/>
                  <a:gd name="T38" fmla="*/ 421 w 429"/>
                  <a:gd name="T39" fmla="*/ 4 h 29"/>
                  <a:gd name="T40" fmla="*/ 415 w 429"/>
                  <a:gd name="T41" fmla="*/ 6 h 29"/>
                  <a:gd name="T42" fmla="*/ 406 w 429"/>
                  <a:gd name="T43" fmla="*/ 8 h 29"/>
                  <a:gd name="T44" fmla="*/ 394 w 429"/>
                  <a:gd name="T45" fmla="*/ 12 h 29"/>
                  <a:gd name="T46" fmla="*/ 379 w 429"/>
                  <a:gd name="T47" fmla="*/ 13 h 29"/>
                  <a:gd name="T48" fmla="*/ 360 w 429"/>
                  <a:gd name="T49" fmla="*/ 15 h 29"/>
                  <a:gd name="T50" fmla="*/ 338 w 429"/>
                  <a:gd name="T51" fmla="*/ 17 h 29"/>
                  <a:gd name="T52" fmla="*/ 313 w 429"/>
                  <a:gd name="T53" fmla="*/ 19 h 29"/>
                  <a:gd name="T54" fmla="*/ 285 w 429"/>
                  <a:gd name="T55" fmla="*/ 21 h 29"/>
                  <a:gd name="T56" fmla="*/ 256 w 429"/>
                  <a:gd name="T57" fmla="*/ 23 h 29"/>
                  <a:gd name="T58" fmla="*/ 223 w 429"/>
                  <a:gd name="T59" fmla="*/ 25 h 29"/>
                  <a:gd name="T60" fmla="*/ 188 w 429"/>
                  <a:gd name="T61" fmla="*/ 27 h 29"/>
                  <a:gd name="T62" fmla="*/ 154 w 429"/>
                  <a:gd name="T63" fmla="*/ 27 h 29"/>
                  <a:gd name="T64" fmla="*/ 115 w 429"/>
                  <a:gd name="T65" fmla="*/ 29 h 29"/>
                  <a:gd name="T66" fmla="*/ 79 w 429"/>
                  <a:gd name="T67" fmla="*/ 29 h 29"/>
                  <a:gd name="T68" fmla="*/ 40 w 429"/>
                  <a:gd name="T69" fmla="*/ 29 h 29"/>
                  <a:gd name="T70" fmla="*/ 0 w 429"/>
                  <a:gd name="T71" fmla="*/ 29 h 29"/>
                  <a:gd name="T72" fmla="*/ 0 w 429"/>
                  <a:gd name="T7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9" h="29">
                    <a:moveTo>
                      <a:pt x="0" y="29"/>
                    </a:moveTo>
                    <a:lnTo>
                      <a:pt x="40" y="29"/>
                    </a:lnTo>
                    <a:lnTo>
                      <a:pt x="79" y="29"/>
                    </a:lnTo>
                    <a:lnTo>
                      <a:pt x="117" y="29"/>
                    </a:lnTo>
                    <a:lnTo>
                      <a:pt x="156" y="27"/>
                    </a:lnTo>
                    <a:lnTo>
                      <a:pt x="192" y="27"/>
                    </a:lnTo>
                    <a:lnTo>
                      <a:pt x="227" y="25"/>
                    </a:lnTo>
                    <a:lnTo>
                      <a:pt x="258" y="23"/>
                    </a:lnTo>
                    <a:lnTo>
                      <a:pt x="288" y="21"/>
                    </a:lnTo>
                    <a:lnTo>
                      <a:pt x="317" y="19"/>
                    </a:lnTo>
                    <a:lnTo>
                      <a:pt x="342" y="17"/>
                    </a:lnTo>
                    <a:lnTo>
                      <a:pt x="365" y="15"/>
                    </a:lnTo>
                    <a:lnTo>
                      <a:pt x="385" y="13"/>
                    </a:lnTo>
                    <a:lnTo>
                      <a:pt x="400" y="12"/>
                    </a:lnTo>
                    <a:lnTo>
                      <a:pt x="411" y="8"/>
                    </a:lnTo>
                    <a:lnTo>
                      <a:pt x="421" y="6"/>
                    </a:lnTo>
                    <a:lnTo>
                      <a:pt x="427" y="4"/>
                    </a:lnTo>
                    <a:lnTo>
                      <a:pt x="429" y="0"/>
                    </a:lnTo>
                    <a:lnTo>
                      <a:pt x="423" y="0"/>
                    </a:lnTo>
                    <a:lnTo>
                      <a:pt x="421" y="4"/>
                    </a:lnTo>
                    <a:lnTo>
                      <a:pt x="415" y="6"/>
                    </a:lnTo>
                    <a:lnTo>
                      <a:pt x="406" y="8"/>
                    </a:lnTo>
                    <a:lnTo>
                      <a:pt x="394" y="12"/>
                    </a:lnTo>
                    <a:lnTo>
                      <a:pt x="379" y="13"/>
                    </a:lnTo>
                    <a:lnTo>
                      <a:pt x="360" y="15"/>
                    </a:lnTo>
                    <a:lnTo>
                      <a:pt x="338" y="17"/>
                    </a:lnTo>
                    <a:lnTo>
                      <a:pt x="313" y="19"/>
                    </a:lnTo>
                    <a:lnTo>
                      <a:pt x="285" y="21"/>
                    </a:lnTo>
                    <a:lnTo>
                      <a:pt x="256" y="23"/>
                    </a:lnTo>
                    <a:lnTo>
                      <a:pt x="223" y="25"/>
                    </a:lnTo>
                    <a:lnTo>
                      <a:pt x="188" y="27"/>
                    </a:lnTo>
                    <a:lnTo>
                      <a:pt x="154" y="27"/>
                    </a:lnTo>
                    <a:lnTo>
                      <a:pt x="115" y="29"/>
                    </a:lnTo>
                    <a:lnTo>
                      <a:pt x="79" y="29"/>
                    </a:lnTo>
                    <a:lnTo>
                      <a:pt x="40" y="29"/>
                    </a:lnTo>
                    <a:lnTo>
                      <a:pt x="0" y="29"/>
                    </a:lnTo>
                    <a:lnTo>
                      <a:pt x="0" y="29"/>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 name="Freeform 178"/>
              <p:cNvSpPr>
                <a:spLocks/>
              </p:cNvSpPr>
              <p:nvPr/>
            </p:nvSpPr>
            <p:spPr bwMode="auto">
              <a:xfrm>
                <a:off x="1031" y="1416"/>
                <a:ext cx="212" cy="14"/>
              </a:xfrm>
              <a:custGeom>
                <a:avLst/>
                <a:gdLst>
                  <a:gd name="T0" fmla="*/ 0 w 423"/>
                  <a:gd name="T1" fmla="*/ 29 h 29"/>
                  <a:gd name="T2" fmla="*/ 40 w 423"/>
                  <a:gd name="T3" fmla="*/ 29 h 29"/>
                  <a:gd name="T4" fmla="*/ 79 w 423"/>
                  <a:gd name="T5" fmla="*/ 29 h 29"/>
                  <a:gd name="T6" fmla="*/ 115 w 423"/>
                  <a:gd name="T7" fmla="*/ 29 h 29"/>
                  <a:gd name="T8" fmla="*/ 154 w 423"/>
                  <a:gd name="T9" fmla="*/ 27 h 29"/>
                  <a:gd name="T10" fmla="*/ 188 w 423"/>
                  <a:gd name="T11" fmla="*/ 27 h 29"/>
                  <a:gd name="T12" fmla="*/ 223 w 423"/>
                  <a:gd name="T13" fmla="*/ 25 h 29"/>
                  <a:gd name="T14" fmla="*/ 256 w 423"/>
                  <a:gd name="T15" fmla="*/ 23 h 29"/>
                  <a:gd name="T16" fmla="*/ 285 w 423"/>
                  <a:gd name="T17" fmla="*/ 21 h 29"/>
                  <a:gd name="T18" fmla="*/ 313 w 423"/>
                  <a:gd name="T19" fmla="*/ 19 h 29"/>
                  <a:gd name="T20" fmla="*/ 338 w 423"/>
                  <a:gd name="T21" fmla="*/ 17 h 29"/>
                  <a:gd name="T22" fmla="*/ 360 w 423"/>
                  <a:gd name="T23" fmla="*/ 15 h 29"/>
                  <a:gd name="T24" fmla="*/ 379 w 423"/>
                  <a:gd name="T25" fmla="*/ 13 h 29"/>
                  <a:gd name="T26" fmla="*/ 394 w 423"/>
                  <a:gd name="T27" fmla="*/ 12 h 29"/>
                  <a:gd name="T28" fmla="*/ 406 w 423"/>
                  <a:gd name="T29" fmla="*/ 8 h 29"/>
                  <a:gd name="T30" fmla="*/ 415 w 423"/>
                  <a:gd name="T31" fmla="*/ 6 h 29"/>
                  <a:gd name="T32" fmla="*/ 421 w 423"/>
                  <a:gd name="T33" fmla="*/ 4 h 29"/>
                  <a:gd name="T34" fmla="*/ 423 w 423"/>
                  <a:gd name="T35" fmla="*/ 0 h 29"/>
                  <a:gd name="T36" fmla="*/ 417 w 423"/>
                  <a:gd name="T37" fmla="*/ 0 h 29"/>
                  <a:gd name="T38" fmla="*/ 415 w 423"/>
                  <a:gd name="T39" fmla="*/ 4 h 29"/>
                  <a:gd name="T40" fmla="*/ 410 w 423"/>
                  <a:gd name="T41" fmla="*/ 6 h 29"/>
                  <a:gd name="T42" fmla="*/ 402 w 423"/>
                  <a:gd name="T43" fmla="*/ 8 h 29"/>
                  <a:gd name="T44" fmla="*/ 388 w 423"/>
                  <a:gd name="T45" fmla="*/ 12 h 29"/>
                  <a:gd name="T46" fmla="*/ 373 w 423"/>
                  <a:gd name="T47" fmla="*/ 13 h 29"/>
                  <a:gd name="T48" fmla="*/ 354 w 423"/>
                  <a:gd name="T49" fmla="*/ 15 h 29"/>
                  <a:gd name="T50" fmla="*/ 333 w 423"/>
                  <a:gd name="T51" fmla="*/ 17 h 29"/>
                  <a:gd name="T52" fmla="*/ 308 w 423"/>
                  <a:gd name="T53" fmla="*/ 19 h 29"/>
                  <a:gd name="T54" fmla="*/ 281 w 423"/>
                  <a:gd name="T55" fmla="*/ 21 h 29"/>
                  <a:gd name="T56" fmla="*/ 252 w 423"/>
                  <a:gd name="T57" fmla="*/ 23 h 29"/>
                  <a:gd name="T58" fmla="*/ 219 w 423"/>
                  <a:gd name="T59" fmla="*/ 25 h 29"/>
                  <a:gd name="T60" fmla="*/ 186 w 423"/>
                  <a:gd name="T61" fmla="*/ 25 h 29"/>
                  <a:gd name="T62" fmla="*/ 152 w 423"/>
                  <a:gd name="T63" fmla="*/ 27 h 29"/>
                  <a:gd name="T64" fmla="*/ 115 w 423"/>
                  <a:gd name="T65" fmla="*/ 27 h 29"/>
                  <a:gd name="T66" fmla="*/ 77 w 423"/>
                  <a:gd name="T67" fmla="*/ 29 h 29"/>
                  <a:gd name="T68" fmla="*/ 38 w 423"/>
                  <a:gd name="T69" fmla="*/ 29 h 29"/>
                  <a:gd name="T70" fmla="*/ 0 w 423"/>
                  <a:gd name="T71" fmla="*/ 29 h 29"/>
                  <a:gd name="T72" fmla="*/ 0 w 423"/>
                  <a:gd name="T7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3" h="29">
                    <a:moveTo>
                      <a:pt x="0" y="29"/>
                    </a:moveTo>
                    <a:lnTo>
                      <a:pt x="40" y="29"/>
                    </a:lnTo>
                    <a:lnTo>
                      <a:pt x="79" y="29"/>
                    </a:lnTo>
                    <a:lnTo>
                      <a:pt x="115" y="29"/>
                    </a:lnTo>
                    <a:lnTo>
                      <a:pt x="154" y="27"/>
                    </a:lnTo>
                    <a:lnTo>
                      <a:pt x="188" y="27"/>
                    </a:lnTo>
                    <a:lnTo>
                      <a:pt x="223" y="25"/>
                    </a:lnTo>
                    <a:lnTo>
                      <a:pt x="256" y="23"/>
                    </a:lnTo>
                    <a:lnTo>
                      <a:pt x="285" y="21"/>
                    </a:lnTo>
                    <a:lnTo>
                      <a:pt x="313" y="19"/>
                    </a:lnTo>
                    <a:lnTo>
                      <a:pt x="338" y="17"/>
                    </a:lnTo>
                    <a:lnTo>
                      <a:pt x="360" y="15"/>
                    </a:lnTo>
                    <a:lnTo>
                      <a:pt x="379" y="13"/>
                    </a:lnTo>
                    <a:lnTo>
                      <a:pt x="394" y="12"/>
                    </a:lnTo>
                    <a:lnTo>
                      <a:pt x="406" y="8"/>
                    </a:lnTo>
                    <a:lnTo>
                      <a:pt x="415" y="6"/>
                    </a:lnTo>
                    <a:lnTo>
                      <a:pt x="421" y="4"/>
                    </a:lnTo>
                    <a:lnTo>
                      <a:pt x="423" y="0"/>
                    </a:lnTo>
                    <a:lnTo>
                      <a:pt x="417" y="0"/>
                    </a:lnTo>
                    <a:lnTo>
                      <a:pt x="415" y="4"/>
                    </a:lnTo>
                    <a:lnTo>
                      <a:pt x="410" y="6"/>
                    </a:lnTo>
                    <a:lnTo>
                      <a:pt x="402" y="8"/>
                    </a:lnTo>
                    <a:lnTo>
                      <a:pt x="388" y="12"/>
                    </a:lnTo>
                    <a:lnTo>
                      <a:pt x="373" y="13"/>
                    </a:lnTo>
                    <a:lnTo>
                      <a:pt x="354" y="15"/>
                    </a:lnTo>
                    <a:lnTo>
                      <a:pt x="333" y="17"/>
                    </a:lnTo>
                    <a:lnTo>
                      <a:pt x="308" y="19"/>
                    </a:lnTo>
                    <a:lnTo>
                      <a:pt x="281" y="21"/>
                    </a:lnTo>
                    <a:lnTo>
                      <a:pt x="252" y="23"/>
                    </a:lnTo>
                    <a:lnTo>
                      <a:pt x="219" y="25"/>
                    </a:lnTo>
                    <a:lnTo>
                      <a:pt x="186" y="25"/>
                    </a:lnTo>
                    <a:lnTo>
                      <a:pt x="152" y="27"/>
                    </a:lnTo>
                    <a:lnTo>
                      <a:pt x="115" y="27"/>
                    </a:lnTo>
                    <a:lnTo>
                      <a:pt x="77" y="29"/>
                    </a:lnTo>
                    <a:lnTo>
                      <a:pt x="38" y="29"/>
                    </a:lnTo>
                    <a:lnTo>
                      <a:pt x="0" y="29"/>
                    </a:lnTo>
                    <a:lnTo>
                      <a:pt x="0" y="29"/>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5" name="Freeform 179"/>
              <p:cNvSpPr>
                <a:spLocks/>
              </p:cNvSpPr>
              <p:nvPr/>
            </p:nvSpPr>
            <p:spPr bwMode="auto">
              <a:xfrm>
                <a:off x="1031" y="1416"/>
                <a:ext cx="209" cy="14"/>
              </a:xfrm>
              <a:custGeom>
                <a:avLst/>
                <a:gdLst>
                  <a:gd name="T0" fmla="*/ 0 w 417"/>
                  <a:gd name="T1" fmla="*/ 29 h 29"/>
                  <a:gd name="T2" fmla="*/ 38 w 417"/>
                  <a:gd name="T3" fmla="*/ 29 h 29"/>
                  <a:gd name="T4" fmla="*/ 77 w 417"/>
                  <a:gd name="T5" fmla="*/ 29 h 29"/>
                  <a:gd name="T6" fmla="*/ 115 w 417"/>
                  <a:gd name="T7" fmla="*/ 27 h 29"/>
                  <a:gd name="T8" fmla="*/ 152 w 417"/>
                  <a:gd name="T9" fmla="*/ 27 h 29"/>
                  <a:gd name="T10" fmla="*/ 186 w 417"/>
                  <a:gd name="T11" fmla="*/ 25 h 29"/>
                  <a:gd name="T12" fmla="*/ 219 w 417"/>
                  <a:gd name="T13" fmla="*/ 25 h 29"/>
                  <a:gd name="T14" fmla="*/ 252 w 417"/>
                  <a:gd name="T15" fmla="*/ 23 h 29"/>
                  <a:gd name="T16" fmla="*/ 281 w 417"/>
                  <a:gd name="T17" fmla="*/ 21 h 29"/>
                  <a:gd name="T18" fmla="*/ 308 w 417"/>
                  <a:gd name="T19" fmla="*/ 19 h 29"/>
                  <a:gd name="T20" fmla="*/ 333 w 417"/>
                  <a:gd name="T21" fmla="*/ 17 h 29"/>
                  <a:gd name="T22" fmla="*/ 354 w 417"/>
                  <a:gd name="T23" fmla="*/ 15 h 29"/>
                  <a:gd name="T24" fmla="*/ 373 w 417"/>
                  <a:gd name="T25" fmla="*/ 13 h 29"/>
                  <a:gd name="T26" fmla="*/ 388 w 417"/>
                  <a:gd name="T27" fmla="*/ 12 h 29"/>
                  <a:gd name="T28" fmla="*/ 402 w 417"/>
                  <a:gd name="T29" fmla="*/ 8 h 29"/>
                  <a:gd name="T30" fmla="*/ 410 w 417"/>
                  <a:gd name="T31" fmla="*/ 6 h 29"/>
                  <a:gd name="T32" fmla="*/ 415 w 417"/>
                  <a:gd name="T33" fmla="*/ 4 h 29"/>
                  <a:gd name="T34" fmla="*/ 417 w 417"/>
                  <a:gd name="T35" fmla="*/ 0 h 29"/>
                  <a:gd name="T36" fmla="*/ 411 w 417"/>
                  <a:gd name="T37" fmla="*/ 0 h 29"/>
                  <a:gd name="T38" fmla="*/ 410 w 417"/>
                  <a:gd name="T39" fmla="*/ 4 h 29"/>
                  <a:gd name="T40" fmla="*/ 404 w 417"/>
                  <a:gd name="T41" fmla="*/ 6 h 29"/>
                  <a:gd name="T42" fmla="*/ 396 w 417"/>
                  <a:gd name="T43" fmla="*/ 8 h 29"/>
                  <a:gd name="T44" fmla="*/ 383 w 417"/>
                  <a:gd name="T45" fmla="*/ 10 h 29"/>
                  <a:gd name="T46" fmla="*/ 367 w 417"/>
                  <a:gd name="T47" fmla="*/ 13 h 29"/>
                  <a:gd name="T48" fmla="*/ 350 w 417"/>
                  <a:gd name="T49" fmla="*/ 15 h 29"/>
                  <a:gd name="T50" fmla="*/ 329 w 417"/>
                  <a:gd name="T51" fmla="*/ 17 h 29"/>
                  <a:gd name="T52" fmla="*/ 304 w 417"/>
                  <a:gd name="T53" fmla="*/ 19 h 29"/>
                  <a:gd name="T54" fmla="*/ 277 w 417"/>
                  <a:gd name="T55" fmla="*/ 21 h 29"/>
                  <a:gd name="T56" fmla="*/ 248 w 417"/>
                  <a:gd name="T57" fmla="*/ 23 h 29"/>
                  <a:gd name="T58" fmla="*/ 217 w 417"/>
                  <a:gd name="T59" fmla="*/ 25 h 29"/>
                  <a:gd name="T60" fmla="*/ 184 w 417"/>
                  <a:gd name="T61" fmla="*/ 25 h 29"/>
                  <a:gd name="T62" fmla="*/ 150 w 417"/>
                  <a:gd name="T63" fmla="*/ 27 h 29"/>
                  <a:gd name="T64" fmla="*/ 113 w 417"/>
                  <a:gd name="T65" fmla="*/ 27 h 29"/>
                  <a:gd name="T66" fmla="*/ 77 w 417"/>
                  <a:gd name="T67" fmla="*/ 29 h 29"/>
                  <a:gd name="T68" fmla="*/ 38 w 417"/>
                  <a:gd name="T69" fmla="*/ 29 h 29"/>
                  <a:gd name="T70" fmla="*/ 0 w 417"/>
                  <a:gd name="T71" fmla="*/ 29 h 29"/>
                  <a:gd name="T72" fmla="*/ 0 w 417"/>
                  <a:gd name="T7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7" h="29">
                    <a:moveTo>
                      <a:pt x="0" y="29"/>
                    </a:moveTo>
                    <a:lnTo>
                      <a:pt x="38" y="29"/>
                    </a:lnTo>
                    <a:lnTo>
                      <a:pt x="77" y="29"/>
                    </a:lnTo>
                    <a:lnTo>
                      <a:pt x="115" y="27"/>
                    </a:lnTo>
                    <a:lnTo>
                      <a:pt x="152" y="27"/>
                    </a:lnTo>
                    <a:lnTo>
                      <a:pt x="186" y="25"/>
                    </a:lnTo>
                    <a:lnTo>
                      <a:pt x="219" y="25"/>
                    </a:lnTo>
                    <a:lnTo>
                      <a:pt x="252" y="23"/>
                    </a:lnTo>
                    <a:lnTo>
                      <a:pt x="281" y="21"/>
                    </a:lnTo>
                    <a:lnTo>
                      <a:pt x="308" y="19"/>
                    </a:lnTo>
                    <a:lnTo>
                      <a:pt x="333" y="17"/>
                    </a:lnTo>
                    <a:lnTo>
                      <a:pt x="354" y="15"/>
                    </a:lnTo>
                    <a:lnTo>
                      <a:pt x="373" y="13"/>
                    </a:lnTo>
                    <a:lnTo>
                      <a:pt x="388" y="12"/>
                    </a:lnTo>
                    <a:lnTo>
                      <a:pt x="402" y="8"/>
                    </a:lnTo>
                    <a:lnTo>
                      <a:pt x="410" y="6"/>
                    </a:lnTo>
                    <a:lnTo>
                      <a:pt x="415" y="4"/>
                    </a:lnTo>
                    <a:lnTo>
                      <a:pt x="417" y="0"/>
                    </a:lnTo>
                    <a:lnTo>
                      <a:pt x="411" y="0"/>
                    </a:lnTo>
                    <a:lnTo>
                      <a:pt x="410" y="4"/>
                    </a:lnTo>
                    <a:lnTo>
                      <a:pt x="404" y="6"/>
                    </a:lnTo>
                    <a:lnTo>
                      <a:pt x="396" y="8"/>
                    </a:lnTo>
                    <a:lnTo>
                      <a:pt x="383" y="10"/>
                    </a:lnTo>
                    <a:lnTo>
                      <a:pt x="367" y="13"/>
                    </a:lnTo>
                    <a:lnTo>
                      <a:pt x="350" y="15"/>
                    </a:lnTo>
                    <a:lnTo>
                      <a:pt x="329" y="17"/>
                    </a:lnTo>
                    <a:lnTo>
                      <a:pt x="304" y="19"/>
                    </a:lnTo>
                    <a:lnTo>
                      <a:pt x="277" y="21"/>
                    </a:lnTo>
                    <a:lnTo>
                      <a:pt x="248" y="23"/>
                    </a:lnTo>
                    <a:lnTo>
                      <a:pt x="217" y="25"/>
                    </a:lnTo>
                    <a:lnTo>
                      <a:pt x="184" y="25"/>
                    </a:lnTo>
                    <a:lnTo>
                      <a:pt x="150" y="27"/>
                    </a:lnTo>
                    <a:lnTo>
                      <a:pt x="113" y="27"/>
                    </a:lnTo>
                    <a:lnTo>
                      <a:pt x="77" y="29"/>
                    </a:lnTo>
                    <a:lnTo>
                      <a:pt x="38" y="29"/>
                    </a:lnTo>
                    <a:lnTo>
                      <a:pt x="0" y="29"/>
                    </a:lnTo>
                    <a:lnTo>
                      <a:pt x="0" y="29"/>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6" name="Freeform 180"/>
              <p:cNvSpPr>
                <a:spLocks/>
              </p:cNvSpPr>
              <p:nvPr/>
            </p:nvSpPr>
            <p:spPr bwMode="auto">
              <a:xfrm>
                <a:off x="1031" y="1416"/>
                <a:ext cx="206" cy="14"/>
              </a:xfrm>
              <a:custGeom>
                <a:avLst/>
                <a:gdLst>
                  <a:gd name="T0" fmla="*/ 0 w 411"/>
                  <a:gd name="T1" fmla="*/ 29 h 29"/>
                  <a:gd name="T2" fmla="*/ 38 w 411"/>
                  <a:gd name="T3" fmla="*/ 29 h 29"/>
                  <a:gd name="T4" fmla="*/ 77 w 411"/>
                  <a:gd name="T5" fmla="*/ 29 h 29"/>
                  <a:gd name="T6" fmla="*/ 113 w 411"/>
                  <a:gd name="T7" fmla="*/ 27 h 29"/>
                  <a:gd name="T8" fmla="*/ 150 w 411"/>
                  <a:gd name="T9" fmla="*/ 27 h 29"/>
                  <a:gd name="T10" fmla="*/ 184 w 411"/>
                  <a:gd name="T11" fmla="*/ 25 h 29"/>
                  <a:gd name="T12" fmla="*/ 217 w 411"/>
                  <a:gd name="T13" fmla="*/ 25 h 29"/>
                  <a:gd name="T14" fmla="*/ 248 w 411"/>
                  <a:gd name="T15" fmla="*/ 23 h 29"/>
                  <a:gd name="T16" fmla="*/ 277 w 411"/>
                  <a:gd name="T17" fmla="*/ 21 h 29"/>
                  <a:gd name="T18" fmla="*/ 304 w 411"/>
                  <a:gd name="T19" fmla="*/ 19 h 29"/>
                  <a:gd name="T20" fmla="*/ 329 w 411"/>
                  <a:gd name="T21" fmla="*/ 17 h 29"/>
                  <a:gd name="T22" fmla="*/ 350 w 411"/>
                  <a:gd name="T23" fmla="*/ 15 h 29"/>
                  <a:gd name="T24" fmla="*/ 367 w 411"/>
                  <a:gd name="T25" fmla="*/ 13 h 29"/>
                  <a:gd name="T26" fmla="*/ 383 w 411"/>
                  <a:gd name="T27" fmla="*/ 10 h 29"/>
                  <a:gd name="T28" fmla="*/ 396 w 411"/>
                  <a:gd name="T29" fmla="*/ 8 h 29"/>
                  <a:gd name="T30" fmla="*/ 404 w 411"/>
                  <a:gd name="T31" fmla="*/ 6 h 29"/>
                  <a:gd name="T32" fmla="*/ 410 w 411"/>
                  <a:gd name="T33" fmla="*/ 4 h 29"/>
                  <a:gd name="T34" fmla="*/ 411 w 411"/>
                  <a:gd name="T35" fmla="*/ 0 h 29"/>
                  <a:gd name="T36" fmla="*/ 406 w 411"/>
                  <a:gd name="T37" fmla="*/ 0 h 29"/>
                  <a:gd name="T38" fmla="*/ 404 w 411"/>
                  <a:gd name="T39" fmla="*/ 4 h 29"/>
                  <a:gd name="T40" fmla="*/ 398 w 411"/>
                  <a:gd name="T41" fmla="*/ 6 h 29"/>
                  <a:gd name="T42" fmla="*/ 390 w 411"/>
                  <a:gd name="T43" fmla="*/ 8 h 29"/>
                  <a:gd name="T44" fmla="*/ 379 w 411"/>
                  <a:gd name="T45" fmla="*/ 10 h 29"/>
                  <a:gd name="T46" fmla="*/ 363 w 411"/>
                  <a:gd name="T47" fmla="*/ 13 h 29"/>
                  <a:gd name="T48" fmla="*/ 344 w 411"/>
                  <a:gd name="T49" fmla="*/ 15 h 29"/>
                  <a:gd name="T50" fmla="*/ 323 w 411"/>
                  <a:gd name="T51" fmla="*/ 17 h 29"/>
                  <a:gd name="T52" fmla="*/ 300 w 411"/>
                  <a:gd name="T53" fmla="*/ 19 h 29"/>
                  <a:gd name="T54" fmla="*/ 273 w 411"/>
                  <a:gd name="T55" fmla="*/ 21 h 29"/>
                  <a:gd name="T56" fmla="*/ 244 w 411"/>
                  <a:gd name="T57" fmla="*/ 23 h 29"/>
                  <a:gd name="T58" fmla="*/ 213 w 411"/>
                  <a:gd name="T59" fmla="*/ 23 h 29"/>
                  <a:gd name="T60" fmla="*/ 181 w 411"/>
                  <a:gd name="T61" fmla="*/ 25 h 29"/>
                  <a:gd name="T62" fmla="*/ 146 w 411"/>
                  <a:gd name="T63" fmla="*/ 27 h 29"/>
                  <a:gd name="T64" fmla="*/ 111 w 411"/>
                  <a:gd name="T65" fmla="*/ 27 h 29"/>
                  <a:gd name="T66" fmla="*/ 75 w 411"/>
                  <a:gd name="T67" fmla="*/ 27 h 29"/>
                  <a:gd name="T68" fmla="*/ 38 w 411"/>
                  <a:gd name="T69" fmla="*/ 29 h 29"/>
                  <a:gd name="T70" fmla="*/ 0 w 411"/>
                  <a:gd name="T71" fmla="*/ 29 h 29"/>
                  <a:gd name="T72" fmla="*/ 0 w 411"/>
                  <a:gd name="T7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1" h="29">
                    <a:moveTo>
                      <a:pt x="0" y="29"/>
                    </a:moveTo>
                    <a:lnTo>
                      <a:pt x="38" y="29"/>
                    </a:lnTo>
                    <a:lnTo>
                      <a:pt x="77" y="29"/>
                    </a:lnTo>
                    <a:lnTo>
                      <a:pt x="113" y="27"/>
                    </a:lnTo>
                    <a:lnTo>
                      <a:pt x="150" y="27"/>
                    </a:lnTo>
                    <a:lnTo>
                      <a:pt x="184" y="25"/>
                    </a:lnTo>
                    <a:lnTo>
                      <a:pt x="217" y="25"/>
                    </a:lnTo>
                    <a:lnTo>
                      <a:pt x="248" y="23"/>
                    </a:lnTo>
                    <a:lnTo>
                      <a:pt x="277" y="21"/>
                    </a:lnTo>
                    <a:lnTo>
                      <a:pt x="304" y="19"/>
                    </a:lnTo>
                    <a:lnTo>
                      <a:pt x="329" y="17"/>
                    </a:lnTo>
                    <a:lnTo>
                      <a:pt x="350" y="15"/>
                    </a:lnTo>
                    <a:lnTo>
                      <a:pt x="367" y="13"/>
                    </a:lnTo>
                    <a:lnTo>
                      <a:pt x="383" y="10"/>
                    </a:lnTo>
                    <a:lnTo>
                      <a:pt x="396" y="8"/>
                    </a:lnTo>
                    <a:lnTo>
                      <a:pt x="404" y="6"/>
                    </a:lnTo>
                    <a:lnTo>
                      <a:pt x="410" y="4"/>
                    </a:lnTo>
                    <a:lnTo>
                      <a:pt x="411" y="0"/>
                    </a:lnTo>
                    <a:lnTo>
                      <a:pt x="406" y="0"/>
                    </a:lnTo>
                    <a:lnTo>
                      <a:pt x="404" y="4"/>
                    </a:lnTo>
                    <a:lnTo>
                      <a:pt x="398" y="6"/>
                    </a:lnTo>
                    <a:lnTo>
                      <a:pt x="390" y="8"/>
                    </a:lnTo>
                    <a:lnTo>
                      <a:pt x="379" y="10"/>
                    </a:lnTo>
                    <a:lnTo>
                      <a:pt x="363" y="13"/>
                    </a:lnTo>
                    <a:lnTo>
                      <a:pt x="344" y="15"/>
                    </a:lnTo>
                    <a:lnTo>
                      <a:pt x="323" y="17"/>
                    </a:lnTo>
                    <a:lnTo>
                      <a:pt x="300" y="19"/>
                    </a:lnTo>
                    <a:lnTo>
                      <a:pt x="273" y="21"/>
                    </a:lnTo>
                    <a:lnTo>
                      <a:pt x="244" y="23"/>
                    </a:lnTo>
                    <a:lnTo>
                      <a:pt x="213" y="23"/>
                    </a:lnTo>
                    <a:lnTo>
                      <a:pt x="181" y="25"/>
                    </a:lnTo>
                    <a:lnTo>
                      <a:pt x="146" y="27"/>
                    </a:lnTo>
                    <a:lnTo>
                      <a:pt x="111" y="27"/>
                    </a:lnTo>
                    <a:lnTo>
                      <a:pt x="75" y="27"/>
                    </a:lnTo>
                    <a:lnTo>
                      <a:pt x="38" y="29"/>
                    </a:lnTo>
                    <a:lnTo>
                      <a:pt x="0" y="29"/>
                    </a:lnTo>
                    <a:lnTo>
                      <a:pt x="0" y="29"/>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 name="Freeform 181"/>
              <p:cNvSpPr>
                <a:spLocks/>
              </p:cNvSpPr>
              <p:nvPr/>
            </p:nvSpPr>
            <p:spPr bwMode="auto">
              <a:xfrm>
                <a:off x="1031" y="1416"/>
                <a:ext cx="203" cy="14"/>
              </a:xfrm>
              <a:custGeom>
                <a:avLst/>
                <a:gdLst>
                  <a:gd name="T0" fmla="*/ 0 w 406"/>
                  <a:gd name="T1" fmla="*/ 29 h 29"/>
                  <a:gd name="T2" fmla="*/ 38 w 406"/>
                  <a:gd name="T3" fmla="*/ 29 h 29"/>
                  <a:gd name="T4" fmla="*/ 75 w 406"/>
                  <a:gd name="T5" fmla="*/ 27 h 29"/>
                  <a:gd name="T6" fmla="*/ 111 w 406"/>
                  <a:gd name="T7" fmla="*/ 27 h 29"/>
                  <a:gd name="T8" fmla="*/ 146 w 406"/>
                  <a:gd name="T9" fmla="*/ 27 h 29"/>
                  <a:gd name="T10" fmla="*/ 181 w 406"/>
                  <a:gd name="T11" fmla="*/ 25 h 29"/>
                  <a:gd name="T12" fmla="*/ 213 w 406"/>
                  <a:gd name="T13" fmla="*/ 23 h 29"/>
                  <a:gd name="T14" fmla="*/ 244 w 406"/>
                  <a:gd name="T15" fmla="*/ 23 h 29"/>
                  <a:gd name="T16" fmla="*/ 273 w 406"/>
                  <a:gd name="T17" fmla="*/ 21 h 29"/>
                  <a:gd name="T18" fmla="*/ 300 w 406"/>
                  <a:gd name="T19" fmla="*/ 19 h 29"/>
                  <a:gd name="T20" fmla="*/ 323 w 406"/>
                  <a:gd name="T21" fmla="*/ 17 h 29"/>
                  <a:gd name="T22" fmla="*/ 344 w 406"/>
                  <a:gd name="T23" fmla="*/ 15 h 29"/>
                  <a:gd name="T24" fmla="*/ 363 w 406"/>
                  <a:gd name="T25" fmla="*/ 13 h 29"/>
                  <a:gd name="T26" fmla="*/ 379 w 406"/>
                  <a:gd name="T27" fmla="*/ 10 h 29"/>
                  <a:gd name="T28" fmla="*/ 390 w 406"/>
                  <a:gd name="T29" fmla="*/ 8 h 29"/>
                  <a:gd name="T30" fmla="*/ 398 w 406"/>
                  <a:gd name="T31" fmla="*/ 6 h 29"/>
                  <a:gd name="T32" fmla="*/ 404 w 406"/>
                  <a:gd name="T33" fmla="*/ 4 h 29"/>
                  <a:gd name="T34" fmla="*/ 406 w 406"/>
                  <a:gd name="T35" fmla="*/ 0 h 29"/>
                  <a:gd name="T36" fmla="*/ 400 w 406"/>
                  <a:gd name="T37" fmla="*/ 0 h 29"/>
                  <a:gd name="T38" fmla="*/ 398 w 406"/>
                  <a:gd name="T39" fmla="*/ 4 h 29"/>
                  <a:gd name="T40" fmla="*/ 392 w 406"/>
                  <a:gd name="T41" fmla="*/ 6 h 29"/>
                  <a:gd name="T42" fmla="*/ 383 w 406"/>
                  <a:gd name="T43" fmla="*/ 8 h 29"/>
                  <a:gd name="T44" fmla="*/ 369 w 406"/>
                  <a:gd name="T45" fmla="*/ 12 h 29"/>
                  <a:gd name="T46" fmla="*/ 352 w 406"/>
                  <a:gd name="T47" fmla="*/ 13 h 29"/>
                  <a:gd name="T48" fmla="*/ 333 w 406"/>
                  <a:gd name="T49" fmla="*/ 15 h 29"/>
                  <a:gd name="T50" fmla="*/ 310 w 406"/>
                  <a:gd name="T51" fmla="*/ 17 h 29"/>
                  <a:gd name="T52" fmla="*/ 283 w 406"/>
                  <a:gd name="T53" fmla="*/ 19 h 29"/>
                  <a:gd name="T54" fmla="*/ 254 w 406"/>
                  <a:gd name="T55" fmla="*/ 21 h 29"/>
                  <a:gd name="T56" fmla="*/ 223 w 406"/>
                  <a:gd name="T57" fmla="*/ 23 h 29"/>
                  <a:gd name="T58" fmla="*/ 188 w 406"/>
                  <a:gd name="T59" fmla="*/ 25 h 29"/>
                  <a:gd name="T60" fmla="*/ 154 w 406"/>
                  <a:gd name="T61" fmla="*/ 25 h 29"/>
                  <a:gd name="T62" fmla="*/ 117 w 406"/>
                  <a:gd name="T63" fmla="*/ 27 h 29"/>
                  <a:gd name="T64" fmla="*/ 79 w 406"/>
                  <a:gd name="T65" fmla="*/ 27 h 29"/>
                  <a:gd name="T66" fmla="*/ 40 w 406"/>
                  <a:gd name="T67" fmla="*/ 27 h 29"/>
                  <a:gd name="T68" fmla="*/ 0 w 406"/>
                  <a:gd name="T69" fmla="*/ 27 h 29"/>
                  <a:gd name="T70" fmla="*/ 0 w 406"/>
                  <a:gd name="T7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6" h="29">
                    <a:moveTo>
                      <a:pt x="0" y="29"/>
                    </a:moveTo>
                    <a:lnTo>
                      <a:pt x="38" y="29"/>
                    </a:lnTo>
                    <a:lnTo>
                      <a:pt x="75" y="27"/>
                    </a:lnTo>
                    <a:lnTo>
                      <a:pt x="111" y="27"/>
                    </a:lnTo>
                    <a:lnTo>
                      <a:pt x="146" y="27"/>
                    </a:lnTo>
                    <a:lnTo>
                      <a:pt x="181" y="25"/>
                    </a:lnTo>
                    <a:lnTo>
                      <a:pt x="213" y="23"/>
                    </a:lnTo>
                    <a:lnTo>
                      <a:pt x="244" y="23"/>
                    </a:lnTo>
                    <a:lnTo>
                      <a:pt x="273" y="21"/>
                    </a:lnTo>
                    <a:lnTo>
                      <a:pt x="300" y="19"/>
                    </a:lnTo>
                    <a:lnTo>
                      <a:pt x="323" y="17"/>
                    </a:lnTo>
                    <a:lnTo>
                      <a:pt x="344" y="15"/>
                    </a:lnTo>
                    <a:lnTo>
                      <a:pt x="363" y="13"/>
                    </a:lnTo>
                    <a:lnTo>
                      <a:pt x="379" y="10"/>
                    </a:lnTo>
                    <a:lnTo>
                      <a:pt x="390" y="8"/>
                    </a:lnTo>
                    <a:lnTo>
                      <a:pt x="398" y="6"/>
                    </a:lnTo>
                    <a:lnTo>
                      <a:pt x="404" y="4"/>
                    </a:lnTo>
                    <a:lnTo>
                      <a:pt x="406" y="0"/>
                    </a:lnTo>
                    <a:lnTo>
                      <a:pt x="400" y="0"/>
                    </a:lnTo>
                    <a:lnTo>
                      <a:pt x="398" y="4"/>
                    </a:lnTo>
                    <a:lnTo>
                      <a:pt x="392" y="6"/>
                    </a:lnTo>
                    <a:lnTo>
                      <a:pt x="383" y="8"/>
                    </a:lnTo>
                    <a:lnTo>
                      <a:pt x="369" y="12"/>
                    </a:lnTo>
                    <a:lnTo>
                      <a:pt x="352" y="13"/>
                    </a:lnTo>
                    <a:lnTo>
                      <a:pt x="333" y="15"/>
                    </a:lnTo>
                    <a:lnTo>
                      <a:pt x="310" y="17"/>
                    </a:lnTo>
                    <a:lnTo>
                      <a:pt x="283" y="19"/>
                    </a:lnTo>
                    <a:lnTo>
                      <a:pt x="254" y="21"/>
                    </a:lnTo>
                    <a:lnTo>
                      <a:pt x="223" y="23"/>
                    </a:lnTo>
                    <a:lnTo>
                      <a:pt x="188" y="25"/>
                    </a:lnTo>
                    <a:lnTo>
                      <a:pt x="154" y="25"/>
                    </a:lnTo>
                    <a:lnTo>
                      <a:pt x="117" y="27"/>
                    </a:lnTo>
                    <a:lnTo>
                      <a:pt x="79" y="27"/>
                    </a:lnTo>
                    <a:lnTo>
                      <a:pt x="40" y="27"/>
                    </a:lnTo>
                    <a:lnTo>
                      <a:pt x="0" y="27"/>
                    </a:lnTo>
                    <a:lnTo>
                      <a:pt x="0" y="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 name="Freeform 182"/>
              <p:cNvSpPr>
                <a:spLocks/>
              </p:cNvSpPr>
              <p:nvPr/>
            </p:nvSpPr>
            <p:spPr bwMode="auto">
              <a:xfrm>
                <a:off x="1031" y="1416"/>
                <a:ext cx="200" cy="13"/>
              </a:xfrm>
              <a:custGeom>
                <a:avLst/>
                <a:gdLst>
                  <a:gd name="T0" fmla="*/ 0 w 400"/>
                  <a:gd name="T1" fmla="*/ 27 h 27"/>
                  <a:gd name="T2" fmla="*/ 40 w 400"/>
                  <a:gd name="T3" fmla="*/ 27 h 27"/>
                  <a:gd name="T4" fmla="*/ 79 w 400"/>
                  <a:gd name="T5" fmla="*/ 27 h 27"/>
                  <a:gd name="T6" fmla="*/ 117 w 400"/>
                  <a:gd name="T7" fmla="*/ 27 h 27"/>
                  <a:gd name="T8" fmla="*/ 154 w 400"/>
                  <a:gd name="T9" fmla="*/ 25 h 27"/>
                  <a:gd name="T10" fmla="*/ 188 w 400"/>
                  <a:gd name="T11" fmla="*/ 25 h 27"/>
                  <a:gd name="T12" fmla="*/ 223 w 400"/>
                  <a:gd name="T13" fmla="*/ 23 h 27"/>
                  <a:gd name="T14" fmla="*/ 254 w 400"/>
                  <a:gd name="T15" fmla="*/ 21 h 27"/>
                  <a:gd name="T16" fmla="*/ 283 w 400"/>
                  <a:gd name="T17" fmla="*/ 19 h 27"/>
                  <a:gd name="T18" fmla="*/ 310 w 400"/>
                  <a:gd name="T19" fmla="*/ 17 h 27"/>
                  <a:gd name="T20" fmla="*/ 333 w 400"/>
                  <a:gd name="T21" fmla="*/ 15 h 27"/>
                  <a:gd name="T22" fmla="*/ 352 w 400"/>
                  <a:gd name="T23" fmla="*/ 13 h 27"/>
                  <a:gd name="T24" fmla="*/ 369 w 400"/>
                  <a:gd name="T25" fmla="*/ 12 h 27"/>
                  <a:gd name="T26" fmla="*/ 383 w 400"/>
                  <a:gd name="T27" fmla="*/ 8 h 27"/>
                  <a:gd name="T28" fmla="*/ 392 w 400"/>
                  <a:gd name="T29" fmla="*/ 6 h 27"/>
                  <a:gd name="T30" fmla="*/ 398 w 400"/>
                  <a:gd name="T31" fmla="*/ 4 h 27"/>
                  <a:gd name="T32" fmla="*/ 400 w 400"/>
                  <a:gd name="T33" fmla="*/ 0 h 27"/>
                  <a:gd name="T34" fmla="*/ 394 w 400"/>
                  <a:gd name="T35" fmla="*/ 0 h 27"/>
                  <a:gd name="T36" fmla="*/ 392 w 400"/>
                  <a:gd name="T37" fmla="*/ 4 h 27"/>
                  <a:gd name="T38" fmla="*/ 386 w 400"/>
                  <a:gd name="T39" fmla="*/ 6 h 27"/>
                  <a:gd name="T40" fmla="*/ 377 w 400"/>
                  <a:gd name="T41" fmla="*/ 8 h 27"/>
                  <a:gd name="T42" fmla="*/ 363 w 400"/>
                  <a:gd name="T43" fmla="*/ 12 h 27"/>
                  <a:gd name="T44" fmla="*/ 348 w 400"/>
                  <a:gd name="T45" fmla="*/ 13 h 27"/>
                  <a:gd name="T46" fmla="*/ 327 w 400"/>
                  <a:gd name="T47" fmla="*/ 15 h 27"/>
                  <a:gd name="T48" fmla="*/ 304 w 400"/>
                  <a:gd name="T49" fmla="*/ 17 h 27"/>
                  <a:gd name="T50" fmla="*/ 279 w 400"/>
                  <a:gd name="T51" fmla="*/ 19 h 27"/>
                  <a:gd name="T52" fmla="*/ 250 w 400"/>
                  <a:gd name="T53" fmla="*/ 21 h 27"/>
                  <a:gd name="T54" fmla="*/ 219 w 400"/>
                  <a:gd name="T55" fmla="*/ 23 h 27"/>
                  <a:gd name="T56" fmla="*/ 186 w 400"/>
                  <a:gd name="T57" fmla="*/ 25 h 27"/>
                  <a:gd name="T58" fmla="*/ 152 w 400"/>
                  <a:gd name="T59" fmla="*/ 25 h 27"/>
                  <a:gd name="T60" fmla="*/ 115 w 400"/>
                  <a:gd name="T61" fmla="*/ 27 h 27"/>
                  <a:gd name="T62" fmla="*/ 77 w 400"/>
                  <a:gd name="T63" fmla="*/ 27 h 27"/>
                  <a:gd name="T64" fmla="*/ 38 w 400"/>
                  <a:gd name="T65" fmla="*/ 27 h 27"/>
                  <a:gd name="T66" fmla="*/ 0 w 400"/>
                  <a:gd name="T67" fmla="*/ 27 h 27"/>
                  <a:gd name="T68" fmla="*/ 0 w 400"/>
                  <a:gd name="T6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27">
                    <a:moveTo>
                      <a:pt x="0" y="27"/>
                    </a:moveTo>
                    <a:lnTo>
                      <a:pt x="40" y="27"/>
                    </a:lnTo>
                    <a:lnTo>
                      <a:pt x="79" y="27"/>
                    </a:lnTo>
                    <a:lnTo>
                      <a:pt x="117" y="27"/>
                    </a:lnTo>
                    <a:lnTo>
                      <a:pt x="154" y="25"/>
                    </a:lnTo>
                    <a:lnTo>
                      <a:pt x="188" y="25"/>
                    </a:lnTo>
                    <a:lnTo>
                      <a:pt x="223" y="23"/>
                    </a:lnTo>
                    <a:lnTo>
                      <a:pt x="254" y="21"/>
                    </a:lnTo>
                    <a:lnTo>
                      <a:pt x="283" y="19"/>
                    </a:lnTo>
                    <a:lnTo>
                      <a:pt x="310" y="17"/>
                    </a:lnTo>
                    <a:lnTo>
                      <a:pt x="333" y="15"/>
                    </a:lnTo>
                    <a:lnTo>
                      <a:pt x="352" y="13"/>
                    </a:lnTo>
                    <a:lnTo>
                      <a:pt x="369" y="12"/>
                    </a:lnTo>
                    <a:lnTo>
                      <a:pt x="383" y="8"/>
                    </a:lnTo>
                    <a:lnTo>
                      <a:pt x="392" y="6"/>
                    </a:lnTo>
                    <a:lnTo>
                      <a:pt x="398" y="4"/>
                    </a:lnTo>
                    <a:lnTo>
                      <a:pt x="400" y="0"/>
                    </a:lnTo>
                    <a:lnTo>
                      <a:pt x="394" y="0"/>
                    </a:lnTo>
                    <a:lnTo>
                      <a:pt x="392" y="4"/>
                    </a:lnTo>
                    <a:lnTo>
                      <a:pt x="386" y="6"/>
                    </a:lnTo>
                    <a:lnTo>
                      <a:pt x="377" y="8"/>
                    </a:lnTo>
                    <a:lnTo>
                      <a:pt x="363" y="12"/>
                    </a:lnTo>
                    <a:lnTo>
                      <a:pt x="348" y="13"/>
                    </a:lnTo>
                    <a:lnTo>
                      <a:pt x="327" y="15"/>
                    </a:lnTo>
                    <a:lnTo>
                      <a:pt x="304" y="17"/>
                    </a:lnTo>
                    <a:lnTo>
                      <a:pt x="279" y="19"/>
                    </a:lnTo>
                    <a:lnTo>
                      <a:pt x="250" y="21"/>
                    </a:lnTo>
                    <a:lnTo>
                      <a:pt x="219" y="23"/>
                    </a:lnTo>
                    <a:lnTo>
                      <a:pt x="186" y="25"/>
                    </a:lnTo>
                    <a:lnTo>
                      <a:pt x="152" y="25"/>
                    </a:lnTo>
                    <a:lnTo>
                      <a:pt x="115" y="27"/>
                    </a:lnTo>
                    <a:lnTo>
                      <a:pt x="77" y="27"/>
                    </a:lnTo>
                    <a:lnTo>
                      <a:pt x="38" y="27"/>
                    </a:lnTo>
                    <a:lnTo>
                      <a:pt x="0" y="27"/>
                    </a:lnTo>
                    <a:lnTo>
                      <a:pt x="0" y="27"/>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 name="Freeform 183"/>
              <p:cNvSpPr>
                <a:spLocks/>
              </p:cNvSpPr>
              <p:nvPr/>
            </p:nvSpPr>
            <p:spPr bwMode="auto">
              <a:xfrm>
                <a:off x="1031" y="1416"/>
                <a:ext cx="197" cy="13"/>
              </a:xfrm>
              <a:custGeom>
                <a:avLst/>
                <a:gdLst>
                  <a:gd name="T0" fmla="*/ 0 w 394"/>
                  <a:gd name="T1" fmla="*/ 27 h 27"/>
                  <a:gd name="T2" fmla="*/ 38 w 394"/>
                  <a:gd name="T3" fmla="*/ 27 h 27"/>
                  <a:gd name="T4" fmla="*/ 77 w 394"/>
                  <a:gd name="T5" fmla="*/ 27 h 27"/>
                  <a:gd name="T6" fmla="*/ 115 w 394"/>
                  <a:gd name="T7" fmla="*/ 27 h 27"/>
                  <a:gd name="T8" fmla="*/ 152 w 394"/>
                  <a:gd name="T9" fmla="*/ 25 h 27"/>
                  <a:gd name="T10" fmla="*/ 186 w 394"/>
                  <a:gd name="T11" fmla="*/ 25 h 27"/>
                  <a:gd name="T12" fmla="*/ 219 w 394"/>
                  <a:gd name="T13" fmla="*/ 23 h 27"/>
                  <a:gd name="T14" fmla="*/ 250 w 394"/>
                  <a:gd name="T15" fmla="*/ 21 h 27"/>
                  <a:gd name="T16" fmla="*/ 279 w 394"/>
                  <a:gd name="T17" fmla="*/ 19 h 27"/>
                  <a:gd name="T18" fmla="*/ 304 w 394"/>
                  <a:gd name="T19" fmla="*/ 17 h 27"/>
                  <a:gd name="T20" fmla="*/ 327 w 394"/>
                  <a:gd name="T21" fmla="*/ 15 h 27"/>
                  <a:gd name="T22" fmla="*/ 348 w 394"/>
                  <a:gd name="T23" fmla="*/ 13 h 27"/>
                  <a:gd name="T24" fmla="*/ 363 w 394"/>
                  <a:gd name="T25" fmla="*/ 12 h 27"/>
                  <a:gd name="T26" fmla="*/ 377 w 394"/>
                  <a:gd name="T27" fmla="*/ 8 h 27"/>
                  <a:gd name="T28" fmla="*/ 386 w 394"/>
                  <a:gd name="T29" fmla="*/ 6 h 27"/>
                  <a:gd name="T30" fmla="*/ 392 w 394"/>
                  <a:gd name="T31" fmla="*/ 4 h 27"/>
                  <a:gd name="T32" fmla="*/ 394 w 394"/>
                  <a:gd name="T33" fmla="*/ 0 h 27"/>
                  <a:gd name="T34" fmla="*/ 388 w 394"/>
                  <a:gd name="T35" fmla="*/ 0 h 27"/>
                  <a:gd name="T36" fmla="*/ 386 w 394"/>
                  <a:gd name="T37" fmla="*/ 4 h 27"/>
                  <a:gd name="T38" fmla="*/ 381 w 394"/>
                  <a:gd name="T39" fmla="*/ 6 h 27"/>
                  <a:gd name="T40" fmla="*/ 371 w 394"/>
                  <a:gd name="T41" fmla="*/ 8 h 27"/>
                  <a:gd name="T42" fmla="*/ 358 w 394"/>
                  <a:gd name="T43" fmla="*/ 10 h 27"/>
                  <a:gd name="T44" fmla="*/ 342 w 394"/>
                  <a:gd name="T45" fmla="*/ 13 h 27"/>
                  <a:gd name="T46" fmla="*/ 323 w 394"/>
                  <a:gd name="T47" fmla="*/ 15 h 27"/>
                  <a:gd name="T48" fmla="*/ 300 w 394"/>
                  <a:gd name="T49" fmla="*/ 17 h 27"/>
                  <a:gd name="T50" fmla="*/ 275 w 394"/>
                  <a:gd name="T51" fmla="*/ 19 h 27"/>
                  <a:gd name="T52" fmla="*/ 246 w 394"/>
                  <a:gd name="T53" fmla="*/ 21 h 27"/>
                  <a:gd name="T54" fmla="*/ 215 w 394"/>
                  <a:gd name="T55" fmla="*/ 23 h 27"/>
                  <a:gd name="T56" fmla="*/ 183 w 394"/>
                  <a:gd name="T57" fmla="*/ 23 h 27"/>
                  <a:gd name="T58" fmla="*/ 150 w 394"/>
                  <a:gd name="T59" fmla="*/ 25 h 27"/>
                  <a:gd name="T60" fmla="*/ 113 w 394"/>
                  <a:gd name="T61" fmla="*/ 25 h 27"/>
                  <a:gd name="T62" fmla="*/ 77 w 394"/>
                  <a:gd name="T63" fmla="*/ 27 h 27"/>
                  <a:gd name="T64" fmla="*/ 38 w 394"/>
                  <a:gd name="T65" fmla="*/ 27 h 27"/>
                  <a:gd name="T66" fmla="*/ 0 w 394"/>
                  <a:gd name="T67" fmla="*/ 27 h 27"/>
                  <a:gd name="T68" fmla="*/ 0 w 394"/>
                  <a:gd name="T6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27">
                    <a:moveTo>
                      <a:pt x="0" y="27"/>
                    </a:moveTo>
                    <a:lnTo>
                      <a:pt x="38" y="27"/>
                    </a:lnTo>
                    <a:lnTo>
                      <a:pt x="77" y="27"/>
                    </a:lnTo>
                    <a:lnTo>
                      <a:pt x="115" y="27"/>
                    </a:lnTo>
                    <a:lnTo>
                      <a:pt x="152" y="25"/>
                    </a:lnTo>
                    <a:lnTo>
                      <a:pt x="186" y="25"/>
                    </a:lnTo>
                    <a:lnTo>
                      <a:pt x="219" y="23"/>
                    </a:lnTo>
                    <a:lnTo>
                      <a:pt x="250" y="21"/>
                    </a:lnTo>
                    <a:lnTo>
                      <a:pt x="279" y="19"/>
                    </a:lnTo>
                    <a:lnTo>
                      <a:pt x="304" y="17"/>
                    </a:lnTo>
                    <a:lnTo>
                      <a:pt x="327" y="15"/>
                    </a:lnTo>
                    <a:lnTo>
                      <a:pt x="348" y="13"/>
                    </a:lnTo>
                    <a:lnTo>
                      <a:pt x="363" y="12"/>
                    </a:lnTo>
                    <a:lnTo>
                      <a:pt x="377" y="8"/>
                    </a:lnTo>
                    <a:lnTo>
                      <a:pt x="386" y="6"/>
                    </a:lnTo>
                    <a:lnTo>
                      <a:pt x="392" y="4"/>
                    </a:lnTo>
                    <a:lnTo>
                      <a:pt x="394" y="0"/>
                    </a:lnTo>
                    <a:lnTo>
                      <a:pt x="388" y="0"/>
                    </a:lnTo>
                    <a:lnTo>
                      <a:pt x="386" y="4"/>
                    </a:lnTo>
                    <a:lnTo>
                      <a:pt x="381" y="6"/>
                    </a:lnTo>
                    <a:lnTo>
                      <a:pt x="371" y="8"/>
                    </a:lnTo>
                    <a:lnTo>
                      <a:pt x="358" y="10"/>
                    </a:lnTo>
                    <a:lnTo>
                      <a:pt x="342" y="13"/>
                    </a:lnTo>
                    <a:lnTo>
                      <a:pt x="323" y="15"/>
                    </a:lnTo>
                    <a:lnTo>
                      <a:pt x="300" y="17"/>
                    </a:lnTo>
                    <a:lnTo>
                      <a:pt x="275" y="19"/>
                    </a:lnTo>
                    <a:lnTo>
                      <a:pt x="246" y="21"/>
                    </a:lnTo>
                    <a:lnTo>
                      <a:pt x="215" y="23"/>
                    </a:lnTo>
                    <a:lnTo>
                      <a:pt x="183" y="23"/>
                    </a:lnTo>
                    <a:lnTo>
                      <a:pt x="150" y="25"/>
                    </a:lnTo>
                    <a:lnTo>
                      <a:pt x="113" y="25"/>
                    </a:lnTo>
                    <a:lnTo>
                      <a:pt x="77" y="27"/>
                    </a:lnTo>
                    <a:lnTo>
                      <a:pt x="38" y="27"/>
                    </a:lnTo>
                    <a:lnTo>
                      <a:pt x="0" y="27"/>
                    </a:lnTo>
                    <a:lnTo>
                      <a:pt x="0" y="27"/>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0" name="Freeform 184"/>
              <p:cNvSpPr>
                <a:spLocks/>
              </p:cNvSpPr>
              <p:nvPr/>
            </p:nvSpPr>
            <p:spPr bwMode="auto">
              <a:xfrm>
                <a:off x="1031" y="1416"/>
                <a:ext cx="194" cy="13"/>
              </a:xfrm>
              <a:custGeom>
                <a:avLst/>
                <a:gdLst>
                  <a:gd name="T0" fmla="*/ 0 w 388"/>
                  <a:gd name="T1" fmla="*/ 27 h 27"/>
                  <a:gd name="T2" fmla="*/ 38 w 388"/>
                  <a:gd name="T3" fmla="*/ 27 h 27"/>
                  <a:gd name="T4" fmla="*/ 77 w 388"/>
                  <a:gd name="T5" fmla="*/ 27 h 27"/>
                  <a:gd name="T6" fmla="*/ 113 w 388"/>
                  <a:gd name="T7" fmla="*/ 25 h 27"/>
                  <a:gd name="T8" fmla="*/ 150 w 388"/>
                  <a:gd name="T9" fmla="*/ 25 h 27"/>
                  <a:gd name="T10" fmla="*/ 183 w 388"/>
                  <a:gd name="T11" fmla="*/ 23 h 27"/>
                  <a:gd name="T12" fmla="*/ 215 w 388"/>
                  <a:gd name="T13" fmla="*/ 23 h 27"/>
                  <a:gd name="T14" fmla="*/ 246 w 388"/>
                  <a:gd name="T15" fmla="*/ 21 h 27"/>
                  <a:gd name="T16" fmla="*/ 275 w 388"/>
                  <a:gd name="T17" fmla="*/ 19 h 27"/>
                  <a:gd name="T18" fmla="*/ 300 w 388"/>
                  <a:gd name="T19" fmla="*/ 17 h 27"/>
                  <a:gd name="T20" fmla="*/ 323 w 388"/>
                  <a:gd name="T21" fmla="*/ 15 h 27"/>
                  <a:gd name="T22" fmla="*/ 342 w 388"/>
                  <a:gd name="T23" fmla="*/ 13 h 27"/>
                  <a:gd name="T24" fmla="*/ 358 w 388"/>
                  <a:gd name="T25" fmla="*/ 10 h 27"/>
                  <a:gd name="T26" fmla="*/ 371 w 388"/>
                  <a:gd name="T27" fmla="*/ 8 h 27"/>
                  <a:gd name="T28" fmla="*/ 381 w 388"/>
                  <a:gd name="T29" fmla="*/ 6 h 27"/>
                  <a:gd name="T30" fmla="*/ 386 w 388"/>
                  <a:gd name="T31" fmla="*/ 4 h 27"/>
                  <a:gd name="T32" fmla="*/ 388 w 388"/>
                  <a:gd name="T33" fmla="*/ 0 h 27"/>
                  <a:gd name="T34" fmla="*/ 383 w 388"/>
                  <a:gd name="T35" fmla="*/ 0 h 27"/>
                  <a:gd name="T36" fmla="*/ 381 w 388"/>
                  <a:gd name="T37" fmla="*/ 4 h 27"/>
                  <a:gd name="T38" fmla="*/ 375 w 388"/>
                  <a:gd name="T39" fmla="*/ 6 h 27"/>
                  <a:gd name="T40" fmla="*/ 365 w 388"/>
                  <a:gd name="T41" fmla="*/ 8 h 27"/>
                  <a:gd name="T42" fmla="*/ 354 w 388"/>
                  <a:gd name="T43" fmla="*/ 10 h 27"/>
                  <a:gd name="T44" fmla="*/ 336 w 388"/>
                  <a:gd name="T45" fmla="*/ 13 h 27"/>
                  <a:gd name="T46" fmla="*/ 317 w 388"/>
                  <a:gd name="T47" fmla="*/ 15 h 27"/>
                  <a:gd name="T48" fmla="*/ 296 w 388"/>
                  <a:gd name="T49" fmla="*/ 17 h 27"/>
                  <a:gd name="T50" fmla="*/ 271 w 388"/>
                  <a:gd name="T51" fmla="*/ 19 h 27"/>
                  <a:gd name="T52" fmla="*/ 242 w 388"/>
                  <a:gd name="T53" fmla="*/ 21 h 27"/>
                  <a:gd name="T54" fmla="*/ 213 w 388"/>
                  <a:gd name="T55" fmla="*/ 21 h 27"/>
                  <a:gd name="T56" fmla="*/ 181 w 388"/>
                  <a:gd name="T57" fmla="*/ 23 h 27"/>
                  <a:gd name="T58" fmla="*/ 146 w 388"/>
                  <a:gd name="T59" fmla="*/ 25 h 27"/>
                  <a:gd name="T60" fmla="*/ 111 w 388"/>
                  <a:gd name="T61" fmla="*/ 25 h 27"/>
                  <a:gd name="T62" fmla="*/ 75 w 388"/>
                  <a:gd name="T63" fmla="*/ 27 h 27"/>
                  <a:gd name="T64" fmla="*/ 38 w 388"/>
                  <a:gd name="T65" fmla="*/ 27 h 27"/>
                  <a:gd name="T66" fmla="*/ 0 w 388"/>
                  <a:gd name="T67" fmla="*/ 27 h 27"/>
                  <a:gd name="T68" fmla="*/ 0 w 388"/>
                  <a:gd name="T6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8" h="27">
                    <a:moveTo>
                      <a:pt x="0" y="27"/>
                    </a:moveTo>
                    <a:lnTo>
                      <a:pt x="38" y="27"/>
                    </a:lnTo>
                    <a:lnTo>
                      <a:pt x="77" y="27"/>
                    </a:lnTo>
                    <a:lnTo>
                      <a:pt x="113" y="25"/>
                    </a:lnTo>
                    <a:lnTo>
                      <a:pt x="150" y="25"/>
                    </a:lnTo>
                    <a:lnTo>
                      <a:pt x="183" y="23"/>
                    </a:lnTo>
                    <a:lnTo>
                      <a:pt x="215" y="23"/>
                    </a:lnTo>
                    <a:lnTo>
                      <a:pt x="246" y="21"/>
                    </a:lnTo>
                    <a:lnTo>
                      <a:pt x="275" y="19"/>
                    </a:lnTo>
                    <a:lnTo>
                      <a:pt x="300" y="17"/>
                    </a:lnTo>
                    <a:lnTo>
                      <a:pt x="323" y="15"/>
                    </a:lnTo>
                    <a:lnTo>
                      <a:pt x="342" y="13"/>
                    </a:lnTo>
                    <a:lnTo>
                      <a:pt x="358" y="10"/>
                    </a:lnTo>
                    <a:lnTo>
                      <a:pt x="371" y="8"/>
                    </a:lnTo>
                    <a:lnTo>
                      <a:pt x="381" y="6"/>
                    </a:lnTo>
                    <a:lnTo>
                      <a:pt x="386" y="4"/>
                    </a:lnTo>
                    <a:lnTo>
                      <a:pt x="388" y="0"/>
                    </a:lnTo>
                    <a:lnTo>
                      <a:pt x="383" y="0"/>
                    </a:lnTo>
                    <a:lnTo>
                      <a:pt x="381" y="4"/>
                    </a:lnTo>
                    <a:lnTo>
                      <a:pt x="375" y="6"/>
                    </a:lnTo>
                    <a:lnTo>
                      <a:pt x="365" y="8"/>
                    </a:lnTo>
                    <a:lnTo>
                      <a:pt x="354" y="10"/>
                    </a:lnTo>
                    <a:lnTo>
                      <a:pt x="336" y="13"/>
                    </a:lnTo>
                    <a:lnTo>
                      <a:pt x="317" y="15"/>
                    </a:lnTo>
                    <a:lnTo>
                      <a:pt x="296" y="17"/>
                    </a:lnTo>
                    <a:lnTo>
                      <a:pt x="271" y="19"/>
                    </a:lnTo>
                    <a:lnTo>
                      <a:pt x="242" y="21"/>
                    </a:lnTo>
                    <a:lnTo>
                      <a:pt x="213" y="21"/>
                    </a:lnTo>
                    <a:lnTo>
                      <a:pt x="181" y="23"/>
                    </a:lnTo>
                    <a:lnTo>
                      <a:pt x="146" y="25"/>
                    </a:lnTo>
                    <a:lnTo>
                      <a:pt x="111" y="25"/>
                    </a:lnTo>
                    <a:lnTo>
                      <a:pt x="75" y="27"/>
                    </a:lnTo>
                    <a:lnTo>
                      <a:pt x="38" y="27"/>
                    </a:lnTo>
                    <a:lnTo>
                      <a:pt x="0" y="27"/>
                    </a:lnTo>
                    <a:lnTo>
                      <a:pt x="0" y="27"/>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1" name="Freeform 185"/>
              <p:cNvSpPr>
                <a:spLocks/>
              </p:cNvSpPr>
              <p:nvPr/>
            </p:nvSpPr>
            <p:spPr bwMode="auto">
              <a:xfrm>
                <a:off x="1031" y="1416"/>
                <a:ext cx="191" cy="13"/>
              </a:xfrm>
              <a:custGeom>
                <a:avLst/>
                <a:gdLst>
                  <a:gd name="T0" fmla="*/ 0 w 383"/>
                  <a:gd name="T1" fmla="*/ 27 h 27"/>
                  <a:gd name="T2" fmla="*/ 38 w 383"/>
                  <a:gd name="T3" fmla="*/ 27 h 27"/>
                  <a:gd name="T4" fmla="*/ 75 w 383"/>
                  <a:gd name="T5" fmla="*/ 27 h 27"/>
                  <a:gd name="T6" fmla="*/ 111 w 383"/>
                  <a:gd name="T7" fmla="*/ 25 h 27"/>
                  <a:gd name="T8" fmla="*/ 146 w 383"/>
                  <a:gd name="T9" fmla="*/ 25 h 27"/>
                  <a:gd name="T10" fmla="*/ 181 w 383"/>
                  <a:gd name="T11" fmla="*/ 23 h 27"/>
                  <a:gd name="T12" fmla="*/ 213 w 383"/>
                  <a:gd name="T13" fmla="*/ 21 h 27"/>
                  <a:gd name="T14" fmla="*/ 242 w 383"/>
                  <a:gd name="T15" fmla="*/ 21 h 27"/>
                  <a:gd name="T16" fmla="*/ 271 w 383"/>
                  <a:gd name="T17" fmla="*/ 19 h 27"/>
                  <a:gd name="T18" fmla="*/ 296 w 383"/>
                  <a:gd name="T19" fmla="*/ 17 h 27"/>
                  <a:gd name="T20" fmla="*/ 317 w 383"/>
                  <a:gd name="T21" fmla="*/ 15 h 27"/>
                  <a:gd name="T22" fmla="*/ 336 w 383"/>
                  <a:gd name="T23" fmla="*/ 13 h 27"/>
                  <a:gd name="T24" fmla="*/ 354 w 383"/>
                  <a:gd name="T25" fmla="*/ 10 h 27"/>
                  <a:gd name="T26" fmla="*/ 365 w 383"/>
                  <a:gd name="T27" fmla="*/ 8 h 27"/>
                  <a:gd name="T28" fmla="*/ 375 w 383"/>
                  <a:gd name="T29" fmla="*/ 6 h 27"/>
                  <a:gd name="T30" fmla="*/ 381 w 383"/>
                  <a:gd name="T31" fmla="*/ 4 h 27"/>
                  <a:gd name="T32" fmla="*/ 383 w 383"/>
                  <a:gd name="T33" fmla="*/ 0 h 27"/>
                  <a:gd name="T34" fmla="*/ 377 w 383"/>
                  <a:gd name="T35" fmla="*/ 0 h 27"/>
                  <a:gd name="T36" fmla="*/ 375 w 383"/>
                  <a:gd name="T37" fmla="*/ 4 h 27"/>
                  <a:gd name="T38" fmla="*/ 369 w 383"/>
                  <a:gd name="T39" fmla="*/ 6 h 27"/>
                  <a:gd name="T40" fmla="*/ 360 w 383"/>
                  <a:gd name="T41" fmla="*/ 8 h 27"/>
                  <a:gd name="T42" fmla="*/ 348 w 383"/>
                  <a:gd name="T43" fmla="*/ 10 h 27"/>
                  <a:gd name="T44" fmla="*/ 333 w 383"/>
                  <a:gd name="T45" fmla="*/ 13 h 27"/>
                  <a:gd name="T46" fmla="*/ 313 w 383"/>
                  <a:gd name="T47" fmla="*/ 15 h 27"/>
                  <a:gd name="T48" fmla="*/ 290 w 383"/>
                  <a:gd name="T49" fmla="*/ 17 h 27"/>
                  <a:gd name="T50" fmla="*/ 267 w 383"/>
                  <a:gd name="T51" fmla="*/ 19 h 27"/>
                  <a:gd name="T52" fmla="*/ 238 w 383"/>
                  <a:gd name="T53" fmla="*/ 21 h 27"/>
                  <a:gd name="T54" fmla="*/ 210 w 383"/>
                  <a:gd name="T55" fmla="*/ 21 h 27"/>
                  <a:gd name="T56" fmla="*/ 179 w 383"/>
                  <a:gd name="T57" fmla="*/ 23 h 27"/>
                  <a:gd name="T58" fmla="*/ 144 w 383"/>
                  <a:gd name="T59" fmla="*/ 25 h 27"/>
                  <a:gd name="T60" fmla="*/ 109 w 383"/>
                  <a:gd name="T61" fmla="*/ 25 h 27"/>
                  <a:gd name="T62" fmla="*/ 75 w 383"/>
                  <a:gd name="T63" fmla="*/ 25 h 27"/>
                  <a:gd name="T64" fmla="*/ 38 w 383"/>
                  <a:gd name="T65" fmla="*/ 27 h 27"/>
                  <a:gd name="T66" fmla="*/ 0 w 383"/>
                  <a:gd name="T67" fmla="*/ 27 h 27"/>
                  <a:gd name="T68" fmla="*/ 0 w 383"/>
                  <a:gd name="T6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3" h="27">
                    <a:moveTo>
                      <a:pt x="0" y="27"/>
                    </a:moveTo>
                    <a:lnTo>
                      <a:pt x="38" y="27"/>
                    </a:lnTo>
                    <a:lnTo>
                      <a:pt x="75" y="27"/>
                    </a:lnTo>
                    <a:lnTo>
                      <a:pt x="111" y="25"/>
                    </a:lnTo>
                    <a:lnTo>
                      <a:pt x="146" y="25"/>
                    </a:lnTo>
                    <a:lnTo>
                      <a:pt x="181" y="23"/>
                    </a:lnTo>
                    <a:lnTo>
                      <a:pt x="213" y="21"/>
                    </a:lnTo>
                    <a:lnTo>
                      <a:pt x="242" y="21"/>
                    </a:lnTo>
                    <a:lnTo>
                      <a:pt x="271" y="19"/>
                    </a:lnTo>
                    <a:lnTo>
                      <a:pt x="296" y="17"/>
                    </a:lnTo>
                    <a:lnTo>
                      <a:pt x="317" y="15"/>
                    </a:lnTo>
                    <a:lnTo>
                      <a:pt x="336" y="13"/>
                    </a:lnTo>
                    <a:lnTo>
                      <a:pt x="354" y="10"/>
                    </a:lnTo>
                    <a:lnTo>
                      <a:pt x="365" y="8"/>
                    </a:lnTo>
                    <a:lnTo>
                      <a:pt x="375" y="6"/>
                    </a:lnTo>
                    <a:lnTo>
                      <a:pt x="381" y="4"/>
                    </a:lnTo>
                    <a:lnTo>
                      <a:pt x="383" y="0"/>
                    </a:lnTo>
                    <a:lnTo>
                      <a:pt x="377" y="0"/>
                    </a:lnTo>
                    <a:lnTo>
                      <a:pt x="375" y="4"/>
                    </a:lnTo>
                    <a:lnTo>
                      <a:pt x="369" y="6"/>
                    </a:lnTo>
                    <a:lnTo>
                      <a:pt x="360" y="8"/>
                    </a:lnTo>
                    <a:lnTo>
                      <a:pt x="348" y="10"/>
                    </a:lnTo>
                    <a:lnTo>
                      <a:pt x="333" y="13"/>
                    </a:lnTo>
                    <a:lnTo>
                      <a:pt x="313" y="15"/>
                    </a:lnTo>
                    <a:lnTo>
                      <a:pt x="290" y="17"/>
                    </a:lnTo>
                    <a:lnTo>
                      <a:pt x="267" y="19"/>
                    </a:lnTo>
                    <a:lnTo>
                      <a:pt x="238" y="21"/>
                    </a:lnTo>
                    <a:lnTo>
                      <a:pt x="210" y="21"/>
                    </a:lnTo>
                    <a:lnTo>
                      <a:pt x="179" y="23"/>
                    </a:lnTo>
                    <a:lnTo>
                      <a:pt x="144" y="25"/>
                    </a:lnTo>
                    <a:lnTo>
                      <a:pt x="109" y="25"/>
                    </a:lnTo>
                    <a:lnTo>
                      <a:pt x="75" y="25"/>
                    </a:lnTo>
                    <a:lnTo>
                      <a:pt x="38" y="27"/>
                    </a:lnTo>
                    <a:lnTo>
                      <a:pt x="0" y="27"/>
                    </a:lnTo>
                    <a:lnTo>
                      <a:pt x="0" y="27"/>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2" name="Freeform 186"/>
              <p:cNvSpPr>
                <a:spLocks/>
              </p:cNvSpPr>
              <p:nvPr/>
            </p:nvSpPr>
            <p:spPr bwMode="auto">
              <a:xfrm>
                <a:off x="1031" y="1416"/>
                <a:ext cx="188" cy="13"/>
              </a:xfrm>
              <a:custGeom>
                <a:avLst/>
                <a:gdLst>
                  <a:gd name="T0" fmla="*/ 0 w 377"/>
                  <a:gd name="T1" fmla="*/ 27 h 27"/>
                  <a:gd name="T2" fmla="*/ 38 w 377"/>
                  <a:gd name="T3" fmla="*/ 27 h 27"/>
                  <a:gd name="T4" fmla="*/ 75 w 377"/>
                  <a:gd name="T5" fmla="*/ 25 h 27"/>
                  <a:gd name="T6" fmla="*/ 109 w 377"/>
                  <a:gd name="T7" fmla="*/ 25 h 27"/>
                  <a:gd name="T8" fmla="*/ 144 w 377"/>
                  <a:gd name="T9" fmla="*/ 25 h 27"/>
                  <a:gd name="T10" fmla="*/ 179 w 377"/>
                  <a:gd name="T11" fmla="*/ 23 h 27"/>
                  <a:gd name="T12" fmla="*/ 210 w 377"/>
                  <a:gd name="T13" fmla="*/ 21 h 27"/>
                  <a:gd name="T14" fmla="*/ 238 w 377"/>
                  <a:gd name="T15" fmla="*/ 21 h 27"/>
                  <a:gd name="T16" fmla="*/ 267 w 377"/>
                  <a:gd name="T17" fmla="*/ 19 h 27"/>
                  <a:gd name="T18" fmla="*/ 290 w 377"/>
                  <a:gd name="T19" fmla="*/ 17 h 27"/>
                  <a:gd name="T20" fmla="*/ 313 w 377"/>
                  <a:gd name="T21" fmla="*/ 15 h 27"/>
                  <a:gd name="T22" fmla="*/ 333 w 377"/>
                  <a:gd name="T23" fmla="*/ 13 h 27"/>
                  <a:gd name="T24" fmla="*/ 348 w 377"/>
                  <a:gd name="T25" fmla="*/ 10 h 27"/>
                  <a:gd name="T26" fmla="*/ 360 w 377"/>
                  <a:gd name="T27" fmla="*/ 8 h 27"/>
                  <a:gd name="T28" fmla="*/ 369 w 377"/>
                  <a:gd name="T29" fmla="*/ 6 h 27"/>
                  <a:gd name="T30" fmla="*/ 375 w 377"/>
                  <a:gd name="T31" fmla="*/ 4 h 27"/>
                  <a:gd name="T32" fmla="*/ 377 w 377"/>
                  <a:gd name="T33" fmla="*/ 0 h 27"/>
                  <a:gd name="T34" fmla="*/ 371 w 377"/>
                  <a:gd name="T35" fmla="*/ 0 h 27"/>
                  <a:gd name="T36" fmla="*/ 369 w 377"/>
                  <a:gd name="T37" fmla="*/ 2 h 27"/>
                  <a:gd name="T38" fmla="*/ 363 w 377"/>
                  <a:gd name="T39" fmla="*/ 6 h 27"/>
                  <a:gd name="T40" fmla="*/ 354 w 377"/>
                  <a:gd name="T41" fmla="*/ 8 h 27"/>
                  <a:gd name="T42" fmla="*/ 342 w 377"/>
                  <a:gd name="T43" fmla="*/ 10 h 27"/>
                  <a:gd name="T44" fmla="*/ 327 w 377"/>
                  <a:gd name="T45" fmla="*/ 12 h 27"/>
                  <a:gd name="T46" fmla="*/ 308 w 377"/>
                  <a:gd name="T47" fmla="*/ 15 h 27"/>
                  <a:gd name="T48" fmla="*/ 286 w 377"/>
                  <a:gd name="T49" fmla="*/ 17 h 27"/>
                  <a:gd name="T50" fmla="*/ 261 w 377"/>
                  <a:gd name="T51" fmla="*/ 19 h 27"/>
                  <a:gd name="T52" fmla="*/ 235 w 377"/>
                  <a:gd name="T53" fmla="*/ 19 h 27"/>
                  <a:gd name="T54" fmla="*/ 206 w 377"/>
                  <a:gd name="T55" fmla="*/ 21 h 27"/>
                  <a:gd name="T56" fmla="*/ 175 w 377"/>
                  <a:gd name="T57" fmla="*/ 23 h 27"/>
                  <a:gd name="T58" fmla="*/ 142 w 377"/>
                  <a:gd name="T59" fmla="*/ 23 h 27"/>
                  <a:gd name="T60" fmla="*/ 108 w 377"/>
                  <a:gd name="T61" fmla="*/ 25 h 27"/>
                  <a:gd name="T62" fmla="*/ 73 w 377"/>
                  <a:gd name="T63" fmla="*/ 25 h 27"/>
                  <a:gd name="T64" fmla="*/ 36 w 377"/>
                  <a:gd name="T65" fmla="*/ 25 h 27"/>
                  <a:gd name="T66" fmla="*/ 0 w 377"/>
                  <a:gd name="T67" fmla="*/ 25 h 27"/>
                  <a:gd name="T68" fmla="*/ 0 w 377"/>
                  <a:gd name="T6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7" h="27">
                    <a:moveTo>
                      <a:pt x="0" y="27"/>
                    </a:moveTo>
                    <a:lnTo>
                      <a:pt x="38" y="27"/>
                    </a:lnTo>
                    <a:lnTo>
                      <a:pt x="75" y="25"/>
                    </a:lnTo>
                    <a:lnTo>
                      <a:pt x="109" y="25"/>
                    </a:lnTo>
                    <a:lnTo>
                      <a:pt x="144" y="25"/>
                    </a:lnTo>
                    <a:lnTo>
                      <a:pt x="179" y="23"/>
                    </a:lnTo>
                    <a:lnTo>
                      <a:pt x="210" y="21"/>
                    </a:lnTo>
                    <a:lnTo>
                      <a:pt x="238" y="21"/>
                    </a:lnTo>
                    <a:lnTo>
                      <a:pt x="267" y="19"/>
                    </a:lnTo>
                    <a:lnTo>
                      <a:pt x="290" y="17"/>
                    </a:lnTo>
                    <a:lnTo>
                      <a:pt x="313" y="15"/>
                    </a:lnTo>
                    <a:lnTo>
                      <a:pt x="333" y="13"/>
                    </a:lnTo>
                    <a:lnTo>
                      <a:pt x="348" y="10"/>
                    </a:lnTo>
                    <a:lnTo>
                      <a:pt x="360" y="8"/>
                    </a:lnTo>
                    <a:lnTo>
                      <a:pt x="369" y="6"/>
                    </a:lnTo>
                    <a:lnTo>
                      <a:pt x="375" y="4"/>
                    </a:lnTo>
                    <a:lnTo>
                      <a:pt x="377" y="0"/>
                    </a:lnTo>
                    <a:lnTo>
                      <a:pt x="371" y="0"/>
                    </a:lnTo>
                    <a:lnTo>
                      <a:pt x="369" y="2"/>
                    </a:lnTo>
                    <a:lnTo>
                      <a:pt x="363" y="6"/>
                    </a:lnTo>
                    <a:lnTo>
                      <a:pt x="354" y="8"/>
                    </a:lnTo>
                    <a:lnTo>
                      <a:pt x="342" y="10"/>
                    </a:lnTo>
                    <a:lnTo>
                      <a:pt x="327" y="12"/>
                    </a:lnTo>
                    <a:lnTo>
                      <a:pt x="308" y="15"/>
                    </a:lnTo>
                    <a:lnTo>
                      <a:pt x="286" y="17"/>
                    </a:lnTo>
                    <a:lnTo>
                      <a:pt x="261" y="19"/>
                    </a:lnTo>
                    <a:lnTo>
                      <a:pt x="235" y="19"/>
                    </a:lnTo>
                    <a:lnTo>
                      <a:pt x="206" y="21"/>
                    </a:lnTo>
                    <a:lnTo>
                      <a:pt x="175" y="23"/>
                    </a:lnTo>
                    <a:lnTo>
                      <a:pt x="142" y="23"/>
                    </a:lnTo>
                    <a:lnTo>
                      <a:pt x="108" y="25"/>
                    </a:lnTo>
                    <a:lnTo>
                      <a:pt x="73" y="25"/>
                    </a:lnTo>
                    <a:lnTo>
                      <a:pt x="36" y="25"/>
                    </a:lnTo>
                    <a:lnTo>
                      <a:pt x="0" y="25"/>
                    </a:lnTo>
                    <a:lnTo>
                      <a:pt x="0" y="27"/>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3" name="Freeform 187"/>
              <p:cNvSpPr>
                <a:spLocks/>
              </p:cNvSpPr>
              <p:nvPr/>
            </p:nvSpPr>
            <p:spPr bwMode="auto">
              <a:xfrm>
                <a:off x="1031" y="1416"/>
                <a:ext cx="186" cy="12"/>
              </a:xfrm>
              <a:custGeom>
                <a:avLst/>
                <a:gdLst>
                  <a:gd name="T0" fmla="*/ 0 w 371"/>
                  <a:gd name="T1" fmla="*/ 25 h 25"/>
                  <a:gd name="T2" fmla="*/ 36 w 371"/>
                  <a:gd name="T3" fmla="*/ 25 h 25"/>
                  <a:gd name="T4" fmla="*/ 73 w 371"/>
                  <a:gd name="T5" fmla="*/ 25 h 25"/>
                  <a:gd name="T6" fmla="*/ 108 w 371"/>
                  <a:gd name="T7" fmla="*/ 25 h 25"/>
                  <a:gd name="T8" fmla="*/ 142 w 371"/>
                  <a:gd name="T9" fmla="*/ 23 h 25"/>
                  <a:gd name="T10" fmla="*/ 175 w 371"/>
                  <a:gd name="T11" fmla="*/ 23 h 25"/>
                  <a:gd name="T12" fmla="*/ 206 w 371"/>
                  <a:gd name="T13" fmla="*/ 21 h 25"/>
                  <a:gd name="T14" fmla="*/ 235 w 371"/>
                  <a:gd name="T15" fmla="*/ 19 h 25"/>
                  <a:gd name="T16" fmla="*/ 261 w 371"/>
                  <a:gd name="T17" fmla="*/ 19 h 25"/>
                  <a:gd name="T18" fmla="*/ 286 w 371"/>
                  <a:gd name="T19" fmla="*/ 17 h 25"/>
                  <a:gd name="T20" fmla="*/ 308 w 371"/>
                  <a:gd name="T21" fmla="*/ 15 h 25"/>
                  <a:gd name="T22" fmla="*/ 327 w 371"/>
                  <a:gd name="T23" fmla="*/ 12 h 25"/>
                  <a:gd name="T24" fmla="*/ 342 w 371"/>
                  <a:gd name="T25" fmla="*/ 10 h 25"/>
                  <a:gd name="T26" fmla="*/ 354 w 371"/>
                  <a:gd name="T27" fmla="*/ 8 h 25"/>
                  <a:gd name="T28" fmla="*/ 363 w 371"/>
                  <a:gd name="T29" fmla="*/ 6 h 25"/>
                  <a:gd name="T30" fmla="*/ 369 w 371"/>
                  <a:gd name="T31" fmla="*/ 2 h 25"/>
                  <a:gd name="T32" fmla="*/ 371 w 371"/>
                  <a:gd name="T33" fmla="*/ 0 h 25"/>
                  <a:gd name="T34" fmla="*/ 365 w 371"/>
                  <a:gd name="T35" fmla="*/ 0 h 25"/>
                  <a:gd name="T36" fmla="*/ 363 w 371"/>
                  <a:gd name="T37" fmla="*/ 2 h 25"/>
                  <a:gd name="T38" fmla="*/ 358 w 371"/>
                  <a:gd name="T39" fmla="*/ 6 h 25"/>
                  <a:gd name="T40" fmla="*/ 350 w 371"/>
                  <a:gd name="T41" fmla="*/ 8 h 25"/>
                  <a:gd name="T42" fmla="*/ 336 w 371"/>
                  <a:gd name="T43" fmla="*/ 10 h 25"/>
                  <a:gd name="T44" fmla="*/ 321 w 371"/>
                  <a:gd name="T45" fmla="*/ 12 h 25"/>
                  <a:gd name="T46" fmla="*/ 304 w 371"/>
                  <a:gd name="T47" fmla="*/ 13 h 25"/>
                  <a:gd name="T48" fmla="*/ 283 w 371"/>
                  <a:gd name="T49" fmla="*/ 15 h 25"/>
                  <a:gd name="T50" fmla="*/ 258 w 371"/>
                  <a:gd name="T51" fmla="*/ 17 h 25"/>
                  <a:gd name="T52" fmla="*/ 233 w 371"/>
                  <a:gd name="T53" fmla="*/ 19 h 25"/>
                  <a:gd name="T54" fmla="*/ 204 w 371"/>
                  <a:gd name="T55" fmla="*/ 21 h 25"/>
                  <a:gd name="T56" fmla="*/ 173 w 371"/>
                  <a:gd name="T57" fmla="*/ 23 h 25"/>
                  <a:gd name="T58" fmla="*/ 140 w 371"/>
                  <a:gd name="T59" fmla="*/ 23 h 25"/>
                  <a:gd name="T60" fmla="*/ 106 w 371"/>
                  <a:gd name="T61" fmla="*/ 25 h 25"/>
                  <a:gd name="T62" fmla="*/ 71 w 371"/>
                  <a:gd name="T63" fmla="*/ 25 h 25"/>
                  <a:gd name="T64" fmla="*/ 36 w 371"/>
                  <a:gd name="T65" fmla="*/ 25 h 25"/>
                  <a:gd name="T66" fmla="*/ 0 w 371"/>
                  <a:gd name="T67" fmla="*/ 25 h 25"/>
                  <a:gd name="T68" fmla="*/ 0 w 371"/>
                  <a:gd name="T6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1" h="25">
                    <a:moveTo>
                      <a:pt x="0" y="25"/>
                    </a:moveTo>
                    <a:lnTo>
                      <a:pt x="36" y="25"/>
                    </a:lnTo>
                    <a:lnTo>
                      <a:pt x="73" y="25"/>
                    </a:lnTo>
                    <a:lnTo>
                      <a:pt x="108" y="25"/>
                    </a:lnTo>
                    <a:lnTo>
                      <a:pt x="142" y="23"/>
                    </a:lnTo>
                    <a:lnTo>
                      <a:pt x="175" y="23"/>
                    </a:lnTo>
                    <a:lnTo>
                      <a:pt x="206" y="21"/>
                    </a:lnTo>
                    <a:lnTo>
                      <a:pt x="235" y="19"/>
                    </a:lnTo>
                    <a:lnTo>
                      <a:pt x="261" y="19"/>
                    </a:lnTo>
                    <a:lnTo>
                      <a:pt x="286" y="17"/>
                    </a:lnTo>
                    <a:lnTo>
                      <a:pt x="308" y="15"/>
                    </a:lnTo>
                    <a:lnTo>
                      <a:pt x="327" y="12"/>
                    </a:lnTo>
                    <a:lnTo>
                      <a:pt x="342" y="10"/>
                    </a:lnTo>
                    <a:lnTo>
                      <a:pt x="354" y="8"/>
                    </a:lnTo>
                    <a:lnTo>
                      <a:pt x="363" y="6"/>
                    </a:lnTo>
                    <a:lnTo>
                      <a:pt x="369" y="2"/>
                    </a:lnTo>
                    <a:lnTo>
                      <a:pt x="371" y="0"/>
                    </a:lnTo>
                    <a:lnTo>
                      <a:pt x="365" y="0"/>
                    </a:lnTo>
                    <a:lnTo>
                      <a:pt x="363" y="2"/>
                    </a:lnTo>
                    <a:lnTo>
                      <a:pt x="358" y="6"/>
                    </a:lnTo>
                    <a:lnTo>
                      <a:pt x="350" y="8"/>
                    </a:lnTo>
                    <a:lnTo>
                      <a:pt x="336" y="10"/>
                    </a:lnTo>
                    <a:lnTo>
                      <a:pt x="321" y="12"/>
                    </a:lnTo>
                    <a:lnTo>
                      <a:pt x="304" y="13"/>
                    </a:lnTo>
                    <a:lnTo>
                      <a:pt x="283" y="15"/>
                    </a:lnTo>
                    <a:lnTo>
                      <a:pt x="258" y="17"/>
                    </a:lnTo>
                    <a:lnTo>
                      <a:pt x="233" y="19"/>
                    </a:lnTo>
                    <a:lnTo>
                      <a:pt x="204" y="21"/>
                    </a:lnTo>
                    <a:lnTo>
                      <a:pt x="173" y="23"/>
                    </a:lnTo>
                    <a:lnTo>
                      <a:pt x="140" y="23"/>
                    </a:lnTo>
                    <a:lnTo>
                      <a:pt x="106" y="25"/>
                    </a:lnTo>
                    <a:lnTo>
                      <a:pt x="71" y="25"/>
                    </a:lnTo>
                    <a:lnTo>
                      <a:pt x="36" y="25"/>
                    </a:lnTo>
                    <a:lnTo>
                      <a:pt x="0" y="25"/>
                    </a:lnTo>
                    <a:lnTo>
                      <a:pt x="0" y="25"/>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4" name="Freeform 188"/>
              <p:cNvSpPr>
                <a:spLocks/>
              </p:cNvSpPr>
              <p:nvPr/>
            </p:nvSpPr>
            <p:spPr bwMode="auto">
              <a:xfrm>
                <a:off x="1031" y="1416"/>
                <a:ext cx="183" cy="12"/>
              </a:xfrm>
              <a:custGeom>
                <a:avLst/>
                <a:gdLst>
                  <a:gd name="T0" fmla="*/ 0 w 365"/>
                  <a:gd name="T1" fmla="*/ 25 h 25"/>
                  <a:gd name="T2" fmla="*/ 36 w 365"/>
                  <a:gd name="T3" fmla="*/ 25 h 25"/>
                  <a:gd name="T4" fmla="*/ 71 w 365"/>
                  <a:gd name="T5" fmla="*/ 25 h 25"/>
                  <a:gd name="T6" fmla="*/ 106 w 365"/>
                  <a:gd name="T7" fmla="*/ 25 h 25"/>
                  <a:gd name="T8" fmla="*/ 140 w 365"/>
                  <a:gd name="T9" fmla="*/ 23 h 25"/>
                  <a:gd name="T10" fmla="*/ 173 w 365"/>
                  <a:gd name="T11" fmla="*/ 23 h 25"/>
                  <a:gd name="T12" fmla="*/ 204 w 365"/>
                  <a:gd name="T13" fmla="*/ 21 h 25"/>
                  <a:gd name="T14" fmla="*/ 233 w 365"/>
                  <a:gd name="T15" fmla="*/ 19 h 25"/>
                  <a:gd name="T16" fmla="*/ 258 w 365"/>
                  <a:gd name="T17" fmla="*/ 17 h 25"/>
                  <a:gd name="T18" fmla="*/ 283 w 365"/>
                  <a:gd name="T19" fmla="*/ 15 h 25"/>
                  <a:gd name="T20" fmla="*/ 304 w 365"/>
                  <a:gd name="T21" fmla="*/ 13 h 25"/>
                  <a:gd name="T22" fmla="*/ 321 w 365"/>
                  <a:gd name="T23" fmla="*/ 12 h 25"/>
                  <a:gd name="T24" fmla="*/ 336 w 365"/>
                  <a:gd name="T25" fmla="*/ 10 h 25"/>
                  <a:gd name="T26" fmla="*/ 350 w 365"/>
                  <a:gd name="T27" fmla="*/ 8 h 25"/>
                  <a:gd name="T28" fmla="*/ 358 w 365"/>
                  <a:gd name="T29" fmla="*/ 6 h 25"/>
                  <a:gd name="T30" fmla="*/ 363 w 365"/>
                  <a:gd name="T31" fmla="*/ 2 h 25"/>
                  <a:gd name="T32" fmla="*/ 365 w 365"/>
                  <a:gd name="T33" fmla="*/ 0 h 25"/>
                  <a:gd name="T34" fmla="*/ 360 w 365"/>
                  <a:gd name="T35" fmla="*/ 0 h 25"/>
                  <a:gd name="T36" fmla="*/ 358 w 365"/>
                  <a:gd name="T37" fmla="*/ 2 h 25"/>
                  <a:gd name="T38" fmla="*/ 352 w 365"/>
                  <a:gd name="T39" fmla="*/ 6 h 25"/>
                  <a:gd name="T40" fmla="*/ 344 w 365"/>
                  <a:gd name="T41" fmla="*/ 8 h 25"/>
                  <a:gd name="T42" fmla="*/ 333 w 365"/>
                  <a:gd name="T43" fmla="*/ 10 h 25"/>
                  <a:gd name="T44" fmla="*/ 317 w 365"/>
                  <a:gd name="T45" fmla="*/ 12 h 25"/>
                  <a:gd name="T46" fmla="*/ 298 w 365"/>
                  <a:gd name="T47" fmla="*/ 13 h 25"/>
                  <a:gd name="T48" fmla="*/ 277 w 365"/>
                  <a:gd name="T49" fmla="*/ 15 h 25"/>
                  <a:gd name="T50" fmla="*/ 254 w 365"/>
                  <a:gd name="T51" fmla="*/ 17 h 25"/>
                  <a:gd name="T52" fmla="*/ 229 w 365"/>
                  <a:gd name="T53" fmla="*/ 19 h 25"/>
                  <a:gd name="T54" fmla="*/ 200 w 365"/>
                  <a:gd name="T55" fmla="*/ 21 h 25"/>
                  <a:gd name="T56" fmla="*/ 169 w 365"/>
                  <a:gd name="T57" fmla="*/ 21 h 25"/>
                  <a:gd name="T58" fmla="*/ 138 w 365"/>
                  <a:gd name="T59" fmla="*/ 23 h 25"/>
                  <a:gd name="T60" fmla="*/ 106 w 365"/>
                  <a:gd name="T61" fmla="*/ 23 h 25"/>
                  <a:gd name="T62" fmla="*/ 71 w 365"/>
                  <a:gd name="T63" fmla="*/ 25 h 25"/>
                  <a:gd name="T64" fmla="*/ 36 w 365"/>
                  <a:gd name="T65" fmla="*/ 25 h 25"/>
                  <a:gd name="T66" fmla="*/ 0 w 365"/>
                  <a:gd name="T67" fmla="*/ 25 h 25"/>
                  <a:gd name="T68" fmla="*/ 0 w 365"/>
                  <a:gd name="T6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5" h="25">
                    <a:moveTo>
                      <a:pt x="0" y="25"/>
                    </a:moveTo>
                    <a:lnTo>
                      <a:pt x="36" y="25"/>
                    </a:lnTo>
                    <a:lnTo>
                      <a:pt x="71" y="25"/>
                    </a:lnTo>
                    <a:lnTo>
                      <a:pt x="106" y="25"/>
                    </a:lnTo>
                    <a:lnTo>
                      <a:pt x="140" y="23"/>
                    </a:lnTo>
                    <a:lnTo>
                      <a:pt x="173" y="23"/>
                    </a:lnTo>
                    <a:lnTo>
                      <a:pt x="204" y="21"/>
                    </a:lnTo>
                    <a:lnTo>
                      <a:pt x="233" y="19"/>
                    </a:lnTo>
                    <a:lnTo>
                      <a:pt x="258" y="17"/>
                    </a:lnTo>
                    <a:lnTo>
                      <a:pt x="283" y="15"/>
                    </a:lnTo>
                    <a:lnTo>
                      <a:pt x="304" y="13"/>
                    </a:lnTo>
                    <a:lnTo>
                      <a:pt x="321" y="12"/>
                    </a:lnTo>
                    <a:lnTo>
                      <a:pt x="336" y="10"/>
                    </a:lnTo>
                    <a:lnTo>
                      <a:pt x="350" y="8"/>
                    </a:lnTo>
                    <a:lnTo>
                      <a:pt x="358" y="6"/>
                    </a:lnTo>
                    <a:lnTo>
                      <a:pt x="363" y="2"/>
                    </a:lnTo>
                    <a:lnTo>
                      <a:pt x="365" y="0"/>
                    </a:lnTo>
                    <a:lnTo>
                      <a:pt x="360" y="0"/>
                    </a:lnTo>
                    <a:lnTo>
                      <a:pt x="358" y="2"/>
                    </a:lnTo>
                    <a:lnTo>
                      <a:pt x="352" y="6"/>
                    </a:lnTo>
                    <a:lnTo>
                      <a:pt x="344" y="8"/>
                    </a:lnTo>
                    <a:lnTo>
                      <a:pt x="333" y="10"/>
                    </a:lnTo>
                    <a:lnTo>
                      <a:pt x="317" y="12"/>
                    </a:lnTo>
                    <a:lnTo>
                      <a:pt x="298" y="13"/>
                    </a:lnTo>
                    <a:lnTo>
                      <a:pt x="277" y="15"/>
                    </a:lnTo>
                    <a:lnTo>
                      <a:pt x="254" y="17"/>
                    </a:lnTo>
                    <a:lnTo>
                      <a:pt x="229" y="19"/>
                    </a:lnTo>
                    <a:lnTo>
                      <a:pt x="200" y="21"/>
                    </a:lnTo>
                    <a:lnTo>
                      <a:pt x="169" y="21"/>
                    </a:lnTo>
                    <a:lnTo>
                      <a:pt x="138" y="23"/>
                    </a:lnTo>
                    <a:lnTo>
                      <a:pt x="106" y="23"/>
                    </a:lnTo>
                    <a:lnTo>
                      <a:pt x="71" y="25"/>
                    </a:lnTo>
                    <a:lnTo>
                      <a:pt x="36" y="25"/>
                    </a:lnTo>
                    <a:lnTo>
                      <a:pt x="0" y="25"/>
                    </a:lnTo>
                    <a:lnTo>
                      <a:pt x="0" y="2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5" name="Freeform 189"/>
              <p:cNvSpPr>
                <a:spLocks/>
              </p:cNvSpPr>
              <p:nvPr/>
            </p:nvSpPr>
            <p:spPr bwMode="auto">
              <a:xfrm>
                <a:off x="1031" y="1416"/>
                <a:ext cx="180" cy="12"/>
              </a:xfrm>
              <a:custGeom>
                <a:avLst/>
                <a:gdLst>
                  <a:gd name="T0" fmla="*/ 0 w 360"/>
                  <a:gd name="T1" fmla="*/ 25 h 25"/>
                  <a:gd name="T2" fmla="*/ 36 w 360"/>
                  <a:gd name="T3" fmla="*/ 25 h 25"/>
                  <a:gd name="T4" fmla="*/ 71 w 360"/>
                  <a:gd name="T5" fmla="*/ 25 h 25"/>
                  <a:gd name="T6" fmla="*/ 106 w 360"/>
                  <a:gd name="T7" fmla="*/ 23 h 25"/>
                  <a:gd name="T8" fmla="*/ 138 w 360"/>
                  <a:gd name="T9" fmla="*/ 23 h 25"/>
                  <a:gd name="T10" fmla="*/ 169 w 360"/>
                  <a:gd name="T11" fmla="*/ 21 h 25"/>
                  <a:gd name="T12" fmla="*/ 200 w 360"/>
                  <a:gd name="T13" fmla="*/ 21 h 25"/>
                  <a:gd name="T14" fmla="*/ 229 w 360"/>
                  <a:gd name="T15" fmla="*/ 19 h 25"/>
                  <a:gd name="T16" fmla="*/ 254 w 360"/>
                  <a:gd name="T17" fmla="*/ 17 h 25"/>
                  <a:gd name="T18" fmla="*/ 277 w 360"/>
                  <a:gd name="T19" fmla="*/ 15 h 25"/>
                  <a:gd name="T20" fmla="*/ 298 w 360"/>
                  <a:gd name="T21" fmla="*/ 13 h 25"/>
                  <a:gd name="T22" fmla="*/ 317 w 360"/>
                  <a:gd name="T23" fmla="*/ 12 h 25"/>
                  <a:gd name="T24" fmla="*/ 333 w 360"/>
                  <a:gd name="T25" fmla="*/ 10 h 25"/>
                  <a:gd name="T26" fmla="*/ 344 w 360"/>
                  <a:gd name="T27" fmla="*/ 8 h 25"/>
                  <a:gd name="T28" fmla="*/ 352 w 360"/>
                  <a:gd name="T29" fmla="*/ 6 h 25"/>
                  <a:gd name="T30" fmla="*/ 358 w 360"/>
                  <a:gd name="T31" fmla="*/ 2 h 25"/>
                  <a:gd name="T32" fmla="*/ 360 w 360"/>
                  <a:gd name="T33" fmla="*/ 0 h 25"/>
                  <a:gd name="T34" fmla="*/ 354 w 360"/>
                  <a:gd name="T35" fmla="*/ 0 h 25"/>
                  <a:gd name="T36" fmla="*/ 352 w 360"/>
                  <a:gd name="T37" fmla="*/ 2 h 25"/>
                  <a:gd name="T38" fmla="*/ 346 w 360"/>
                  <a:gd name="T39" fmla="*/ 6 h 25"/>
                  <a:gd name="T40" fmla="*/ 338 w 360"/>
                  <a:gd name="T41" fmla="*/ 8 h 25"/>
                  <a:gd name="T42" fmla="*/ 327 w 360"/>
                  <a:gd name="T43" fmla="*/ 10 h 25"/>
                  <a:gd name="T44" fmla="*/ 311 w 360"/>
                  <a:gd name="T45" fmla="*/ 12 h 25"/>
                  <a:gd name="T46" fmla="*/ 294 w 360"/>
                  <a:gd name="T47" fmla="*/ 13 h 25"/>
                  <a:gd name="T48" fmla="*/ 273 w 360"/>
                  <a:gd name="T49" fmla="*/ 15 h 25"/>
                  <a:gd name="T50" fmla="*/ 250 w 360"/>
                  <a:gd name="T51" fmla="*/ 17 h 25"/>
                  <a:gd name="T52" fmla="*/ 225 w 360"/>
                  <a:gd name="T53" fmla="*/ 19 h 25"/>
                  <a:gd name="T54" fmla="*/ 196 w 360"/>
                  <a:gd name="T55" fmla="*/ 21 h 25"/>
                  <a:gd name="T56" fmla="*/ 167 w 360"/>
                  <a:gd name="T57" fmla="*/ 21 h 25"/>
                  <a:gd name="T58" fmla="*/ 136 w 360"/>
                  <a:gd name="T59" fmla="*/ 23 h 25"/>
                  <a:gd name="T60" fmla="*/ 104 w 360"/>
                  <a:gd name="T61" fmla="*/ 23 h 25"/>
                  <a:gd name="T62" fmla="*/ 69 w 360"/>
                  <a:gd name="T63" fmla="*/ 25 h 25"/>
                  <a:gd name="T64" fmla="*/ 34 w 360"/>
                  <a:gd name="T65" fmla="*/ 25 h 25"/>
                  <a:gd name="T66" fmla="*/ 0 w 360"/>
                  <a:gd name="T67" fmla="*/ 25 h 25"/>
                  <a:gd name="T68" fmla="*/ 0 w 360"/>
                  <a:gd name="T6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0" h="25">
                    <a:moveTo>
                      <a:pt x="0" y="25"/>
                    </a:moveTo>
                    <a:lnTo>
                      <a:pt x="36" y="25"/>
                    </a:lnTo>
                    <a:lnTo>
                      <a:pt x="71" y="25"/>
                    </a:lnTo>
                    <a:lnTo>
                      <a:pt x="106" y="23"/>
                    </a:lnTo>
                    <a:lnTo>
                      <a:pt x="138" y="23"/>
                    </a:lnTo>
                    <a:lnTo>
                      <a:pt x="169" y="21"/>
                    </a:lnTo>
                    <a:lnTo>
                      <a:pt x="200" y="21"/>
                    </a:lnTo>
                    <a:lnTo>
                      <a:pt x="229" y="19"/>
                    </a:lnTo>
                    <a:lnTo>
                      <a:pt x="254" y="17"/>
                    </a:lnTo>
                    <a:lnTo>
                      <a:pt x="277" y="15"/>
                    </a:lnTo>
                    <a:lnTo>
                      <a:pt x="298" y="13"/>
                    </a:lnTo>
                    <a:lnTo>
                      <a:pt x="317" y="12"/>
                    </a:lnTo>
                    <a:lnTo>
                      <a:pt x="333" y="10"/>
                    </a:lnTo>
                    <a:lnTo>
                      <a:pt x="344" y="8"/>
                    </a:lnTo>
                    <a:lnTo>
                      <a:pt x="352" y="6"/>
                    </a:lnTo>
                    <a:lnTo>
                      <a:pt x="358" y="2"/>
                    </a:lnTo>
                    <a:lnTo>
                      <a:pt x="360" y="0"/>
                    </a:lnTo>
                    <a:lnTo>
                      <a:pt x="354" y="0"/>
                    </a:lnTo>
                    <a:lnTo>
                      <a:pt x="352" y="2"/>
                    </a:lnTo>
                    <a:lnTo>
                      <a:pt x="346" y="6"/>
                    </a:lnTo>
                    <a:lnTo>
                      <a:pt x="338" y="8"/>
                    </a:lnTo>
                    <a:lnTo>
                      <a:pt x="327" y="10"/>
                    </a:lnTo>
                    <a:lnTo>
                      <a:pt x="311" y="12"/>
                    </a:lnTo>
                    <a:lnTo>
                      <a:pt x="294" y="13"/>
                    </a:lnTo>
                    <a:lnTo>
                      <a:pt x="273" y="15"/>
                    </a:lnTo>
                    <a:lnTo>
                      <a:pt x="250" y="17"/>
                    </a:lnTo>
                    <a:lnTo>
                      <a:pt x="225" y="19"/>
                    </a:lnTo>
                    <a:lnTo>
                      <a:pt x="196" y="21"/>
                    </a:lnTo>
                    <a:lnTo>
                      <a:pt x="167" y="21"/>
                    </a:lnTo>
                    <a:lnTo>
                      <a:pt x="136" y="23"/>
                    </a:lnTo>
                    <a:lnTo>
                      <a:pt x="104" y="23"/>
                    </a:lnTo>
                    <a:lnTo>
                      <a:pt x="69" y="25"/>
                    </a:lnTo>
                    <a:lnTo>
                      <a:pt x="34" y="25"/>
                    </a:lnTo>
                    <a:lnTo>
                      <a:pt x="0" y="25"/>
                    </a:lnTo>
                    <a:lnTo>
                      <a:pt x="0" y="25"/>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6" name="Freeform 190"/>
              <p:cNvSpPr>
                <a:spLocks/>
              </p:cNvSpPr>
              <p:nvPr/>
            </p:nvSpPr>
            <p:spPr bwMode="auto">
              <a:xfrm>
                <a:off x="1031" y="1416"/>
                <a:ext cx="177" cy="12"/>
              </a:xfrm>
              <a:custGeom>
                <a:avLst/>
                <a:gdLst>
                  <a:gd name="T0" fmla="*/ 0 w 354"/>
                  <a:gd name="T1" fmla="*/ 25 h 25"/>
                  <a:gd name="T2" fmla="*/ 34 w 354"/>
                  <a:gd name="T3" fmla="*/ 25 h 25"/>
                  <a:gd name="T4" fmla="*/ 69 w 354"/>
                  <a:gd name="T5" fmla="*/ 25 h 25"/>
                  <a:gd name="T6" fmla="*/ 104 w 354"/>
                  <a:gd name="T7" fmla="*/ 23 h 25"/>
                  <a:gd name="T8" fmla="*/ 136 w 354"/>
                  <a:gd name="T9" fmla="*/ 23 h 25"/>
                  <a:gd name="T10" fmla="*/ 167 w 354"/>
                  <a:gd name="T11" fmla="*/ 21 h 25"/>
                  <a:gd name="T12" fmla="*/ 196 w 354"/>
                  <a:gd name="T13" fmla="*/ 21 h 25"/>
                  <a:gd name="T14" fmla="*/ 225 w 354"/>
                  <a:gd name="T15" fmla="*/ 19 h 25"/>
                  <a:gd name="T16" fmla="*/ 250 w 354"/>
                  <a:gd name="T17" fmla="*/ 17 h 25"/>
                  <a:gd name="T18" fmla="*/ 273 w 354"/>
                  <a:gd name="T19" fmla="*/ 15 h 25"/>
                  <a:gd name="T20" fmla="*/ 294 w 354"/>
                  <a:gd name="T21" fmla="*/ 13 h 25"/>
                  <a:gd name="T22" fmla="*/ 311 w 354"/>
                  <a:gd name="T23" fmla="*/ 12 h 25"/>
                  <a:gd name="T24" fmla="*/ 327 w 354"/>
                  <a:gd name="T25" fmla="*/ 10 h 25"/>
                  <a:gd name="T26" fmla="*/ 338 w 354"/>
                  <a:gd name="T27" fmla="*/ 8 h 25"/>
                  <a:gd name="T28" fmla="*/ 346 w 354"/>
                  <a:gd name="T29" fmla="*/ 6 h 25"/>
                  <a:gd name="T30" fmla="*/ 352 w 354"/>
                  <a:gd name="T31" fmla="*/ 2 h 25"/>
                  <a:gd name="T32" fmla="*/ 354 w 354"/>
                  <a:gd name="T33" fmla="*/ 0 h 25"/>
                  <a:gd name="T34" fmla="*/ 348 w 354"/>
                  <a:gd name="T35" fmla="*/ 0 h 25"/>
                  <a:gd name="T36" fmla="*/ 346 w 354"/>
                  <a:gd name="T37" fmla="*/ 2 h 25"/>
                  <a:gd name="T38" fmla="*/ 340 w 354"/>
                  <a:gd name="T39" fmla="*/ 6 h 25"/>
                  <a:gd name="T40" fmla="*/ 331 w 354"/>
                  <a:gd name="T41" fmla="*/ 8 h 25"/>
                  <a:gd name="T42" fmla="*/ 317 w 354"/>
                  <a:gd name="T43" fmla="*/ 10 h 25"/>
                  <a:gd name="T44" fmla="*/ 302 w 354"/>
                  <a:gd name="T45" fmla="*/ 12 h 25"/>
                  <a:gd name="T46" fmla="*/ 281 w 354"/>
                  <a:gd name="T47" fmla="*/ 13 h 25"/>
                  <a:gd name="T48" fmla="*/ 258 w 354"/>
                  <a:gd name="T49" fmla="*/ 15 h 25"/>
                  <a:gd name="T50" fmla="*/ 233 w 354"/>
                  <a:gd name="T51" fmla="*/ 17 h 25"/>
                  <a:gd name="T52" fmla="*/ 204 w 354"/>
                  <a:gd name="T53" fmla="*/ 19 h 25"/>
                  <a:gd name="T54" fmla="*/ 175 w 354"/>
                  <a:gd name="T55" fmla="*/ 21 h 25"/>
                  <a:gd name="T56" fmla="*/ 142 w 354"/>
                  <a:gd name="T57" fmla="*/ 21 h 25"/>
                  <a:gd name="T58" fmla="*/ 108 w 354"/>
                  <a:gd name="T59" fmla="*/ 23 h 25"/>
                  <a:gd name="T60" fmla="*/ 73 w 354"/>
                  <a:gd name="T61" fmla="*/ 23 h 25"/>
                  <a:gd name="T62" fmla="*/ 36 w 354"/>
                  <a:gd name="T63" fmla="*/ 23 h 25"/>
                  <a:gd name="T64" fmla="*/ 0 w 354"/>
                  <a:gd name="T65" fmla="*/ 25 h 25"/>
                  <a:gd name="T66" fmla="*/ 0 w 354"/>
                  <a:gd name="T6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4" h="25">
                    <a:moveTo>
                      <a:pt x="0" y="25"/>
                    </a:moveTo>
                    <a:lnTo>
                      <a:pt x="34" y="25"/>
                    </a:lnTo>
                    <a:lnTo>
                      <a:pt x="69" y="25"/>
                    </a:lnTo>
                    <a:lnTo>
                      <a:pt x="104" y="23"/>
                    </a:lnTo>
                    <a:lnTo>
                      <a:pt x="136" y="23"/>
                    </a:lnTo>
                    <a:lnTo>
                      <a:pt x="167" y="21"/>
                    </a:lnTo>
                    <a:lnTo>
                      <a:pt x="196" y="21"/>
                    </a:lnTo>
                    <a:lnTo>
                      <a:pt x="225" y="19"/>
                    </a:lnTo>
                    <a:lnTo>
                      <a:pt x="250" y="17"/>
                    </a:lnTo>
                    <a:lnTo>
                      <a:pt x="273" y="15"/>
                    </a:lnTo>
                    <a:lnTo>
                      <a:pt x="294" y="13"/>
                    </a:lnTo>
                    <a:lnTo>
                      <a:pt x="311" y="12"/>
                    </a:lnTo>
                    <a:lnTo>
                      <a:pt x="327" y="10"/>
                    </a:lnTo>
                    <a:lnTo>
                      <a:pt x="338" y="8"/>
                    </a:lnTo>
                    <a:lnTo>
                      <a:pt x="346" y="6"/>
                    </a:lnTo>
                    <a:lnTo>
                      <a:pt x="352" y="2"/>
                    </a:lnTo>
                    <a:lnTo>
                      <a:pt x="354" y="0"/>
                    </a:lnTo>
                    <a:lnTo>
                      <a:pt x="348" y="0"/>
                    </a:lnTo>
                    <a:lnTo>
                      <a:pt x="346" y="2"/>
                    </a:lnTo>
                    <a:lnTo>
                      <a:pt x="340" y="6"/>
                    </a:lnTo>
                    <a:lnTo>
                      <a:pt x="331" y="8"/>
                    </a:lnTo>
                    <a:lnTo>
                      <a:pt x="317" y="10"/>
                    </a:lnTo>
                    <a:lnTo>
                      <a:pt x="302" y="12"/>
                    </a:lnTo>
                    <a:lnTo>
                      <a:pt x="281" y="13"/>
                    </a:lnTo>
                    <a:lnTo>
                      <a:pt x="258" y="15"/>
                    </a:lnTo>
                    <a:lnTo>
                      <a:pt x="233" y="17"/>
                    </a:lnTo>
                    <a:lnTo>
                      <a:pt x="204" y="19"/>
                    </a:lnTo>
                    <a:lnTo>
                      <a:pt x="175" y="21"/>
                    </a:lnTo>
                    <a:lnTo>
                      <a:pt x="142" y="21"/>
                    </a:lnTo>
                    <a:lnTo>
                      <a:pt x="108" y="23"/>
                    </a:lnTo>
                    <a:lnTo>
                      <a:pt x="73" y="23"/>
                    </a:lnTo>
                    <a:lnTo>
                      <a:pt x="36" y="23"/>
                    </a:lnTo>
                    <a:lnTo>
                      <a:pt x="0" y="25"/>
                    </a:lnTo>
                    <a:lnTo>
                      <a:pt x="0" y="25"/>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7" name="Freeform 191"/>
              <p:cNvSpPr>
                <a:spLocks/>
              </p:cNvSpPr>
              <p:nvPr/>
            </p:nvSpPr>
            <p:spPr bwMode="auto">
              <a:xfrm>
                <a:off x="1031" y="1416"/>
                <a:ext cx="174" cy="12"/>
              </a:xfrm>
              <a:custGeom>
                <a:avLst/>
                <a:gdLst>
                  <a:gd name="T0" fmla="*/ 0 w 348"/>
                  <a:gd name="T1" fmla="*/ 25 h 25"/>
                  <a:gd name="T2" fmla="*/ 36 w 348"/>
                  <a:gd name="T3" fmla="*/ 23 h 25"/>
                  <a:gd name="T4" fmla="*/ 73 w 348"/>
                  <a:gd name="T5" fmla="*/ 23 h 25"/>
                  <a:gd name="T6" fmla="*/ 108 w 348"/>
                  <a:gd name="T7" fmla="*/ 23 h 25"/>
                  <a:gd name="T8" fmla="*/ 142 w 348"/>
                  <a:gd name="T9" fmla="*/ 21 h 25"/>
                  <a:gd name="T10" fmla="*/ 175 w 348"/>
                  <a:gd name="T11" fmla="*/ 21 h 25"/>
                  <a:gd name="T12" fmla="*/ 204 w 348"/>
                  <a:gd name="T13" fmla="*/ 19 h 25"/>
                  <a:gd name="T14" fmla="*/ 233 w 348"/>
                  <a:gd name="T15" fmla="*/ 17 h 25"/>
                  <a:gd name="T16" fmla="*/ 258 w 348"/>
                  <a:gd name="T17" fmla="*/ 15 h 25"/>
                  <a:gd name="T18" fmla="*/ 281 w 348"/>
                  <a:gd name="T19" fmla="*/ 13 h 25"/>
                  <a:gd name="T20" fmla="*/ 302 w 348"/>
                  <a:gd name="T21" fmla="*/ 12 h 25"/>
                  <a:gd name="T22" fmla="*/ 317 w 348"/>
                  <a:gd name="T23" fmla="*/ 10 h 25"/>
                  <a:gd name="T24" fmla="*/ 331 w 348"/>
                  <a:gd name="T25" fmla="*/ 8 h 25"/>
                  <a:gd name="T26" fmla="*/ 340 w 348"/>
                  <a:gd name="T27" fmla="*/ 6 h 25"/>
                  <a:gd name="T28" fmla="*/ 346 w 348"/>
                  <a:gd name="T29" fmla="*/ 2 h 25"/>
                  <a:gd name="T30" fmla="*/ 348 w 348"/>
                  <a:gd name="T31" fmla="*/ 0 h 25"/>
                  <a:gd name="T32" fmla="*/ 342 w 348"/>
                  <a:gd name="T33" fmla="*/ 0 h 25"/>
                  <a:gd name="T34" fmla="*/ 340 w 348"/>
                  <a:gd name="T35" fmla="*/ 2 h 25"/>
                  <a:gd name="T36" fmla="*/ 335 w 348"/>
                  <a:gd name="T37" fmla="*/ 6 h 25"/>
                  <a:gd name="T38" fmla="*/ 325 w 348"/>
                  <a:gd name="T39" fmla="*/ 8 h 25"/>
                  <a:gd name="T40" fmla="*/ 311 w 348"/>
                  <a:gd name="T41" fmla="*/ 10 h 25"/>
                  <a:gd name="T42" fmla="*/ 296 w 348"/>
                  <a:gd name="T43" fmla="*/ 12 h 25"/>
                  <a:gd name="T44" fmla="*/ 277 w 348"/>
                  <a:gd name="T45" fmla="*/ 13 h 25"/>
                  <a:gd name="T46" fmla="*/ 254 w 348"/>
                  <a:gd name="T47" fmla="*/ 15 h 25"/>
                  <a:gd name="T48" fmla="*/ 229 w 348"/>
                  <a:gd name="T49" fmla="*/ 17 h 25"/>
                  <a:gd name="T50" fmla="*/ 202 w 348"/>
                  <a:gd name="T51" fmla="*/ 19 h 25"/>
                  <a:gd name="T52" fmla="*/ 171 w 348"/>
                  <a:gd name="T53" fmla="*/ 21 h 25"/>
                  <a:gd name="T54" fmla="*/ 140 w 348"/>
                  <a:gd name="T55" fmla="*/ 21 h 25"/>
                  <a:gd name="T56" fmla="*/ 106 w 348"/>
                  <a:gd name="T57" fmla="*/ 23 h 25"/>
                  <a:gd name="T58" fmla="*/ 71 w 348"/>
                  <a:gd name="T59" fmla="*/ 23 h 25"/>
                  <a:gd name="T60" fmla="*/ 36 w 348"/>
                  <a:gd name="T61" fmla="*/ 23 h 25"/>
                  <a:gd name="T62" fmla="*/ 0 w 348"/>
                  <a:gd name="T63" fmla="*/ 23 h 25"/>
                  <a:gd name="T64" fmla="*/ 0 w 348"/>
                  <a:gd name="T6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25">
                    <a:moveTo>
                      <a:pt x="0" y="25"/>
                    </a:moveTo>
                    <a:lnTo>
                      <a:pt x="36" y="23"/>
                    </a:lnTo>
                    <a:lnTo>
                      <a:pt x="73" y="23"/>
                    </a:lnTo>
                    <a:lnTo>
                      <a:pt x="108" y="23"/>
                    </a:lnTo>
                    <a:lnTo>
                      <a:pt x="142" y="21"/>
                    </a:lnTo>
                    <a:lnTo>
                      <a:pt x="175" y="21"/>
                    </a:lnTo>
                    <a:lnTo>
                      <a:pt x="204" y="19"/>
                    </a:lnTo>
                    <a:lnTo>
                      <a:pt x="233" y="17"/>
                    </a:lnTo>
                    <a:lnTo>
                      <a:pt x="258" y="15"/>
                    </a:lnTo>
                    <a:lnTo>
                      <a:pt x="281" y="13"/>
                    </a:lnTo>
                    <a:lnTo>
                      <a:pt x="302" y="12"/>
                    </a:lnTo>
                    <a:lnTo>
                      <a:pt x="317" y="10"/>
                    </a:lnTo>
                    <a:lnTo>
                      <a:pt x="331" y="8"/>
                    </a:lnTo>
                    <a:lnTo>
                      <a:pt x="340" y="6"/>
                    </a:lnTo>
                    <a:lnTo>
                      <a:pt x="346" y="2"/>
                    </a:lnTo>
                    <a:lnTo>
                      <a:pt x="348" y="0"/>
                    </a:lnTo>
                    <a:lnTo>
                      <a:pt x="342" y="0"/>
                    </a:lnTo>
                    <a:lnTo>
                      <a:pt x="340" y="2"/>
                    </a:lnTo>
                    <a:lnTo>
                      <a:pt x="335" y="6"/>
                    </a:lnTo>
                    <a:lnTo>
                      <a:pt x="325" y="8"/>
                    </a:lnTo>
                    <a:lnTo>
                      <a:pt x="311" y="10"/>
                    </a:lnTo>
                    <a:lnTo>
                      <a:pt x="296" y="12"/>
                    </a:lnTo>
                    <a:lnTo>
                      <a:pt x="277" y="13"/>
                    </a:lnTo>
                    <a:lnTo>
                      <a:pt x="254" y="15"/>
                    </a:lnTo>
                    <a:lnTo>
                      <a:pt x="229" y="17"/>
                    </a:lnTo>
                    <a:lnTo>
                      <a:pt x="202" y="19"/>
                    </a:lnTo>
                    <a:lnTo>
                      <a:pt x="171" y="21"/>
                    </a:lnTo>
                    <a:lnTo>
                      <a:pt x="140" y="21"/>
                    </a:lnTo>
                    <a:lnTo>
                      <a:pt x="106" y="23"/>
                    </a:lnTo>
                    <a:lnTo>
                      <a:pt x="71" y="23"/>
                    </a:lnTo>
                    <a:lnTo>
                      <a:pt x="36" y="23"/>
                    </a:lnTo>
                    <a:lnTo>
                      <a:pt x="0" y="23"/>
                    </a:lnTo>
                    <a:lnTo>
                      <a:pt x="0" y="25"/>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8" name="Freeform 192"/>
              <p:cNvSpPr>
                <a:spLocks/>
              </p:cNvSpPr>
              <p:nvPr/>
            </p:nvSpPr>
            <p:spPr bwMode="auto">
              <a:xfrm>
                <a:off x="1031" y="1416"/>
                <a:ext cx="171" cy="12"/>
              </a:xfrm>
              <a:custGeom>
                <a:avLst/>
                <a:gdLst>
                  <a:gd name="T0" fmla="*/ 0 w 342"/>
                  <a:gd name="T1" fmla="*/ 23 h 23"/>
                  <a:gd name="T2" fmla="*/ 36 w 342"/>
                  <a:gd name="T3" fmla="*/ 23 h 23"/>
                  <a:gd name="T4" fmla="*/ 71 w 342"/>
                  <a:gd name="T5" fmla="*/ 23 h 23"/>
                  <a:gd name="T6" fmla="*/ 106 w 342"/>
                  <a:gd name="T7" fmla="*/ 23 h 23"/>
                  <a:gd name="T8" fmla="*/ 140 w 342"/>
                  <a:gd name="T9" fmla="*/ 21 h 23"/>
                  <a:gd name="T10" fmla="*/ 171 w 342"/>
                  <a:gd name="T11" fmla="*/ 21 h 23"/>
                  <a:gd name="T12" fmla="*/ 202 w 342"/>
                  <a:gd name="T13" fmla="*/ 19 h 23"/>
                  <a:gd name="T14" fmla="*/ 229 w 342"/>
                  <a:gd name="T15" fmla="*/ 17 h 23"/>
                  <a:gd name="T16" fmla="*/ 254 w 342"/>
                  <a:gd name="T17" fmla="*/ 15 h 23"/>
                  <a:gd name="T18" fmla="*/ 277 w 342"/>
                  <a:gd name="T19" fmla="*/ 13 h 23"/>
                  <a:gd name="T20" fmla="*/ 296 w 342"/>
                  <a:gd name="T21" fmla="*/ 12 h 23"/>
                  <a:gd name="T22" fmla="*/ 311 w 342"/>
                  <a:gd name="T23" fmla="*/ 10 h 23"/>
                  <a:gd name="T24" fmla="*/ 325 w 342"/>
                  <a:gd name="T25" fmla="*/ 8 h 23"/>
                  <a:gd name="T26" fmla="*/ 335 w 342"/>
                  <a:gd name="T27" fmla="*/ 6 h 23"/>
                  <a:gd name="T28" fmla="*/ 340 w 342"/>
                  <a:gd name="T29" fmla="*/ 2 h 23"/>
                  <a:gd name="T30" fmla="*/ 342 w 342"/>
                  <a:gd name="T31" fmla="*/ 0 h 23"/>
                  <a:gd name="T32" fmla="*/ 336 w 342"/>
                  <a:gd name="T33" fmla="*/ 0 h 23"/>
                  <a:gd name="T34" fmla="*/ 335 w 342"/>
                  <a:gd name="T35" fmla="*/ 2 h 23"/>
                  <a:gd name="T36" fmla="*/ 329 w 342"/>
                  <a:gd name="T37" fmla="*/ 6 h 23"/>
                  <a:gd name="T38" fmla="*/ 319 w 342"/>
                  <a:gd name="T39" fmla="*/ 8 h 23"/>
                  <a:gd name="T40" fmla="*/ 308 w 342"/>
                  <a:gd name="T41" fmla="*/ 10 h 23"/>
                  <a:gd name="T42" fmla="*/ 290 w 342"/>
                  <a:gd name="T43" fmla="*/ 12 h 23"/>
                  <a:gd name="T44" fmla="*/ 271 w 342"/>
                  <a:gd name="T45" fmla="*/ 13 h 23"/>
                  <a:gd name="T46" fmla="*/ 250 w 342"/>
                  <a:gd name="T47" fmla="*/ 15 h 23"/>
                  <a:gd name="T48" fmla="*/ 225 w 342"/>
                  <a:gd name="T49" fmla="*/ 17 h 23"/>
                  <a:gd name="T50" fmla="*/ 198 w 342"/>
                  <a:gd name="T51" fmla="*/ 19 h 23"/>
                  <a:gd name="T52" fmla="*/ 169 w 342"/>
                  <a:gd name="T53" fmla="*/ 21 h 23"/>
                  <a:gd name="T54" fmla="*/ 136 w 342"/>
                  <a:gd name="T55" fmla="*/ 21 h 23"/>
                  <a:gd name="T56" fmla="*/ 104 w 342"/>
                  <a:gd name="T57" fmla="*/ 23 h 23"/>
                  <a:gd name="T58" fmla="*/ 71 w 342"/>
                  <a:gd name="T59" fmla="*/ 23 h 23"/>
                  <a:gd name="T60" fmla="*/ 36 w 342"/>
                  <a:gd name="T61" fmla="*/ 23 h 23"/>
                  <a:gd name="T62" fmla="*/ 0 w 342"/>
                  <a:gd name="T63" fmla="*/ 23 h 23"/>
                  <a:gd name="T64" fmla="*/ 0 w 342"/>
                  <a:gd name="T6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2" h="23">
                    <a:moveTo>
                      <a:pt x="0" y="23"/>
                    </a:moveTo>
                    <a:lnTo>
                      <a:pt x="36" y="23"/>
                    </a:lnTo>
                    <a:lnTo>
                      <a:pt x="71" y="23"/>
                    </a:lnTo>
                    <a:lnTo>
                      <a:pt x="106" y="23"/>
                    </a:lnTo>
                    <a:lnTo>
                      <a:pt x="140" y="21"/>
                    </a:lnTo>
                    <a:lnTo>
                      <a:pt x="171" y="21"/>
                    </a:lnTo>
                    <a:lnTo>
                      <a:pt x="202" y="19"/>
                    </a:lnTo>
                    <a:lnTo>
                      <a:pt x="229" y="17"/>
                    </a:lnTo>
                    <a:lnTo>
                      <a:pt x="254" y="15"/>
                    </a:lnTo>
                    <a:lnTo>
                      <a:pt x="277" y="13"/>
                    </a:lnTo>
                    <a:lnTo>
                      <a:pt x="296" y="12"/>
                    </a:lnTo>
                    <a:lnTo>
                      <a:pt x="311" y="10"/>
                    </a:lnTo>
                    <a:lnTo>
                      <a:pt x="325" y="8"/>
                    </a:lnTo>
                    <a:lnTo>
                      <a:pt x="335" y="6"/>
                    </a:lnTo>
                    <a:lnTo>
                      <a:pt x="340" y="2"/>
                    </a:lnTo>
                    <a:lnTo>
                      <a:pt x="342" y="0"/>
                    </a:lnTo>
                    <a:lnTo>
                      <a:pt x="336" y="0"/>
                    </a:lnTo>
                    <a:lnTo>
                      <a:pt x="335" y="2"/>
                    </a:lnTo>
                    <a:lnTo>
                      <a:pt x="329" y="6"/>
                    </a:lnTo>
                    <a:lnTo>
                      <a:pt x="319" y="8"/>
                    </a:lnTo>
                    <a:lnTo>
                      <a:pt x="308" y="10"/>
                    </a:lnTo>
                    <a:lnTo>
                      <a:pt x="290" y="12"/>
                    </a:lnTo>
                    <a:lnTo>
                      <a:pt x="271" y="13"/>
                    </a:lnTo>
                    <a:lnTo>
                      <a:pt x="250" y="15"/>
                    </a:lnTo>
                    <a:lnTo>
                      <a:pt x="225" y="17"/>
                    </a:lnTo>
                    <a:lnTo>
                      <a:pt x="198" y="19"/>
                    </a:lnTo>
                    <a:lnTo>
                      <a:pt x="169" y="21"/>
                    </a:lnTo>
                    <a:lnTo>
                      <a:pt x="136" y="21"/>
                    </a:lnTo>
                    <a:lnTo>
                      <a:pt x="104" y="23"/>
                    </a:lnTo>
                    <a:lnTo>
                      <a:pt x="71" y="23"/>
                    </a:lnTo>
                    <a:lnTo>
                      <a:pt x="36" y="23"/>
                    </a:lnTo>
                    <a:lnTo>
                      <a:pt x="0" y="23"/>
                    </a:lnTo>
                    <a:lnTo>
                      <a:pt x="0" y="2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 name="Freeform 193"/>
              <p:cNvSpPr>
                <a:spLocks/>
              </p:cNvSpPr>
              <p:nvPr/>
            </p:nvSpPr>
            <p:spPr bwMode="auto">
              <a:xfrm>
                <a:off x="1031" y="1416"/>
                <a:ext cx="168" cy="12"/>
              </a:xfrm>
              <a:custGeom>
                <a:avLst/>
                <a:gdLst>
                  <a:gd name="T0" fmla="*/ 0 w 336"/>
                  <a:gd name="T1" fmla="*/ 23 h 23"/>
                  <a:gd name="T2" fmla="*/ 36 w 336"/>
                  <a:gd name="T3" fmla="*/ 23 h 23"/>
                  <a:gd name="T4" fmla="*/ 71 w 336"/>
                  <a:gd name="T5" fmla="*/ 23 h 23"/>
                  <a:gd name="T6" fmla="*/ 104 w 336"/>
                  <a:gd name="T7" fmla="*/ 23 h 23"/>
                  <a:gd name="T8" fmla="*/ 136 w 336"/>
                  <a:gd name="T9" fmla="*/ 21 h 23"/>
                  <a:gd name="T10" fmla="*/ 169 w 336"/>
                  <a:gd name="T11" fmla="*/ 21 h 23"/>
                  <a:gd name="T12" fmla="*/ 198 w 336"/>
                  <a:gd name="T13" fmla="*/ 19 h 23"/>
                  <a:gd name="T14" fmla="*/ 225 w 336"/>
                  <a:gd name="T15" fmla="*/ 17 h 23"/>
                  <a:gd name="T16" fmla="*/ 250 w 336"/>
                  <a:gd name="T17" fmla="*/ 15 h 23"/>
                  <a:gd name="T18" fmla="*/ 271 w 336"/>
                  <a:gd name="T19" fmla="*/ 13 h 23"/>
                  <a:gd name="T20" fmla="*/ 290 w 336"/>
                  <a:gd name="T21" fmla="*/ 12 h 23"/>
                  <a:gd name="T22" fmla="*/ 308 w 336"/>
                  <a:gd name="T23" fmla="*/ 10 h 23"/>
                  <a:gd name="T24" fmla="*/ 319 w 336"/>
                  <a:gd name="T25" fmla="*/ 8 h 23"/>
                  <a:gd name="T26" fmla="*/ 329 w 336"/>
                  <a:gd name="T27" fmla="*/ 6 h 23"/>
                  <a:gd name="T28" fmla="*/ 335 w 336"/>
                  <a:gd name="T29" fmla="*/ 2 h 23"/>
                  <a:gd name="T30" fmla="*/ 336 w 336"/>
                  <a:gd name="T31" fmla="*/ 0 h 23"/>
                  <a:gd name="T32" fmla="*/ 331 w 336"/>
                  <a:gd name="T33" fmla="*/ 0 h 23"/>
                  <a:gd name="T34" fmla="*/ 329 w 336"/>
                  <a:gd name="T35" fmla="*/ 2 h 23"/>
                  <a:gd name="T36" fmla="*/ 323 w 336"/>
                  <a:gd name="T37" fmla="*/ 6 h 23"/>
                  <a:gd name="T38" fmla="*/ 313 w 336"/>
                  <a:gd name="T39" fmla="*/ 8 h 23"/>
                  <a:gd name="T40" fmla="*/ 302 w 336"/>
                  <a:gd name="T41" fmla="*/ 10 h 23"/>
                  <a:gd name="T42" fmla="*/ 286 w 336"/>
                  <a:gd name="T43" fmla="*/ 12 h 23"/>
                  <a:gd name="T44" fmla="*/ 267 w 336"/>
                  <a:gd name="T45" fmla="*/ 13 h 23"/>
                  <a:gd name="T46" fmla="*/ 246 w 336"/>
                  <a:gd name="T47" fmla="*/ 15 h 23"/>
                  <a:gd name="T48" fmla="*/ 221 w 336"/>
                  <a:gd name="T49" fmla="*/ 17 h 23"/>
                  <a:gd name="T50" fmla="*/ 194 w 336"/>
                  <a:gd name="T51" fmla="*/ 19 h 23"/>
                  <a:gd name="T52" fmla="*/ 165 w 336"/>
                  <a:gd name="T53" fmla="*/ 19 h 23"/>
                  <a:gd name="T54" fmla="*/ 134 w 336"/>
                  <a:gd name="T55" fmla="*/ 21 h 23"/>
                  <a:gd name="T56" fmla="*/ 102 w 336"/>
                  <a:gd name="T57" fmla="*/ 21 h 23"/>
                  <a:gd name="T58" fmla="*/ 69 w 336"/>
                  <a:gd name="T59" fmla="*/ 23 h 23"/>
                  <a:gd name="T60" fmla="*/ 34 w 336"/>
                  <a:gd name="T61" fmla="*/ 23 h 23"/>
                  <a:gd name="T62" fmla="*/ 0 w 336"/>
                  <a:gd name="T63" fmla="*/ 23 h 23"/>
                  <a:gd name="T64" fmla="*/ 0 w 336"/>
                  <a:gd name="T6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 h="23">
                    <a:moveTo>
                      <a:pt x="0" y="23"/>
                    </a:moveTo>
                    <a:lnTo>
                      <a:pt x="36" y="23"/>
                    </a:lnTo>
                    <a:lnTo>
                      <a:pt x="71" y="23"/>
                    </a:lnTo>
                    <a:lnTo>
                      <a:pt x="104" y="23"/>
                    </a:lnTo>
                    <a:lnTo>
                      <a:pt x="136" y="21"/>
                    </a:lnTo>
                    <a:lnTo>
                      <a:pt x="169" y="21"/>
                    </a:lnTo>
                    <a:lnTo>
                      <a:pt x="198" y="19"/>
                    </a:lnTo>
                    <a:lnTo>
                      <a:pt x="225" y="17"/>
                    </a:lnTo>
                    <a:lnTo>
                      <a:pt x="250" y="15"/>
                    </a:lnTo>
                    <a:lnTo>
                      <a:pt x="271" y="13"/>
                    </a:lnTo>
                    <a:lnTo>
                      <a:pt x="290" y="12"/>
                    </a:lnTo>
                    <a:lnTo>
                      <a:pt x="308" y="10"/>
                    </a:lnTo>
                    <a:lnTo>
                      <a:pt x="319" y="8"/>
                    </a:lnTo>
                    <a:lnTo>
                      <a:pt x="329" y="6"/>
                    </a:lnTo>
                    <a:lnTo>
                      <a:pt x="335" y="2"/>
                    </a:lnTo>
                    <a:lnTo>
                      <a:pt x="336" y="0"/>
                    </a:lnTo>
                    <a:lnTo>
                      <a:pt x="331" y="0"/>
                    </a:lnTo>
                    <a:lnTo>
                      <a:pt x="329" y="2"/>
                    </a:lnTo>
                    <a:lnTo>
                      <a:pt x="323" y="6"/>
                    </a:lnTo>
                    <a:lnTo>
                      <a:pt x="313" y="8"/>
                    </a:lnTo>
                    <a:lnTo>
                      <a:pt x="302" y="10"/>
                    </a:lnTo>
                    <a:lnTo>
                      <a:pt x="286" y="12"/>
                    </a:lnTo>
                    <a:lnTo>
                      <a:pt x="267" y="13"/>
                    </a:lnTo>
                    <a:lnTo>
                      <a:pt x="246" y="15"/>
                    </a:lnTo>
                    <a:lnTo>
                      <a:pt x="221" y="17"/>
                    </a:lnTo>
                    <a:lnTo>
                      <a:pt x="194" y="19"/>
                    </a:lnTo>
                    <a:lnTo>
                      <a:pt x="165" y="19"/>
                    </a:lnTo>
                    <a:lnTo>
                      <a:pt x="134" y="21"/>
                    </a:lnTo>
                    <a:lnTo>
                      <a:pt x="102" y="21"/>
                    </a:lnTo>
                    <a:lnTo>
                      <a:pt x="69" y="23"/>
                    </a:lnTo>
                    <a:lnTo>
                      <a:pt x="34" y="23"/>
                    </a:lnTo>
                    <a:lnTo>
                      <a:pt x="0" y="23"/>
                    </a:lnTo>
                    <a:lnTo>
                      <a:pt x="0" y="2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 name="Freeform 194"/>
              <p:cNvSpPr>
                <a:spLocks/>
              </p:cNvSpPr>
              <p:nvPr/>
            </p:nvSpPr>
            <p:spPr bwMode="auto">
              <a:xfrm>
                <a:off x="1031" y="1416"/>
                <a:ext cx="165" cy="12"/>
              </a:xfrm>
              <a:custGeom>
                <a:avLst/>
                <a:gdLst>
                  <a:gd name="T0" fmla="*/ 0 w 331"/>
                  <a:gd name="T1" fmla="*/ 23 h 23"/>
                  <a:gd name="T2" fmla="*/ 34 w 331"/>
                  <a:gd name="T3" fmla="*/ 23 h 23"/>
                  <a:gd name="T4" fmla="*/ 69 w 331"/>
                  <a:gd name="T5" fmla="*/ 23 h 23"/>
                  <a:gd name="T6" fmla="*/ 102 w 331"/>
                  <a:gd name="T7" fmla="*/ 21 h 23"/>
                  <a:gd name="T8" fmla="*/ 134 w 331"/>
                  <a:gd name="T9" fmla="*/ 21 h 23"/>
                  <a:gd name="T10" fmla="*/ 165 w 331"/>
                  <a:gd name="T11" fmla="*/ 19 h 23"/>
                  <a:gd name="T12" fmla="*/ 194 w 331"/>
                  <a:gd name="T13" fmla="*/ 19 h 23"/>
                  <a:gd name="T14" fmla="*/ 221 w 331"/>
                  <a:gd name="T15" fmla="*/ 17 h 23"/>
                  <a:gd name="T16" fmla="*/ 246 w 331"/>
                  <a:gd name="T17" fmla="*/ 15 h 23"/>
                  <a:gd name="T18" fmla="*/ 267 w 331"/>
                  <a:gd name="T19" fmla="*/ 13 h 23"/>
                  <a:gd name="T20" fmla="*/ 286 w 331"/>
                  <a:gd name="T21" fmla="*/ 12 h 23"/>
                  <a:gd name="T22" fmla="*/ 302 w 331"/>
                  <a:gd name="T23" fmla="*/ 10 h 23"/>
                  <a:gd name="T24" fmla="*/ 313 w 331"/>
                  <a:gd name="T25" fmla="*/ 8 h 23"/>
                  <a:gd name="T26" fmla="*/ 323 w 331"/>
                  <a:gd name="T27" fmla="*/ 6 h 23"/>
                  <a:gd name="T28" fmla="*/ 329 w 331"/>
                  <a:gd name="T29" fmla="*/ 2 h 23"/>
                  <a:gd name="T30" fmla="*/ 331 w 331"/>
                  <a:gd name="T31" fmla="*/ 0 h 23"/>
                  <a:gd name="T32" fmla="*/ 325 w 331"/>
                  <a:gd name="T33" fmla="*/ 0 h 23"/>
                  <a:gd name="T34" fmla="*/ 323 w 331"/>
                  <a:gd name="T35" fmla="*/ 2 h 23"/>
                  <a:gd name="T36" fmla="*/ 317 w 331"/>
                  <a:gd name="T37" fmla="*/ 6 h 23"/>
                  <a:gd name="T38" fmla="*/ 310 w 331"/>
                  <a:gd name="T39" fmla="*/ 8 h 23"/>
                  <a:gd name="T40" fmla="*/ 296 w 331"/>
                  <a:gd name="T41" fmla="*/ 10 h 23"/>
                  <a:gd name="T42" fmla="*/ 281 w 331"/>
                  <a:gd name="T43" fmla="*/ 12 h 23"/>
                  <a:gd name="T44" fmla="*/ 263 w 331"/>
                  <a:gd name="T45" fmla="*/ 13 h 23"/>
                  <a:gd name="T46" fmla="*/ 242 w 331"/>
                  <a:gd name="T47" fmla="*/ 15 h 23"/>
                  <a:gd name="T48" fmla="*/ 217 w 331"/>
                  <a:gd name="T49" fmla="*/ 17 h 23"/>
                  <a:gd name="T50" fmla="*/ 190 w 331"/>
                  <a:gd name="T51" fmla="*/ 19 h 23"/>
                  <a:gd name="T52" fmla="*/ 163 w 331"/>
                  <a:gd name="T53" fmla="*/ 19 h 23"/>
                  <a:gd name="T54" fmla="*/ 133 w 331"/>
                  <a:gd name="T55" fmla="*/ 21 h 23"/>
                  <a:gd name="T56" fmla="*/ 100 w 331"/>
                  <a:gd name="T57" fmla="*/ 21 h 23"/>
                  <a:gd name="T58" fmla="*/ 67 w 331"/>
                  <a:gd name="T59" fmla="*/ 21 h 23"/>
                  <a:gd name="T60" fmla="*/ 34 w 331"/>
                  <a:gd name="T61" fmla="*/ 23 h 23"/>
                  <a:gd name="T62" fmla="*/ 0 w 331"/>
                  <a:gd name="T63" fmla="*/ 23 h 23"/>
                  <a:gd name="T64" fmla="*/ 0 w 331"/>
                  <a:gd name="T6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1" h="23">
                    <a:moveTo>
                      <a:pt x="0" y="23"/>
                    </a:moveTo>
                    <a:lnTo>
                      <a:pt x="34" y="23"/>
                    </a:lnTo>
                    <a:lnTo>
                      <a:pt x="69" y="23"/>
                    </a:lnTo>
                    <a:lnTo>
                      <a:pt x="102" y="21"/>
                    </a:lnTo>
                    <a:lnTo>
                      <a:pt x="134" y="21"/>
                    </a:lnTo>
                    <a:lnTo>
                      <a:pt x="165" y="19"/>
                    </a:lnTo>
                    <a:lnTo>
                      <a:pt x="194" y="19"/>
                    </a:lnTo>
                    <a:lnTo>
                      <a:pt x="221" y="17"/>
                    </a:lnTo>
                    <a:lnTo>
                      <a:pt x="246" y="15"/>
                    </a:lnTo>
                    <a:lnTo>
                      <a:pt x="267" y="13"/>
                    </a:lnTo>
                    <a:lnTo>
                      <a:pt x="286" y="12"/>
                    </a:lnTo>
                    <a:lnTo>
                      <a:pt x="302" y="10"/>
                    </a:lnTo>
                    <a:lnTo>
                      <a:pt x="313" y="8"/>
                    </a:lnTo>
                    <a:lnTo>
                      <a:pt x="323" y="6"/>
                    </a:lnTo>
                    <a:lnTo>
                      <a:pt x="329" y="2"/>
                    </a:lnTo>
                    <a:lnTo>
                      <a:pt x="331" y="0"/>
                    </a:lnTo>
                    <a:lnTo>
                      <a:pt x="325" y="0"/>
                    </a:lnTo>
                    <a:lnTo>
                      <a:pt x="323" y="2"/>
                    </a:lnTo>
                    <a:lnTo>
                      <a:pt x="317" y="6"/>
                    </a:lnTo>
                    <a:lnTo>
                      <a:pt x="310" y="8"/>
                    </a:lnTo>
                    <a:lnTo>
                      <a:pt x="296" y="10"/>
                    </a:lnTo>
                    <a:lnTo>
                      <a:pt x="281" y="12"/>
                    </a:lnTo>
                    <a:lnTo>
                      <a:pt x="263" y="13"/>
                    </a:lnTo>
                    <a:lnTo>
                      <a:pt x="242" y="15"/>
                    </a:lnTo>
                    <a:lnTo>
                      <a:pt x="217" y="17"/>
                    </a:lnTo>
                    <a:lnTo>
                      <a:pt x="190" y="19"/>
                    </a:lnTo>
                    <a:lnTo>
                      <a:pt x="163" y="19"/>
                    </a:lnTo>
                    <a:lnTo>
                      <a:pt x="133" y="21"/>
                    </a:lnTo>
                    <a:lnTo>
                      <a:pt x="100" y="21"/>
                    </a:lnTo>
                    <a:lnTo>
                      <a:pt x="67" y="21"/>
                    </a:lnTo>
                    <a:lnTo>
                      <a:pt x="34" y="23"/>
                    </a:lnTo>
                    <a:lnTo>
                      <a:pt x="0" y="23"/>
                    </a:lnTo>
                    <a:lnTo>
                      <a:pt x="0" y="2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 name="Freeform 195"/>
              <p:cNvSpPr>
                <a:spLocks/>
              </p:cNvSpPr>
              <p:nvPr/>
            </p:nvSpPr>
            <p:spPr bwMode="auto">
              <a:xfrm>
                <a:off x="1031" y="1416"/>
                <a:ext cx="162" cy="12"/>
              </a:xfrm>
              <a:custGeom>
                <a:avLst/>
                <a:gdLst>
                  <a:gd name="T0" fmla="*/ 0 w 325"/>
                  <a:gd name="T1" fmla="*/ 23 h 23"/>
                  <a:gd name="T2" fmla="*/ 34 w 325"/>
                  <a:gd name="T3" fmla="*/ 23 h 23"/>
                  <a:gd name="T4" fmla="*/ 67 w 325"/>
                  <a:gd name="T5" fmla="*/ 21 h 23"/>
                  <a:gd name="T6" fmla="*/ 100 w 325"/>
                  <a:gd name="T7" fmla="*/ 21 h 23"/>
                  <a:gd name="T8" fmla="*/ 133 w 325"/>
                  <a:gd name="T9" fmla="*/ 21 h 23"/>
                  <a:gd name="T10" fmla="*/ 163 w 325"/>
                  <a:gd name="T11" fmla="*/ 19 h 23"/>
                  <a:gd name="T12" fmla="*/ 190 w 325"/>
                  <a:gd name="T13" fmla="*/ 19 h 23"/>
                  <a:gd name="T14" fmla="*/ 217 w 325"/>
                  <a:gd name="T15" fmla="*/ 17 h 23"/>
                  <a:gd name="T16" fmla="*/ 242 w 325"/>
                  <a:gd name="T17" fmla="*/ 15 h 23"/>
                  <a:gd name="T18" fmla="*/ 263 w 325"/>
                  <a:gd name="T19" fmla="*/ 13 h 23"/>
                  <a:gd name="T20" fmla="*/ 281 w 325"/>
                  <a:gd name="T21" fmla="*/ 12 h 23"/>
                  <a:gd name="T22" fmla="*/ 296 w 325"/>
                  <a:gd name="T23" fmla="*/ 10 h 23"/>
                  <a:gd name="T24" fmla="*/ 310 w 325"/>
                  <a:gd name="T25" fmla="*/ 8 h 23"/>
                  <a:gd name="T26" fmla="*/ 317 w 325"/>
                  <a:gd name="T27" fmla="*/ 6 h 23"/>
                  <a:gd name="T28" fmla="*/ 323 w 325"/>
                  <a:gd name="T29" fmla="*/ 2 h 23"/>
                  <a:gd name="T30" fmla="*/ 325 w 325"/>
                  <a:gd name="T31" fmla="*/ 0 h 23"/>
                  <a:gd name="T32" fmla="*/ 319 w 325"/>
                  <a:gd name="T33" fmla="*/ 0 h 23"/>
                  <a:gd name="T34" fmla="*/ 317 w 325"/>
                  <a:gd name="T35" fmla="*/ 2 h 23"/>
                  <a:gd name="T36" fmla="*/ 311 w 325"/>
                  <a:gd name="T37" fmla="*/ 6 h 23"/>
                  <a:gd name="T38" fmla="*/ 304 w 325"/>
                  <a:gd name="T39" fmla="*/ 8 h 23"/>
                  <a:gd name="T40" fmla="*/ 290 w 325"/>
                  <a:gd name="T41" fmla="*/ 10 h 23"/>
                  <a:gd name="T42" fmla="*/ 277 w 325"/>
                  <a:gd name="T43" fmla="*/ 12 h 23"/>
                  <a:gd name="T44" fmla="*/ 258 w 325"/>
                  <a:gd name="T45" fmla="*/ 13 h 23"/>
                  <a:gd name="T46" fmla="*/ 236 w 325"/>
                  <a:gd name="T47" fmla="*/ 15 h 23"/>
                  <a:gd name="T48" fmla="*/ 213 w 325"/>
                  <a:gd name="T49" fmla="*/ 17 h 23"/>
                  <a:gd name="T50" fmla="*/ 188 w 325"/>
                  <a:gd name="T51" fmla="*/ 17 h 23"/>
                  <a:gd name="T52" fmla="*/ 159 w 325"/>
                  <a:gd name="T53" fmla="*/ 19 h 23"/>
                  <a:gd name="T54" fmla="*/ 131 w 325"/>
                  <a:gd name="T55" fmla="*/ 21 h 23"/>
                  <a:gd name="T56" fmla="*/ 100 w 325"/>
                  <a:gd name="T57" fmla="*/ 21 h 23"/>
                  <a:gd name="T58" fmla="*/ 67 w 325"/>
                  <a:gd name="T59" fmla="*/ 21 h 23"/>
                  <a:gd name="T60" fmla="*/ 34 w 325"/>
                  <a:gd name="T61" fmla="*/ 21 h 23"/>
                  <a:gd name="T62" fmla="*/ 0 w 325"/>
                  <a:gd name="T63" fmla="*/ 23 h 23"/>
                  <a:gd name="T64" fmla="*/ 0 w 325"/>
                  <a:gd name="T6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 h="23">
                    <a:moveTo>
                      <a:pt x="0" y="23"/>
                    </a:moveTo>
                    <a:lnTo>
                      <a:pt x="34" y="23"/>
                    </a:lnTo>
                    <a:lnTo>
                      <a:pt x="67" y="21"/>
                    </a:lnTo>
                    <a:lnTo>
                      <a:pt x="100" y="21"/>
                    </a:lnTo>
                    <a:lnTo>
                      <a:pt x="133" y="21"/>
                    </a:lnTo>
                    <a:lnTo>
                      <a:pt x="163" y="19"/>
                    </a:lnTo>
                    <a:lnTo>
                      <a:pt x="190" y="19"/>
                    </a:lnTo>
                    <a:lnTo>
                      <a:pt x="217" y="17"/>
                    </a:lnTo>
                    <a:lnTo>
                      <a:pt x="242" y="15"/>
                    </a:lnTo>
                    <a:lnTo>
                      <a:pt x="263" y="13"/>
                    </a:lnTo>
                    <a:lnTo>
                      <a:pt x="281" y="12"/>
                    </a:lnTo>
                    <a:lnTo>
                      <a:pt x="296" y="10"/>
                    </a:lnTo>
                    <a:lnTo>
                      <a:pt x="310" y="8"/>
                    </a:lnTo>
                    <a:lnTo>
                      <a:pt x="317" y="6"/>
                    </a:lnTo>
                    <a:lnTo>
                      <a:pt x="323" y="2"/>
                    </a:lnTo>
                    <a:lnTo>
                      <a:pt x="325" y="0"/>
                    </a:lnTo>
                    <a:lnTo>
                      <a:pt x="319" y="0"/>
                    </a:lnTo>
                    <a:lnTo>
                      <a:pt x="317" y="2"/>
                    </a:lnTo>
                    <a:lnTo>
                      <a:pt x="311" y="6"/>
                    </a:lnTo>
                    <a:lnTo>
                      <a:pt x="304" y="8"/>
                    </a:lnTo>
                    <a:lnTo>
                      <a:pt x="290" y="10"/>
                    </a:lnTo>
                    <a:lnTo>
                      <a:pt x="277" y="12"/>
                    </a:lnTo>
                    <a:lnTo>
                      <a:pt x="258" y="13"/>
                    </a:lnTo>
                    <a:lnTo>
                      <a:pt x="236" y="15"/>
                    </a:lnTo>
                    <a:lnTo>
                      <a:pt x="213" y="17"/>
                    </a:lnTo>
                    <a:lnTo>
                      <a:pt x="188" y="17"/>
                    </a:lnTo>
                    <a:lnTo>
                      <a:pt x="159" y="19"/>
                    </a:lnTo>
                    <a:lnTo>
                      <a:pt x="131" y="21"/>
                    </a:lnTo>
                    <a:lnTo>
                      <a:pt x="100" y="21"/>
                    </a:lnTo>
                    <a:lnTo>
                      <a:pt x="67" y="21"/>
                    </a:lnTo>
                    <a:lnTo>
                      <a:pt x="34" y="21"/>
                    </a:lnTo>
                    <a:lnTo>
                      <a:pt x="0" y="23"/>
                    </a:lnTo>
                    <a:lnTo>
                      <a:pt x="0" y="2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 name="Freeform 196"/>
              <p:cNvSpPr>
                <a:spLocks/>
              </p:cNvSpPr>
              <p:nvPr/>
            </p:nvSpPr>
            <p:spPr bwMode="auto">
              <a:xfrm>
                <a:off x="1031" y="1416"/>
                <a:ext cx="160" cy="12"/>
              </a:xfrm>
              <a:custGeom>
                <a:avLst/>
                <a:gdLst>
                  <a:gd name="T0" fmla="*/ 0 w 319"/>
                  <a:gd name="T1" fmla="*/ 23 h 23"/>
                  <a:gd name="T2" fmla="*/ 34 w 319"/>
                  <a:gd name="T3" fmla="*/ 21 h 23"/>
                  <a:gd name="T4" fmla="*/ 67 w 319"/>
                  <a:gd name="T5" fmla="*/ 21 h 23"/>
                  <a:gd name="T6" fmla="*/ 100 w 319"/>
                  <a:gd name="T7" fmla="*/ 21 h 23"/>
                  <a:gd name="T8" fmla="*/ 131 w 319"/>
                  <a:gd name="T9" fmla="*/ 21 h 23"/>
                  <a:gd name="T10" fmla="*/ 159 w 319"/>
                  <a:gd name="T11" fmla="*/ 19 h 23"/>
                  <a:gd name="T12" fmla="*/ 188 w 319"/>
                  <a:gd name="T13" fmla="*/ 17 h 23"/>
                  <a:gd name="T14" fmla="*/ 213 w 319"/>
                  <a:gd name="T15" fmla="*/ 17 h 23"/>
                  <a:gd name="T16" fmla="*/ 236 w 319"/>
                  <a:gd name="T17" fmla="*/ 15 h 23"/>
                  <a:gd name="T18" fmla="*/ 258 w 319"/>
                  <a:gd name="T19" fmla="*/ 13 h 23"/>
                  <a:gd name="T20" fmla="*/ 277 w 319"/>
                  <a:gd name="T21" fmla="*/ 12 h 23"/>
                  <a:gd name="T22" fmla="*/ 290 w 319"/>
                  <a:gd name="T23" fmla="*/ 10 h 23"/>
                  <a:gd name="T24" fmla="*/ 304 w 319"/>
                  <a:gd name="T25" fmla="*/ 8 h 23"/>
                  <a:gd name="T26" fmla="*/ 311 w 319"/>
                  <a:gd name="T27" fmla="*/ 6 h 23"/>
                  <a:gd name="T28" fmla="*/ 317 w 319"/>
                  <a:gd name="T29" fmla="*/ 2 h 23"/>
                  <a:gd name="T30" fmla="*/ 319 w 319"/>
                  <a:gd name="T31" fmla="*/ 0 h 23"/>
                  <a:gd name="T32" fmla="*/ 313 w 319"/>
                  <a:gd name="T33" fmla="*/ 0 h 23"/>
                  <a:gd name="T34" fmla="*/ 311 w 319"/>
                  <a:gd name="T35" fmla="*/ 2 h 23"/>
                  <a:gd name="T36" fmla="*/ 306 w 319"/>
                  <a:gd name="T37" fmla="*/ 6 h 23"/>
                  <a:gd name="T38" fmla="*/ 298 w 319"/>
                  <a:gd name="T39" fmla="*/ 8 h 23"/>
                  <a:gd name="T40" fmla="*/ 286 w 319"/>
                  <a:gd name="T41" fmla="*/ 10 h 23"/>
                  <a:gd name="T42" fmla="*/ 271 w 319"/>
                  <a:gd name="T43" fmla="*/ 12 h 23"/>
                  <a:gd name="T44" fmla="*/ 254 w 319"/>
                  <a:gd name="T45" fmla="*/ 13 h 23"/>
                  <a:gd name="T46" fmla="*/ 233 w 319"/>
                  <a:gd name="T47" fmla="*/ 15 h 23"/>
                  <a:gd name="T48" fmla="*/ 210 w 319"/>
                  <a:gd name="T49" fmla="*/ 15 h 23"/>
                  <a:gd name="T50" fmla="*/ 184 w 319"/>
                  <a:gd name="T51" fmla="*/ 17 h 23"/>
                  <a:gd name="T52" fmla="*/ 158 w 319"/>
                  <a:gd name="T53" fmla="*/ 19 h 23"/>
                  <a:gd name="T54" fmla="*/ 127 w 319"/>
                  <a:gd name="T55" fmla="*/ 19 h 23"/>
                  <a:gd name="T56" fmla="*/ 98 w 319"/>
                  <a:gd name="T57" fmla="*/ 21 h 23"/>
                  <a:gd name="T58" fmla="*/ 65 w 319"/>
                  <a:gd name="T59" fmla="*/ 21 h 23"/>
                  <a:gd name="T60" fmla="*/ 33 w 319"/>
                  <a:gd name="T61" fmla="*/ 21 h 23"/>
                  <a:gd name="T62" fmla="*/ 0 w 319"/>
                  <a:gd name="T63" fmla="*/ 21 h 23"/>
                  <a:gd name="T64" fmla="*/ 0 w 319"/>
                  <a:gd name="T6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9" h="23">
                    <a:moveTo>
                      <a:pt x="0" y="23"/>
                    </a:moveTo>
                    <a:lnTo>
                      <a:pt x="34" y="21"/>
                    </a:lnTo>
                    <a:lnTo>
                      <a:pt x="67" y="21"/>
                    </a:lnTo>
                    <a:lnTo>
                      <a:pt x="100" y="21"/>
                    </a:lnTo>
                    <a:lnTo>
                      <a:pt x="131" y="21"/>
                    </a:lnTo>
                    <a:lnTo>
                      <a:pt x="159" y="19"/>
                    </a:lnTo>
                    <a:lnTo>
                      <a:pt x="188" y="17"/>
                    </a:lnTo>
                    <a:lnTo>
                      <a:pt x="213" y="17"/>
                    </a:lnTo>
                    <a:lnTo>
                      <a:pt x="236" y="15"/>
                    </a:lnTo>
                    <a:lnTo>
                      <a:pt x="258" y="13"/>
                    </a:lnTo>
                    <a:lnTo>
                      <a:pt x="277" y="12"/>
                    </a:lnTo>
                    <a:lnTo>
                      <a:pt x="290" y="10"/>
                    </a:lnTo>
                    <a:lnTo>
                      <a:pt x="304" y="8"/>
                    </a:lnTo>
                    <a:lnTo>
                      <a:pt x="311" y="6"/>
                    </a:lnTo>
                    <a:lnTo>
                      <a:pt x="317" y="2"/>
                    </a:lnTo>
                    <a:lnTo>
                      <a:pt x="319" y="0"/>
                    </a:lnTo>
                    <a:lnTo>
                      <a:pt x="313" y="0"/>
                    </a:lnTo>
                    <a:lnTo>
                      <a:pt x="311" y="2"/>
                    </a:lnTo>
                    <a:lnTo>
                      <a:pt x="306" y="6"/>
                    </a:lnTo>
                    <a:lnTo>
                      <a:pt x="298" y="8"/>
                    </a:lnTo>
                    <a:lnTo>
                      <a:pt x="286" y="10"/>
                    </a:lnTo>
                    <a:lnTo>
                      <a:pt x="271" y="12"/>
                    </a:lnTo>
                    <a:lnTo>
                      <a:pt x="254" y="13"/>
                    </a:lnTo>
                    <a:lnTo>
                      <a:pt x="233" y="15"/>
                    </a:lnTo>
                    <a:lnTo>
                      <a:pt x="210" y="15"/>
                    </a:lnTo>
                    <a:lnTo>
                      <a:pt x="184" y="17"/>
                    </a:lnTo>
                    <a:lnTo>
                      <a:pt x="158" y="19"/>
                    </a:lnTo>
                    <a:lnTo>
                      <a:pt x="127" y="19"/>
                    </a:lnTo>
                    <a:lnTo>
                      <a:pt x="98" y="21"/>
                    </a:lnTo>
                    <a:lnTo>
                      <a:pt x="65" y="21"/>
                    </a:lnTo>
                    <a:lnTo>
                      <a:pt x="33" y="21"/>
                    </a:lnTo>
                    <a:lnTo>
                      <a:pt x="0" y="21"/>
                    </a:lnTo>
                    <a:lnTo>
                      <a:pt x="0" y="2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 name="Freeform 197"/>
              <p:cNvSpPr>
                <a:spLocks/>
              </p:cNvSpPr>
              <p:nvPr/>
            </p:nvSpPr>
            <p:spPr bwMode="auto">
              <a:xfrm>
                <a:off x="1031" y="1416"/>
                <a:ext cx="157" cy="11"/>
              </a:xfrm>
              <a:custGeom>
                <a:avLst/>
                <a:gdLst>
                  <a:gd name="T0" fmla="*/ 0 w 313"/>
                  <a:gd name="T1" fmla="*/ 21 h 21"/>
                  <a:gd name="T2" fmla="*/ 33 w 313"/>
                  <a:gd name="T3" fmla="*/ 21 h 21"/>
                  <a:gd name="T4" fmla="*/ 65 w 313"/>
                  <a:gd name="T5" fmla="*/ 21 h 21"/>
                  <a:gd name="T6" fmla="*/ 98 w 313"/>
                  <a:gd name="T7" fmla="*/ 21 h 21"/>
                  <a:gd name="T8" fmla="*/ 127 w 313"/>
                  <a:gd name="T9" fmla="*/ 19 h 21"/>
                  <a:gd name="T10" fmla="*/ 158 w 313"/>
                  <a:gd name="T11" fmla="*/ 19 h 21"/>
                  <a:gd name="T12" fmla="*/ 184 w 313"/>
                  <a:gd name="T13" fmla="*/ 17 h 21"/>
                  <a:gd name="T14" fmla="*/ 210 w 313"/>
                  <a:gd name="T15" fmla="*/ 15 h 21"/>
                  <a:gd name="T16" fmla="*/ 233 w 313"/>
                  <a:gd name="T17" fmla="*/ 15 h 21"/>
                  <a:gd name="T18" fmla="*/ 254 w 313"/>
                  <a:gd name="T19" fmla="*/ 13 h 21"/>
                  <a:gd name="T20" fmla="*/ 271 w 313"/>
                  <a:gd name="T21" fmla="*/ 12 h 21"/>
                  <a:gd name="T22" fmla="*/ 286 w 313"/>
                  <a:gd name="T23" fmla="*/ 10 h 21"/>
                  <a:gd name="T24" fmla="*/ 298 w 313"/>
                  <a:gd name="T25" fmla="*/ 8 h 21"/>
                  <a:gd name="T26" fmla="*/ 306 w 313"/>
                  <a:gd name="T27" fmla="*/ 6 h 21"/>
                  <a:gd name="T28" fmla="*/ 311 w 313"/>
                  <a:gd name="T29" fmla="*/ 2 h 21"/>
                  <a:gd name="T30" fmla="*/ 313 w 313"/>
                  <a:gd name="T31" fmla="*/ 0 h 21"/>
                  <a:gd name="T32" fmla="*/ 308 w 313"/>
                  <a:gd name="T33" fmla="*/ 0 h 21"/>
                  <a:gd name="T34" fmla="*/ 306 w 313"/>
                  <a:gd name="T35" fmla="*/ 2 h 21"/>
                  <a:gd name="T36" fmla="*/ 300 w 313"/>
                  <a:gd name="T37" fmla="*/ 4 h 21"/>
                  <a:gd name="T38" fmla="*/ 292 w 313"/>
                  <a:gd name="T39" fmla="*/ 8 h 21"/>
                  <a:gd name="T40" fmla="*/ 281 w 313"/>
                  <a:gd name="T41" fmla="*/ 10 h 21"/>
                  <a:gd name="T42" fmla="*/ 265 w 313"/>
                  <a:gd name="T43" fmla="*/ 12 h 21"/>
                  <a:gd name="T44" fmla="*/ 248 w 313"/>
                  <a:gd name="T45" fmla="*/ 13 h 21"/>
                  <a:gd name="T46" fmla="*/ 229 w 313"/>
                  <a:gd name="T47" fmla="*/ 15 h 21"/>
                  <a:gd name="T48" fmla="*/ 206 w 313"/>
                  <a:gd name="T49" fmla="*/ 15 h 21"/>
                  <a:gd name="T50" fmla="*/ 181 w 313"/>
                  <a:gd name="T51" fmla="*/ 17 h 21"/>
                  <a:gd name="T52" fmla="*/ 154 w 313"/>
                  <a:gd name="T53" fmla="*/ 19 h 21"/>
                  <a:gd name="T54" fmla="*/ 125 w 313"/>
                  <a:gd name="T55" fmla="*/ 19 h 21"/>
                  <a:gd name="T56" fmla="*/ 96 w 313"/>
                  <a:gd name="T57" fmla="*/ 21 h 21"/>
                  <a:gd name="T58" fmla="*/ 65 w 313"/>
                  <a:gd name="T59" fmla="*/ 21 h 21"/>
                  <a:gd name="T60" fmla="*/ 33 w 313"/>
                  <a:gd name="T61" fmla="*/ 21 h 21"/>
                  <a:gd name="T62" fmla="*/ 0 w 313"/>
                  <a:gd name="T63" fmla="*/ 21 h 21"/>
                  <a:gd name="T64" fmla="*/ 0 w 313"/>
                  <a:gd name="T6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3" h="21">
                    <a:moveTo>
                      <a:pt x="0" y="21"/>
                    </a:moveTo>
                    <a:lnTo>
                      <a:pt x="33" y="21"/>
                    </a:lnTo>
                    <a:lnTo>
                      <a:pt x="65" y="21"/>
                    </a:lnTo>
                    <a:lnTo>
                      <a:pt x="98" y="21"/>
                    </a:lnTo>
                    <a:lnTo>
                      <a:pt x="127" y="19"/>
                    </a:lnTo>
                    <a:lnTo>
                      <a:pt x="158" y="19"/>
                    </a:lnTo>
                    <a:lnTo>
                      <a:pt x="184" y="17"/>
                    </a:lnTo>
                    <a:lnTo>
                      <a:pt x="210" y="15"/>
                    </a:lnTo>
                    <a:lnTo>
                      <a:pt x="233" y="15"/>
                    </a:lnTo>
                    <a:lnTo>
                      <a:pt x="254" y="13"/>
                    </a:lnTo>
                    <a:lnTo>
                      <a:pt x="271" y="12"/>
                    </a:lnTo>
                    <a:lnTo>
                      <a:pt x="286" y="10"/>
                    </a:lnTo>
                    <a:lnTo>
                      <a:pt x="298" y="8"/>
                    </a:lnTo>
                    <a:lnTo>
                      <a:pt x="306" y="6"/>
                    </a:lnTo>
                    <a:lnTo>
                      <a:pt x="311" y="2"/>
                    </a:lnTo>
                    <a:lnTo>
                      <a:pt x="313" y="0"/>
                    </a:lnTo>
                    <a:lnTo>
                      <a:pt x="308" y="0"/>
                    </a:lnTo>
                    <a:lnTo>
                      <a:pt x="306" y="2"/>
                    </a:lnTo>
                    <a:lnTo>
                      <a:pt x="300" y="4"/>
                    </a:lnTo>
                    <a:lnTo>
                      <a:pt x="292" y="8"/>
                    </a:lnTo>
                    <a:lnTo>
                      <a:pt x="281" y="10"/>
                    </a:lnTo>
                    <a:lnTo>
                      <a:pt x="265" y="12"/>
                    </a:lnTo>
                    <a:lnTo>
                      <a:pt x="248" y="13"/>
                    </a:lnTo>
                    <a:lnTo>
                      <a:pt x="229" y="15"/>
                    </a:lnTo>
                    <a:lnTo>
                      <a:pt x="206" y="15"/>
                    </a:lnTo>
                    <a:lnTo>
                      <a:pt x="181" y="17"/>
                    </a:lnTo>
                    <a:lnTo>
                      <a:pt x="154" y="19"/>
                    </a:lnTo>
                    <a:lnTo>
                      <a:pt x="125" y="19"/>
                    </a:lnTo>
                    <a:lnTo>
                      <a:pt x="96" y="21"/>
                    </a:lnTo>
                    <a:lnTo>
                      <a:pt x="65" y="21"/>
                    </a:lnTo>
                    <a:lnTo>
                      <a:pt x="33" y="21"/>
                    </a:lnTo>
                    <a:lnTo>
                      <a:pt x="0" y="21"/>
                    </a:lnTo>
                    <a:lnTo>
                      <a:pt x="0" y="21"/>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 name="Freeform 198"/>
              <p:cNvSpPr>
                <a:spLocks/>
              </p:cNvSpPr>
              <p:nvPr/>
            </p:nvSpPr>
            <p:spPr bwMode="auto">
              <a:xfrm>
                <a:off x="1031" y="1416"/>
                <a:ext cx="154" cy="11"/>
              </a:xfrm>
              <a:custGeom>
                <a:avLst/>
                <a:gdLst>
                  <a:gd name="T0" fmla="*/ 0 w 308"/>
                  <a:gd name="T1" fmla="*/ 21 h 21"/>
                  <a:gd name="T2" fmla="*/ 33 w 308"/>
                  <a:gd name="T3" fmla="*/ 21 h 21"/>
                  <a:gd name="T4" fmla="*/ 65 w 308"/>
                  <a:gd name="T5" fmla="*/ 21 h 21"/>
                  <a:gd name="T6" fmla="*/ 96 w 308"/>
                  <a:gd name="T7" fmla="*/ 21 h 21"/>
                  <a:gd name="T8" fmla="*/ 125 w 308"/>
                  <a:gd name="T9" fmla="*/ 19 h 21"/>
                  <a:gd name="T10" fmla="*/ 154 w 308"/>
                  <a:gd name="T11" fmla="*/ 19 h 21"/>
                  <a:gd name="T12" fmla="*/ 181 w 308"/>
                  <a:gd name="T13" fmla="*/ 17 h 21"/>
                  <a:gd name="T14" fmla="*/ 206 w 308"/>
                  <a:gd name="T15" fmla="*/ 15 h 21"/>
                  <a:gd name="T16" fmla="*/ 229 w 308"/>
                  <a:gd name="T17" fmla="*/ 15 h 21"/>
                  <a:gd name="T18" fmla="*/ 248 w 308"/>
                  <a:gd name="T19" fmla="*/ 13 h 21"/>
                  <a:gd name="T20" fmla="*/ 265 w 308"/>
                  <a:gd name="T21" fmla="*/ 12 h 21"/>
                  <a:gd name="T22" fmla="*/ 281 w 308"/>
                  <a:gd name="T23" fmla="*/ 10 h 21"/>
                  <a:gd name="T24" fmla="*/ 292 w 308"/>
                  <a:gd name="T25" fmla="*/ 8 h 21"/>
                  <a:gd name="T26" fmla="*/ 300 w 308"/>
                  <a:gd name="T27" fmla="*/ 4 h 21"/>
                  <a:gd name="T28" fmla="*/ 306 w 308"/>
                  <a:gd name="T29" fmla="*/ 2 h 21"/>
                  <a:gd name="T30" fmla="*/ 308 w 308"/>
                  <a:gd name="T31" fmla="*/ 0 h 21"/>
                  <a:gd name="T32" fmla="*/ 302 w 308"/>
                  <a:gd name="T33" fmla="*/ 0 h 21"/>
                  <a:gd name="T34" fmla="*/ 300 w 308"/>
                  <a:gd name="T35" fmla="*/ 2 h 21"/>
                  <a:gd name="T36" fmla="*/ 294 w 308"/>
                  <a:gd name="T37" fmla="*/ 6 h 21"/>
                  <a:gd name="T38" fmla="*/ 285 w 308"/>
                  <a:gd name="T39" fmla="*/ 8 h 21"/>
                  <a:gd name="T40" fmla="*/ 271 w 308"/>
                  <a:gd name="T41" fmla="*/ 10 h 21"/>
                  <a:gd name="T42" fmla="*/ 256 w 308"/>
                  <a:gd name="T43" fmla="*/ 12 h 21"/>
                  <a:gd name="T44" fmla="*/ 236 w 308"/>
                  <a:gd name="T45" fmla="*/ 13 h 21"/>
                  <a:gd name="T46" fmla="*/ 213 w 308"/>
                  <a:gd name="T47" fmla="*/ 15 h 21"/>
                  <a:gd name="T48" fmla="*/ 188 w 308"/>
                  <a:gd name="T49" fmla="*/ 17 h 21"/>
                  <a:gd name="T50" fmla="*/ 161 w 308"/>
                  <a:gd name="T51" fmla="*/ 17 h 21"/>
                  <a:gd name="T52" fmla="*/ 131 w 308"/>
                  <a:gd name="T53" fmla="*/ 19 h 21"/>
                  <a:gd name="T54" fmla="*/ 100 w 308"/>
                  <a:gd name="T55" fmla="*/ 19 h 21"/>
                  <a:gd name="T56" fmla="*/ 67 w 308"/>
                  <a:gd name="T57" fmla="*/ 21 h 21"/>
                  <a:gd name="T58" fmla="*/ 34 w 308"/>
                  <a:gd name="T59" fmla="*/ 21 h 21"/>
                  <a:gd name="T60" fmla="*/ 0 w 308"/>
                  <a:gd name="T61" fmla="*/ 21 h 21"/>
                  <a:gd name="T62" fmla="*/ 0 w 308"/>
                  <a:gd name="T6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8" h="21">
                    <a:moveTo>
                      <a:pt x="0" y="21"/>
                    </a:moveTo>
                    <a:lnTo>
                      <a:pt x="33" y="21"/>
                    </a:lnTo>
                    <a:lnTo>
                      <a:pt x="65" y="21"/>
                    </a:lnTo>
                    <a:lnTo>
                      <a:pt x="96" y="21"/>
                    </a:lnTo>
                    <a:lnTo>
                      <a:pt x="125" y="19"/>
                    </a:lnTo>
                    <a:lnTo>
                      <a:pt x="154" y="19"/>
                    </a:lnTo>
                    <a:lnTo>
                      <a:pt x="181" y="17"/>
                    </a:lnTo>
                    <a:lnTo>
                      <a:pt x="206" y="15"/>
                    </a:lnTo>
                    <a:lnTo>
                      <a:pt x="229" y="15"/>
                    </a:lnTo>
                    <a:lnTo>
                      <a:pt x="248" y="13"/>
                    </a:lnTo>
                    <a:lnTo>
                      <a:pt x="265" y="12"/>
                    </a:lnTo>
                    <a:lnTo>
                      <a:pt x="281" y="10"/>
                    </a:lnTo>
                    <a:lnTo>
                      <a:pt x="292" y="8"/>
                    </a:lnTo>
                    <a:lnTo>
                      <a:pt x="300" y="4"/>
                    </a:lnTo>
                    <a:lnTo>
                      <a:pt x="306" y="2"/>
                    </a:lnTo>
                    <a:lnTo>
                      <a:pt x="308" y="0"/>
                    </a:lnTo>
                    <a:lnTo>
                      <a:pt x="302" y="0"/>
                    </a:lnTo>
                    <a:lnTo>
                      <a:pt x="300" y="2"/>
                    </a:lnTo>
                    <a:lnTo>
                      <a:pt x="294" y="6"/>
                    </a:lnTo>
                    <a:lnTo>
                      <a:pt x="285" y="8"/>
                    </a:lnTo>
                    <a:lnTo>
                      <a:pt x="271" y="10"/>
                    </a:lnTo>
                    <a:lnTo>
                      <a:pt x="256" y="12"/>
                    </a:lnTo>
                    <a:lnTo>
                      <a:pt x="236" y="13"/>
                    </a:lnTo>
                    <a:lnTo>
                      <a:pt x="213" y="15"/>
                    </a:lnTo>
                    <a:lnTo>
                      <a:pt x="188" y="17"/>
                    </a:lnTo>
                    <a:lnTo>
                      <a:pt x="161" y="17"/>
                    </a:lnTo>
                    <a:lnTo>
                      <a:pt x="131" y="19"/>
                    </a:lnTo>
                    <a:lnTo>
                      <a:pt x="100" y="19"/>
                    </a:lnTo>
                    <a:lnTo>
                      <a:pt x="67" y="21"/>
                    </a:lnTo>
                    <a:lnTo>
                      <a:pt x="34" y="21"/>
                    </a:lnTo>
                    <a:lnTo>
                      <a:pt x="0" y="21"/>
                    </a:lnTo>
                    <a:lnTo>
                      <a:pt x="0" y="2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 name="Freeform 199"/>
              <p:cNvSpPr>
                <a:spLocks/>
              </p:cNvSpPr>
              <p:nvPr/>
            </p:nvSpPr>
            <p:spPr bwMode="auto">
              <a:xfrm>
                <a:off x="1031" y="1416"/>
                <a:ext cx="151" cy="11"/>
              </a:xfrm>
              <a:custGeom>
                <a:avLst/>
                <a:gdLst>
                  <a:gd name="T0" fmla="*/ 0 w 302"/>
                  <a:gd name="T1" fmla="*/ 21 h 21"/>
                  <a:gd name="T2" fmla="*/ 34 w 302"/>
                  <a:gd name="T3" fmla="*/ 21 h 21"/>
                  <a:gd name="T4" fmla="*/ 67 w 302"/>
                  <a:gd name="T5" fmla="*/ 21 h 21"/>
                  <a:gd name="T6" fmla="*/ 100 w 302"/>
                  <a:gd name="T7" fmla="*/ 19 h 21"/>
                  <a:gd name="T8" fmla="*/ 131 w 302"/>
                  <a:gd name="T9" fmla="*/ 19 h 21"/>
                  <a:gd name="T10" fmla="*/ 161 w 302"/>
                  <a:gd name="T11" fmla="*/ 17 h 21"/>
                  <a:gd name="T12" fmla="*/ 188 w 302"/>
                  <a:gd name="T13" fmla="*/ 17 h 21"/>
                  <a:gd name="T14" fmla="*/ 213 w 302"/>
                  <a:gd name="T15" fmla="*/ 15 h 21"/>
                  <a:gd name="T16" fmla="*/ 236 w 302"/>
                  <a:gd name="T17" fmla="*/ 13 h 21"/>
                  <a:gd name="T18" fmla="*/ 256 w 302"/>
                  <a:gd name="T19" fmla="*/ 12 h 21"/>
                  <a:gd name="T20" fmla="*/ 271 w 302"/>
                  <a:gd name="T21" fmla="*/ 10 h 21"/>
                  <a:gd name="T22" fmla="*/ 285 w 302"/>
                  <a:gd name="T23" fmla="*/ 8 h 21"/>
                  <a:gd name="T24" fmla="*/ 294 w 302"/>
                  <a:gd name="T25" fmla="*/ 6 h 21"/>
                  <a:gd name="T26" fmla="*/ 300 w 302"/>
                  <a:gd name="T27" fmla="*/ 2 h 21"/>
                  <a:gd name="T28" fmla="*/ 302 w 302"/>
                  <a:gd name="T29" fmla="*/ 0 h 21"/>
                  <a:gd name="T30" fmla="*/ 296 w 302"/>
                  <a:gd name="T31" fmla="*/ 0 h 21"/>
                  <a:gd name="T32" fmla="*/ 294 w 302"/>
                  <a:gd name="T33" fmla="*/ 2 h 21"/>
                  <a:gd name="T34" fmla="*/ 288 w 302"/>
                  <a:gd name="T35" fmla="*/ 6 h 21"/>
                  <a:gd name="T36" fmla="*/ 279 w 302"/>
                  <a:gd name="T37" fmla="*/ 8 h 21"/>
                  <a:gd name="T38" fmla="*/ 267 w 302"/>
                  <a:gd name="T39" fmla="*/ 10 h 21"/>
                  <a:gd name="T40" fmla="*/ 250 w 302"/>
                  <a:gd name="T41" fmla="*/ 12 h 21"/>
                  <a:gd name="T42" fmla="*/ 231 w 302"/>
                  <a:gd name="T43" fmla="*/ 13 h 21"/>
                  <a:gd name="T44" fmla="*/ 210 w 302"/>
                  <a:gd name="T45" fmla="*/ 15 h 21"/>
                  <a:gd name="T46" fmla="*/ 184 w 302"/>
                  <a:gd name="T47" fmla="*/ 15 h 21"/>
                  <a:gd name="T48" fmla="*/ 158 w 302"/>
                  <a:gd name="T49" fmla="*/ 17 h 21"/>
                  <a:gd name="T50" fmla="*/ 129 w 302"/>
                  <a:gd name="T51" fmla="*/ 19 h 21"/>
                  <a:gd name="T52" fmla="*/ 98 w 302"/>
                  <a:gd name="T53" fmla="*/ 19 h 21"/>
                  <a:gd name="T54" fmla="*/ 67 w 302"/>
                  <a:gd name="T55" fmla="*/ 19 h 21"/>
                  <a:gd name="T56" fmla="*/ 34 w 302"/>
                  <a:gd name="T57" fmla="*/ 21 h 21"/>
                  <a:gd name="T58" fmla="*/ 0 w 302"/>
                  <a:gd name="T59" fmla="*/ 21 h 21"/>
                  <a:gd name="T60" fmla="*/ 0 w 302"/>
                  <a:gd name="T6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2" h="21">
                    <a:moveTo>
                      <a:pt x="0" y="21"/>
                    </a:moveTo>
                    <a:lnTo>
                      <a:pt x="34" y="21"/>
                    </a:lnTo>
                    <a:lnTo>
                      <a:pt x="67" y="21"/>
                    </a:lnTo>
                    <a:lnTo>
                      <a:pt x="100" y="19"/>
                    </a:lnTo>
                    <a:lnTo>
                      <a:pt x="131" y="19"/>
                    </a:lnTo>
                    <a:lnTo>
                      <a:pt x="161" y="17"/>
                    </a:lnTo>
                    <a:lnTo>
                      <a:pt x="188" y="17"/>
                    </a:lnTo>
                    <a:lnTo>
                      <a:pt x="213" y="15"/>
                    </a:lnTo>
                    <a:lnTo>
                      <a:pt x="236" y="13"/>
                    </a:lnTo>
                    <a:lnTo>
                      <a:pt x="256" y="12"/>
                    </a:lnTo>
                    <a:lnTo>
                      <a:pt x="271" y="10"/>
                    </a:lnTo>
                    <a:lnTo>
                      <a:pt x="285" y="8"/>
                    </a:lnTo>
                    <a:lnTo>
                      <a:pt x="294" y="6"/>
                    </a:lnTo>
                    <a:lnTo>
                      <a:pt x="300" y="2"/>
                    </a:lnTo>
                    <a:lnTo>
                      <a:pt x="302" y="0"/>
                    </a:lnTo>
                    <a:lnTo>
                      <a:pt x="296" y="0"/>
                    </a:lnTo>
                    <a:lnTo>
                      <a:pt x="294" y="2"/>
                    </a:lnTo>
                    <a:lnTo>
                      <a:pt x="288" y="6"/>
                    </a:lnTo>
                    <a:lnTo>
                      <a:pt x="279" y="8"/>
                    </a:lnTo>
                    <a:lnTo>
                      <a:pt x="267" y="10"/>
                    </a:lnTo>
                    <a:lnTo>
                      <a:pt x="250" y="12"/>
                    </a:lnTo>
                    <a:lnTo>
                      <a:pt x="231" y="13"/>
                    </a:lnTo>
                    <a:lnTo>
                      <a:pt x="210" y="15"/>
                    </a:lnTo>
                    <a:lnTo>
                      <a:pt x="184" y="15"/>
                    </a:lnTo>
                    <a:lnTo>
                      <a:pt x="158" y="17"/>
                    </a:lnTo>
                    <a:lnTo>
                      <a:pt x="129" y="19"/>
                    </a:lnTo>
                    <a:lnTo>
                      <a:pt x="98" y="19"/>
                    </a:lnTo>
                    <a:lnTo>
                      <a:pt x="67" y="19"/>
                    </a:lnTo>
                    <a:lnTo>
                      <a:pt x="34" y="21"/>
                    </a:lnTo>
                    <a:lnTo>
                      <a:pt x="0" y="21"/>
                    </a:lnTo>
                    <a:lnTo>
                      <a:pt x="0" y="21"/>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 name="Freeform 200"/>
              <p:cNvSpPr>
                <a:spLocks/>
              </p:cNvSpPr>
              <p:nvPr/>
            </p:nvSpPr>
            <p:spPr bwMode="auto">
              <a:xfrm>
                <a:off x="1031" y="1416"/>
                <a:ext cx="148" cy="11"/>
              </a:xfrm>
              <a:custGeom>
                <a:avLst/>
                <a:gdLst>
                  <a:gd name="T0" fmla="*/ 0 w 296"/>
                  <a:gd name="T1" fmla="*/ 21 h 21"/>
                  <a:gd name="T2" fmla="*/ 34 w 296"/>
                  <a:gd name="T3" fmla="*/ 21 h 21"/>
                  <a:gd name="T4" fmla="*/ 67 w 296"/>
                  <a:gd name="T5" fmla="*/ 19 h 21"/>
                  <a:gd name="T6" fmla="*/ 98 w 296"/>
                  <a:gd name="T7" fmla="*/ 19 h 21"/>
                  <a:gd name="T8" fmla="*/ 129 w 296"/>
                  <a:gd name="T9" fmla="*/ 19 h 21"/>
                  <a:gd name="T10" fmla="*/ 158 w 296"/>
                  <a:gd name="T11" fmla="*/ 17 h 21"/>
                  <a:gd name="T12" fmla="*/ 184 w 296"/>
                  <a:gd name="T13" fmla="*/ 15 h 21"/>
                  <a:gd name="T14" fmla="*/ 210 w 296"/>
                  <a:gd name="T15" fmla="*/ 15 h 21"/>
                  <a:gd name="T16" fmla="*/ 231 w 296"/>
                  <a:gd name="T17" fmla="*/ 13 h 21"/>
                  <a:gd name="T18" fmla="*/ 250 w 296"/>
                  <a:gd name="T19" fmla="*/ 12 h 21"/>
                  <a:gd name="T20" fmla="*/ 267 w 296"/>
                  <a:gd name="T21" fmla="*/ 10 h 21"/>
                  <a:gd name="T22" fmla="*/ 279 w 296"/>
                  <a:gd name="T23" fmla="*/ 8 h 21"/>
                  <a:gd name="T24" fmla="*/ 288 w 296"/>
                  <a:gd name="T25" fmla="*/ 6 h 21"/>
                  <a:gd name="T26" fmla="*/ 294 w 296"/>
                  <a:gd name="T27" fmla="*/ 2 h 21"/>
                  <a:gd name="T28" fmla="*/ 296 w 296"/>
                  <a:gd name="T29" fmla="*/ 0 h 21"/>
                  <a:gd name="T30" fmla="*/ 290 w 296"/>
                  <a:gd name="T31" fmla="*/ 0 h 21"/>
                  <a:gd name="T32" fmla="*/ 288 w 296"/>
                  <a:gd name="T33" fmla="*/ 2 h 21"/>
                  <a:gd name="T34" fmla="*/ 283 w 296"/>
                  <a:gd name="T35" fmla="*/ 4 h 21"/>
                  <a:gd name="T36" fmla="*/ 273 w 296"/>
                  <a:gd name="T37" fmla="*/ 8 h 21"/>
                  <a:gd name="T38" fmla="*/ 261 w 296"/>
                  <a:gd name="T39" fmla="*/ 10 h 21"/>
                  <a:gd name="T40" fmla="*/ 246 w 296"/>
                  <a:gd name="T41" fmla="*/ 12 h 21"/>
                  <a:gd name="T42" fmla="*/ 227 w 296"/>
                  <a:gd name="T43" fmla="*/ 13 h 21"/>
                  <a:gd name="T44" fmla="*/ 206 w 296"/>
                  <a:gd name="T45" fmla="*/ 13 h 21"/>
                  <a:gd name="T46" fmla="*/ 181 w 296"/>
                  <a:gd name="T47" fmla="*/ 15 h 21"/>
                  <a:gd name="T48" fmla="*/ 154 w 296"/>
                  <a:gd name="T49" fmla="*/ 17 h 21"/>
                  <a:gd name="T50" fmla="*/ 127 w 296"/>
                  <a:gd name="T51" fmla="*/ 17 h 21"/>
                  <a:gd name="T52" fmla="*/ 96 w 296"/>
                  <a:gd name="T53" fmla="*/ 19 h 21"/>
                  <a:gd name="T54" fmla="*/ 65 w 296"/>
                  <a:gd name="T55" fmla="*/ 19 h 21"/>
                  <a:gd name="T56" fmla="*/ 33 w 296"/>
                  <a:gd name="T57" fmla="*/ 19 h 21"/>
                  <a:gd name="T58" fmla="*/ 0 w 296"/>
                  <a:gd name="T59" fmla="*/ 19 h 21"/>
                  <a:gd name="T60" fmla="*/ 0 w 296"/>
                  <a:gd name="T6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6" h="21">
                    <a:moveTo>
                      <a:pt x="0" y="21"/>
                    </a:moveTo>
                    <a:lnTo>
                      <a:pt x="34" y="21"/>
                    </a:lnTo>
                    <a:lnTo>
                      <a:pt x="67" y="19"/>
                    </a:lnTo>
                    <a:lnTo>
                      <a:pt x="98" y="19"/>
                    </a:lnTo>
                    <a:lnTo>
                      <a:pt x="129" y="19"/>
                    </a:lnTo>
                    <a:lnTo>
                      <a:pt x="158" y="17"/>
                    </a:lnTo>
                    <a:lnTo>
                      <a:pt x="184" y="15"/>
                    </a:lnTo>
                    <a:lnTo>
                      <a:pt x="210" y="15"/>
                    </a:lnTo>
                    <a:lnTo>
                      <a:pt x="231" y="13"/>
                    </a:lnTo>
                    <a:lnTo>
                      <a:pt x="250" y="12"/>
                    </a:lnTo>
                    <a:lnTo>
                      <a:pt x="267" y="10"/>
                    </a:lnTo>
                    <a:lnTo>
                      <a:pt x="279" y="8"/>
                    </a:lnTo>
                    <a:lnTo>
                      <a:pt x="288" y="6"/>
                    </a:lnTo>
                    <a:lnTo>
                      <a:pt x="294" y="2"/>
                    </a:lnTo>
                    <a:lnTo>
                      <a:pt x="296" y="0"/>
                    </a:lnTo>
                    <a:lnTo>
                      <a:pt x="290" y="0"/>
                    </a:lnTo>
                    <a:lnTo>
                      <a:pt x="288" y="2"/>
                    </a:lnTo>
                    <a:lnTo>
                      <a:pt x="283" y="4"/>
                    </a:lnTo>
                    <a:lnTo>
                      <a:pt x="273" y="8"/>
                    </a:lnTo>
                    <a:lnTo>
                      <a:pt x="261" y="10"/>
                    </a:lnTo>
                    <a:lnTo>
                      <a:pt x="246" y="12"/>
                    </a:lnTo>
                    <a:lnTo>
                      <a:pt x="227" y="13"/>
                    </a:lnTo>
                    <a:lnTo>
                      <a:pt x="206" y="13"/>
                    </a:lnTo>
                    <a:lnTo>
                      <a:pt x="181" y="15"/>
                    </a:lnTo>
                    <a:lnTo>
                      <a:pt x="154" y="17"/>
                    </a:lnTo>
                    <a:lnTo>
                      <a:pt x="127" y="17"/>
                    </a:lnTo>
                    <a:lnTo>
                      <a:pt x="96" y="19"/>
                    </a:lnTo>
                    <a:lnTo>
                      <a:pt x="65" y="19"/>
                    </a:lnTo>
                    <a:lnTo>
                      <a:pt x="33" y="19"/>
                    </a:lnTo>
                    <a:lnTo>
                      <a:pt x="0" y="19"/>
                    </a:lnTo>
                    <a:lnTo>
                      <a:pt x="0" y="21"/>
                    </a:lnTo>
                    <a:close/>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 name="Freeform 201"/>
              <p:cNvSpPr>
                <a:spLocks/>
              </p:cNvSpPr>
              <p:nvPr/>
            </p:nvSpPr>
            <p:spPr bwMode="auto">
              <a:xfrm>
                <a:off x="1031" y="1416"/>
                <a:ext cx="145" cy="10"/>
              </a:xfrm>
              <a:custGeom>
                <a:avLst/>
                <a:gdLst>
                  <a:gd name="T0" fmla="*/ 0 w 290"/>
                  <a:gd name="T1" fmla="*/ 19 h 19"/>
                  <a:gd name="T2" fmla="*/ 33 w 290"/>
                  <a:gd name="T3" fmla="*/ 19 h 19"/>
                  <a:gd name="T4" fmla="*/ 65 w 290"/>
                  <a:gd name="T5" fmla="*/ 19 h 19"/>
                  <a:gd name="T6" fmla="*/ 96 w 290"/>
                  <a:gd name="T7" fmla="*/ 19 h 19"/>
                  <a:gd name="T8" fmla="*/ 127 w 290"/>
                  <a:gd name="T9" fmla="*/ 17 h 19"/>
                  <a:gd name="T10" fmla="*/ 154 w 290"/>
                  <a:gd name="T11" fmla="*/ 17 h 19"/>
                  <a:gd name="T12" fmla="*/ 181 w 290"/>
                  <a:gd name="T13" fmla="*/ 15 h 19"/>
                  <a:gd name="T14" fmla="*/ 206 w 290"/>
                  <a:gd name="T15" fmla="*/ 13 h 19"/>
                  <a:gd name="T16" fmla="*/ 227 w 290"/>
                  <a:gd name="T17" fmla="*/ 13 h 19"/>
                  <a:gd name="T18" fmla="*/ 246 w 290"/>
                  <a:gd name="T19" fmla="*/ 12 h 19"/>
                  <a:gd name="T20" fmla="*/ 261 w 290"/>
                  <a:gd name="T21" fmla="*/ 10 h 19"/>
                  <a:gd name="T22" fmla="*/ 273 w 290"/>
                  <a:gd name="T23" fmla="*/ 8 h 19"/>
                  <a:gd name="T24" fmla="*/ 283 w 290"/>
                  <a:gd name="T25" fmla="*/ 4 h 19"/>
                  <a:gd name="T26" fmla="*/ 288 w 290"/>
                  <a:gd name="T27" fmla="*/ 2 h 19"/>
                  <a:gd name="T28" fmla="*/ 290 w 290"/>
                  <a:gd name="T29" fmla="*/ 0 h 19"/>
                  <a:gd name="T30" fmla="*/ 285 w 290"/>
                  <a:gd name="T31" fmla="*/ 0 h 19"/>
                  <a:gd name="T32" fmla="*/ 283 w 290"/>
                  <a:gd name="T33" fmla="*/ 2 h 19"/>
                  <a:gd name="T34" fmla="*/ 277 w 290"/>
                  <a:gd name="T35" fmla="*/ 4 h 19"/>
                  <a:gd name="T36" fmla="*/ 267 w 290"/>
                  <a:gd name="T37" fmla="*/ 8 h 19"/>
                  <a:gd name="T38" fmla="*/ 256 w 290"/>
                  <a:gd name="T39" fmla="*/ 10 h 19"/>
                  <a:gd name="T40" fmla="*/ 240 w 290"/>
                  <a:gd name="T41" fmla="*/ 12 h 19"/>
                  <a:gd name="T42" fmla="*/ 223 w 290"/>
                  <a:gd name="T43" fmla="*/ 12 h 19"/>
                  <a:gd name="T44" fmla="*/ 202 w 290"/>
                  <a:gd name="T45" fmla="*/ 13 h 19"/>
                  <a:gd name="T46" fmla="*/ 177 w 290"/>
                  <a:gd name="T47" fmla="*/ 15 h 19"/>
                  <a:gd name="T48" fmla="*/ 152 w 290"/>
                  <a:gd name="T49" fmla="*/ 17 h 19"/>
                  <a:gd name="T50" fmla="*/ 123 w 290"/>
                  <a:gd name="T51" fmla="*/ 17 h 19"/>
                  <a:gd name="T52" fmla="*/ 94 w 290"/>
                  <a:gd name="T53" fmla="*/ 19 h 19"/>
                  <a:gd name="T54" fmla="*/ 63 w 290"/>
                  <a:gd name="T55" fmla="*/ 19 h 19"/>
                  <a:gd name="T56" fmla="*/ 33 w 290"/>
                  <a:gd name="T57" fmla="*/ 19 h 19"/>
                  <a:gd name="T58" fmla="*/ 0 w 290"/>
                  <a:gd name="T59" fmla="*/ 19 h 19"/>
                  <a:gd name="T60" fmla="*/ 0 w 290"/>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0" h="19">
                    <a:moveTo>
                      <a:pt x="0" y="19"/>
                    </a:moveTo>
                    <a:lnTo>
                      <a:pt x="33" y="19"/>
                    </a:lnTo>
                    <a:lnTo>
                      <a:pt x="65" y="19"/>
                    </a:lnTo>
                    <a:lnTo>
                      <a:pt x="96" y="19"/>
                    </a:lnTo>
                    <a:lnTo>
                      <a:pt x="127" y="17"/>
                    </a:lnTo>
                    <a:lnTo>
                      <a:pt x="154" y="17"/>
                    </a:lnTo>
                    <a:lnTo>
                      <a:pt x="181" y="15"/>
                    </a:lnTo>
                    <a:lnTo>
                      <a:pt x="206" y="13"/>
                    </a:lnTo>
                    <a:lnTo>
                      <a:pt x="227" y="13"/>
                    </a:lnTo>
                    <a:lnTo>
                      <a:pt x="246" y="12"/>
                    </a:lnTo>
                    <a:lnTo>
                      <a:pt x="261" y="10"/>
                    </a:lnTo>
                    <a:lnTo>
                      <a:pt x="273" y="8"/>
                    </a:lnTo>
                    <a:lnTo>
                      <a:pt x="283" y="4"/>
                    </a:lnTo>
                    <a:lnTo>
                      <a:pt x="288" y="2"/>
                    </a:lnTo>
                    <a:lnTo>
                      <a:pt x="290" y="0"/>
                    </a:lnTo>
                    <a:lnTo>
                      <a:pt x="285" y="0"/>
                    </a:lnTo>
                    <a:lnTo>
                      <a:pt x="283" y="2"/>
                    </a:lnTo>
                    <a:lnTo>
                      <a:pt x="277" y="4"/>
                    </a:lnTo>
                    <a:lnTo>
                      <a:pt x="267" y="8"/>
                    </a:lnTo>
                    <a:lnTo>
                      <a:pt x="256" y="10"/>
                    </a:lnTo>
                    <a:lnTo>
                      <a:pt x="240" y="12"/>
                    </a:lnTo>
                    <a:lnTo>
                      <a:pt x="223" y="12"/>
                    </a:lnTo>
                    <a:lnTo>
                      <a:pt x="202" y="13"/>
                    </a:lnTo>
                    <a:lnTo>
                      <a:pt x="177" y="15"/>
                    </a:lnTo>
                    <a:lnTo>
                      <a:pt x="152" y="17"/>
                    </a:lnTo>
                    <a:lnTo>
                      <a:pt x="123" y="17"/>
                    </a:lnTo>
                    <a:lnTo>
                      <a:pt x="94" y="19"/>
                    </a:lnTo>
                    <a:lnTo>
                      <a:pt x="63" y="19"/>
                    </a:lnTo>
                    <a:lnTo>
                      <a:pt x="33" y="19"/>
                    </a:lnTo>
                    <a:lnTo>
                      <a:pt x="0" y="19"/>
                    </a:lnTo>
                    <a:lnTo>
                      <a:pt x="0" y="19"/>
                    </a:lnTo>
                    <a:close/>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 name="Freeform 202"/>
              <p:cNvSpPr>
                <a:spLocks/>
              </p:cNvSpPr>
              <p:nvPr/>
            </p:nvSpPr>
            <p:spPr bwMode="auto">
              <a:xfrm>
                <a:off x="1031" y="1416"/>
                <a:ext cx="142" cy="10"/>
              </a:xfrm>
              <a:custGeom>
                <a:avLst/>
                <a:gdLst>
                  <a:gd name="T0" fmla="*/ 0 w 285"/>
                  <a:gd name="T1" fmla="*/ 19 h 19"/>
                  <a:gd name="T2" fmla="*/ 33 w 285"/>
                  <a:gd name="T3" fmla="*/ 19 h 19"/>
                  <a:gd name="T4" fmla="*/ 63 w 285"/>
                  <a:gd name="T5" fmla="*/ 19 h 19"/>
                  <a:gd name="T6" fmla="*/ 94 w 285"/>
                  <a:gd name="T7" fmla="*/ 19 h 19"/>
                  <a:gd name="T8" fmla="*/ 123 w 285"/>
                  <a:gd name="T9" fmla="*/ 17 h 19"/>
                  <a:gd name="T10" fmla="*/ 152 w 285"/>
                  <a:gd name="T11" fmla="*/ 17 h 19"/>
                  <a:gd name="T12" fmla="*/ 177 w 285"/>
                  <a:gd name="T13" fmla="*/ 15 h 19"/>
                  <a:gd name="T14" fmla="*/ 202 w 285"/>
                  <a:gd name="T15" fmla="*/ 13 h 19"/>
                  <a:gd name="T16" fmla="*/ 223 w 285"/>
                  <a:gd name="T17" fmla="*/ 12 h 19"/>
                  <a:gd name="T18" fmla="*/ 240 w 285"/>
                  <a:gd name="T19" fmla="*/ 12 h 19"/>
                  <a:gd name="T20" fmla="*/ 256 w 285"/>
                  <a:gd name="T21" fmla="*/ 10 h 19"/>
                  <a:gd name="T22" fmla="*/ 267 w 285"/>
                  <a:gd name="T23" fmla="*/ 8 h 19"/>
                  <a:gd name="T24" fmla="*/ 277 w 285"/>
                  <a:gd name="T25" fmla="*/ 4 h 19"/>
                  <a:gd name="T26" fmla="*/ 283 w 285"/>
                  <a:gd name="T27" fmla="*/ 2 h 19"/>
                  <a:gd name="T28" fmla="*/ 285 w 285"/>
                  <a:gd name="T29" fmla="*/ 0 h 19"/>
                  <a:gd name="T30" fmla="*/ 279 w 285"/>
                  <a:gd name="T31" fmla="*/ 0 h 19"/>
                  <a:gd name="T32" fmla="*/ 277 w 285"/>
                  <a:gd name="T33" fmla="*/ 2 h 19"/>
                  <a:gd name="T34" fmla="*/ 271 w 285"/>
                  <a:gd name="T35" fmla="*/ 4 h 19"/>
                  <a:gd name="T36" fmla="*/ 263 w 285"/>
                  <a:gd name="T37" fmla="*/ 6 h 19"/>
                  <a:gd name="T38" fmla="*/ 250 w 285"/>
                  <a:gd name="T39" fmla="*/ 8 h 19"/>
                  <a:gd name="T40" fmla="*/ 236 w 285"/>
                  <a:gd name="T41" fmla="*/ 10 h 19"/>
                  <a:gd name="T42" fmla="*/ 217 w 285"/>
                  <a:gd name="T43" fmla="*/ 12 h 19"/>
                  <a:gd name="T44" fmla="*/ 196 w 285"/>
                  <a:gd name="T45" fmla="*/ 13 h 19"/>
                  <a:gd name="T46" fmla="*/ 173 w 285"/>
                  <a:gd name="T47" fmla="*/ 15 h 19"/>
                  <a:gd name="T48" fmla="*/ 148 w 285"/>
                  <a:gd name="T49" fmla="*/ 17 h 19"/>
                  <a:gd name="T50" fmla="*/ 121 w 285"/>
                  <a:gd name="T51" fmla="*/ 17 h 19"/>
                  <a:gd name="T52" fmla="*/ 92 w 285"/>
                  <a:gd name="T53" fmla="*/ 19 h 19"/>
                  <a:gd name="T54" fmla="*/ 63 w 285"/>
                  <a:gd name="T55" fmla="*/ 19 h 19"/>
                  <a:gd name="T56" fmla="*/ 33 w 285"/>
                  <a:gd name="T57" fmla="*/ 19 h 19"/>
                  <a:gd name="T58" fmla="*/ 0 w 285"/>
                  <a:gd name="T59" fmla="*/ 19 h 19"/>
                  <a:gd name="T60" fmla="*/ 0 w 285"/>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5" h="19">
                    <a:moveTo>
                      <a:pt x="0" y="19"/>
                    </a:moveTo>
                    <a:lnTo>
                      <a:pt x="33" y="19"/>
                    </a:lnTo>
                    <a:lnTo>
                      <a:pt x="63" y="19"/>
                    </a:lnTo>
                    <a:lnTo>
                      <a:pt x="94" y="19"/>
                    </a:lnTo>
                    <a:lnTo>
                      <a:pt x="123" y="17"/>
                    </a:lnTo>
                    <a:lnTo>
                      <a:pt x="152" y="17"/>
                    </a:lnTo>
                    <a:lnTo>
                      <a:pt x="177" y="15"/>
                    </a:lnTo>
                    <a:lnTo>
                      <a:pt x="202" y="13"/>
                    </a:lnTo>
                    <a:lnTo>
                      <a:pt x="223" y="12"/>
                    </a:lnTo>
                    <a:lnTo>
                      <a:pt x="240" y="12"/>
                    </a:lnTo>
                    <a:lnTo>
                      <a:pt x="256" y="10"/>
                    </a:lnTo>
                    <a:lnTo>
                      <a:pt x="267" y="8"/>
                    </a:lnTo>
                    <a:lnTo>
                      <a:pt x="277" y="4"/>
                    </a:lnTo>
                    <a:lnTo>
                      <a:pt x="283" y="2"/>
                    </a:lnTo>
                    <a:lnTo>
                      <a:pt x="285" y="0"/>
                    </a:lnTo>
                    <a:lnTo>
                      <a:pt x="279" y="0"/>
                    </a:lnTo>
                    <a:lnTo>
                      <a:pt x="277" y="2"/>
                    </a:lnTo>
                    <a:lnTo>
                      <a:pt x="271" y="4"/>
                    </a:lnTo>
                    <a:lnTo>
                      <a:pt x="263" y="6"/>
                    </a:lnTo>
                    <a:lnTo>
                      <a:pt x="250" y="8"/>
                    </a:lnTo>
                    <a:lnTo>
                      <a:pt x="236" y="10"/>
                    </a:lnTo>
                    <a:lnTo>
                      <a:pt x="217" y="12"/>
                    </a:lnTo>
                    <a:lnTo>
                      <a:pt x="196" y="13"/>
                    </a:lnTo>
                    <a:lnTo>
                      <a:pt x="173" y="15"/>
                    </a:lnTo>
                    <a:lnTo>
                      <a:pt x="148" y="17"/>
                    </a:lnTo>
                    <a:lnTo>
                      <a:pt x="121" y="17"/>
                    </a:lnTo>
                    <a:lnTo>
                      <a:pt x="92" y="19"/>
                    </a:lnTo>
                    <a:lnTo>
                      <a:pt x="63" y="19"/>
                    </a:lnTo>
                    <a:lnTo>
                      <a:pt x="33" y="19"/>
                    </a:lnTo>
                    <a:lnTo>
                      <a:pt x="0" y="19"/>
                    </a:lnTo>
                    <a:lnTo>
                      <a:pt x="0" y="19"/>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 name="Freeform 203"/>
              <p:cNvSpPr>
                <a:spLocks/>
              </p:cNvSpPr>
              <p:nvPr/>
            </p:nvSpPr>
            <p:spPr bwMode="auto">
              <a:xfrm>
                <a:off x="1031" y="1416"/>
                <a:ext cx="139" cy="10"/>
              </a:xfrm>
              <a:custGeom>
                <a:avLst/>
                <a:gdLst>
                  <a:gd name="T0" fmla="*/ 0 w 279"/>
                  <a:gd name="T1" fmla="*/ 19 h 19"/>
                  <a:gd name="T2" fmla="*/ 33 w 279"/>
                  <a:gd name="T3" fmla="*/ 19 h 19"/>
                  <a:gd name="T4" fmla="*/ 63 w 279"/>
                  <a:gd name="T5" fmla="*/ 19 h 19"/>
                  <a:gd name="T6" fmla="*/ 92 w 279"/>
                  <a:gd name="T7" fmla="*/ 19 h 19"/>
                  <a:gd name="T8" fmla="*/ 121 w 279"/>
                  <a:gd name="T9" fmla="*/ 17 h 19"/>
                  <a:gd name="T10" fmla="*/ 148 w 279"/>
                  <a:gd name="T11" fmla="*/ 17 h 19"/>
                  <a:gd name="T12" fmla="*/ 173 w 279"/>
                  <a:gd name="T13" fmla="*/ 15 h 19"/>
                  <a:gd name="T14" fmla="*/ 196 w 279"/>
                  <a:gd name="T15" fmla="*/ 13 h 19"/>
                  <a:gd name="T16" fmla="*/ 217 w 279"/>
                  <a:gd name="T17" fmla="*/ 12 h 19"/>
                  <a:gd name="T18" fmla="*/ 236 w 279"/>
                  <a:gd name="T19" fmla="*/ 10 h 19"/>
                  <a:gd name="T20" fmla="*/ 250 w 279"/>
                  <a:gd name="T21" fmla="*/ 8 h 19"/>
                  <a:gd name="T22" fmla="*/ 263 w 279"/>
                  <a:gd name="T23" fmla="*/ 6 h 19"/>
                  <a:gd name="T24" fmla="*/ 271 w 279"/>
                  <a:gd name="T25" fmla="*/ 4 h 19"/>
                  <a:gd name="T26" fmla="*/ 277 w 279"/>
                  <a:gd name="T27" fmla="*/ 2 h 19"/>
                  <a:gd name="T28" fmla="*/ 279 w 279"/>
                  <a:gd name="T29" fmla="*/ 0 h 19"/>
                  <a:gd name="T30" fmla="*/ 273 w 279"/>
                  <a:gd name="T31" fmla="*/ 0 h 19"/>
                  <a:gd name="T32" fmla="*/ 271 w 279"/>
                  <a:gd name="T33" fmla="*/ 2 h 19"/>
                  <a:gd name="T34" fmla="*/ 265 w 279"/>
                  <a:gd name="T35" fmla="*/ 4 h 19"/>
                  <a:gd name="T36" fmla="*/ 258 w 279"/>
                  <a:gd name="T37" fmla="*/ 6 h 19"/>
                  <a:gd name="T38" fmla="*/ 246 w 279"/>
                  <a:gd name="T39" fmla="*/ 8 h 19"/>
                  <a:gd name="T40" fmla="*/ 231 w 279"/>
                  <a:gd name="T41" fmla="*/ 10 h 19"/>
                  <a:gd name="T42" fmla="*/ 213 w 279"/>
                  <a:gd name="T43" fmla="*/ 12 h 19"/>
                  <a:gd name="T44" fmla="*/ 192 w 279"/>
                  <a:gd name="T45" fmla="*/ 13 h 19"/>
                  <a:gd name="T46" fmla="*/ 171 w 279"/>
                  <a:gd name="T47" fmla="*/ 15 h 19"/>
                  <a:gd name="T48" fmla="*/ 146 w 279"/>
                  <a:gd name="T49" fmla="*/ 15 h 19"/>
                  <a:gd name="T50" fmla="*/ 119 w 279"/>
                  <a:gd name="T51" fmla="*/ 17 h 19"/>
                  <a:gd name="T52" fmla="*/ 90 w 279"/>
                  <a:gd name="T53" fmla="*/ 17 h 19"/>
                  <a:gd name="T54" fmla="*/ 61 w 279"/>
                  <a:gd name="T55" fmla="*/ 19 h 19"/>
                  <a:gd name="T56" fmla="*/ 31 w 279"/>
                  <a:gd name="T57" fmla="*/ 19 h 19"/>
                  <a:gd name="T58" fmla="*/ 0 w 279"/>
                  <a:gd name="T59" fmla="*/ 19 h 19"/>
                  <a:gd name="T60" fmla="*/ 0 w 279"/>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9" h="19">
                    <a:moveTo>
                      <a:pt x="0" y="19"/>
                    </a:moveTo>
                    <a:lnTo>
                      <a:pt x="33" y="19"/>
                    </a:lnTo>
                    <a:lnTo>
                      <a:pt x="63" y="19"/>
                    </a:lnTo>
                    <a:lnTo>
                      <a:pt x="92" y="19"/>
                    </a:lnTo>
                    <a:lnTo>
                      <a:pt x="121" y="17"/>
                    </a:lnTo>
                    <a:lnTo>
                      <a:pt x="148" y="17"/>
                    </a:lnTo>
                    <a:lnTo>
                      <a:pt x="173" y="15"/>
                    </a:lnTo>
                    <a:lnTo>
                      <a:pt x="196" y="13"/>
                    </a:lnTo>
                    <a:lnTo>
                      <a:pt x="217" y="12"/>
                    </a:lnTo>
                    <a:lnTo>
                      <a:pt x="236" y="10"/>
                    </a:lnTo>
                    <a:lnTo>
                      <a:pt x="250" y="8"/>
                    </a:lnTo>
                    <a:lnTo>
                      <a:pt x="263" y="6"/>
                    </a:lnTo>
                    <a:lnTo>
                      <a:pt x="271" y="4"/>
                    </a:lnTo>
                    <a:lnTo>
                      <a:pt x="277" y="2"/>
                    </a:lnTo>
                    <a:lnTo>
                      <a:pt x="279" y="0"/>
                    </a:lnTo>
                    <a:lnTo>
                      <a:pt x="273" y="0"/>
                    </a:lnTo>
                    <a:lnTo>
                      <a:pt x="271" y="2"/>
                    </a:lnTo>
                    <a:lnTo>
                      <a:pt x="265" y="4"/>
                    </a:lnTo>
                    <a:lnTo>
                      <a:pt x="258" y="6"/>
                    </a:lnTo>
                    <a:lnTo>
                      <a:pt x="246" y="8"/>
                    </a:lnTo>
                    <a:lnTo>
                      <a:pt x="231" y="10"/>
                    </a:lnTo>
                    <a:lnTo>
                      <a:pt x="213" y="12"/>
                    </a:lnTo>
                    <a:lnTo>
                      <a:pt x="192" y="13"/>
                    </a:lnTo>
                    <a:lnTo>
                      <a:pt x="171" y="15"/>
                    </a:lnTo>
                    <a:lnTo>
                      <a:pt x="146" y="15"/>
                    </a:lnTo>
                    <a:lnTo>
                      <a:pt x="119" y="17"/>
                    </a:lnTo>
                    <a:lnTo>
                      <a:pt x="90" y="17"/>
                    </a:lnTo>
                    <a:lnTo>
                      <a:pt x="61" y="19"/>
                    </a:lnTo>
                    <a:lnTo>
                      <a:pt x="31" y="19"/>
                    </a:lnTo>
                    <a:lnTo>
                      <a:pt x="0" y="19"/>
                    </a:lnTo>
                    <a:lnTo>
                      <a:pt x="0" y="19"/>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 name="Freeform 204"/>
              <p:cNvSpPr>
                <a:spLocks/>
              </p:cNvSpPr>
              <p:nvPr/>
            </p:nvSpPr>
            <p:spPr bwMode="auto">
              <a:xfrm>
                <a:off x="1031" y="1416"/>
                <a:ext cx="136" cy="10"/>
              </a:xfrm>
              <a:custGeom>
                <a:avLst/>
                <a:gdLst>
                  <a:gd name="T0" fmla="*/ 0 w 273"/>
                  <a:gd name="T1" fmla="*/ 19 h 19"/>
                  <a:gd name="T2" fmla="*/ 31 w 273"/>
                  <a:gd name="T3" fmla="*/ 19 h 19"/>
                  <a:gd name="T4" fmla="*/ 61 w 273"/>
                  <a:gd name="T5" fmla="*/ 19 h 19"/>
                  <a:gd name="T6" fmla="*/ 90 w 273"/>
                  <a:gd name="T7" fmla="*/ 17 h 19"/>
                  <a:gd name="T8" fmla="*/ 119 w 273"/>
                  <a:gd name="T9" fmla="*/ 17 h 19"/>
                  <a:gd name="T10" fmla="*/ 146 w 273"/>
                  <a:gd name="T11" fmla="*/ 15 h 19"/>
                  <a:gd name="T12" fmla="*/ 171 w 273"/>
                  <a:gd name="T13" fmla="*/ 15 h 19"/>
                  <a:gd name="T14" fmla="*/ 192 w 273"/>
                  <a:gd name="T15" fmla="*/ 13 h 19"/>
                  <a:gd name="T16" fmla="*/ 213 w 273"/>
                  <a:gd name="T17" fmla="*/ 12 h 19"/>
                  <a:gd name="T18" fmla="*/ 231 w 273"/>
                  <a:gd name="T19" fmla="*/ 10 h 19"/>
                  <a:gd name="T20" fmla="*/ 246 w 273"/>
                  <a:gd name="T21" fmla="*/ 8 h 19"/>
                  <a:gd name="T22" fmla="*/ 258 w 273"/>
                  <a:gd name="T23" fmla="*/ 6 h 19"/>
                  <a:gd name="T24" fmla="*/ 265 w 273"/>
                  <a:gd name="T25" fmla="*/ 4 h 19"/>
                  <a:gd name="T26" fmla="*/ 271 w 273"/>
                  <a:gd name="T27" fmla="*/ 2 h 19"/>
                  <a:gd name="T28" fmla="*/ 273 w 273"/>
                  <a:gd name="T29" fmla="*/ 0 h 19"/>
                  <a:gd name="T30" fmla="*/ 267 w 273"/>
                  <a:gd name="T31" fmla="*/ 0 h 19"/>
                  <a:gd name="T32" fmla="*/ 265 w 273"/>
                  <a:gd name="T33" fmla="*/ 2 h 19"/>
                  <a:gd name="T34" fmla="*/ 260 w 273"/>
                  <a:gd name="T35" fmla="*/ 4 h 19"/>
                  <a:gd name="T36" fmla="*/ 252 w 273"/>
                  <a:gd name="T37" fmla="*/ 6 h 19"/>
                  <a:gd name="T38" fmla="*/ 240 w 273"/>
                  <a:gd name="T39" fmla="*/ 8 h 19"/>
                  <a:gd name="T40" fmla="*/ 227 w 273"/>
                  <a:gd name="T41" fmla="*/ 10 h 19"/>
                  <a:gd name="T42" fmla="*/ 210 w 273"/>
                  <a:gd name="T43" fmla="*/ 12 h 19"/>
                  <a:gd name="T44" fmla="*/ 188 w 273"/>
                  <a:gd name="T45" fmla="*/ 13 h 19"/>
                  <a:gd name="T46" fmla="*/ 167 w 273"/>
                  <a:gd name="T47" fmla="*/ 15 h 19"/>
                  <a:gd name="T48" fmla="*/ 142 w 273"/>
                  <a:gd name="T49" fmla="*/ 15 h 19"/>
                  <a:gd name="T50" fmla="*/ 115 w 273"/>
                  <a:gd name="T51" fmla="*/ 17 h 19"/>
                  <a:gd name="T52" fmla="*/ 88 w 273"/>
                  <a:gd name="T53" fmla="*/ 17 h 19"/>
                  <a:gd name="T54" fmla="*/ 59 w 273"/>
                  <a:gd name="T55" fmla="*/ 17 h 19"/>
                  <a:gd name="T56" fmla="*/ 31 w 273"/>
                  <a:gd name="T57" fmla="*/ 19 h 19"/>
                  <a:gd name="T58" fmla="*/ 0 w 273"/>
                  <a:gd name="T59" fmla="*/ 19 h 19"/>
                  <a:gd name="T60" fmla="*/ 0 w 273"/>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3" h="19">
                    <a:moveTo>
                      <a:pt x="0" y="19"/>
                    </a:moveTo>
                    <a:lnTo>
                      <a:pt x="31" y="19"/>
                    </a:lnTo>
                    <a:lnTo>
                      <a:pt x="61" y="19"/>
                    </a:lnTo>
                    <a:lnTo>
                      <a:pt x="90" y="17"/>
                    </a:lnTo>
                    <a:lnTo>
                      <a:pt x="119" y="17"/>
                    </a:lnTo>
                    <a:lnTo>
                      <a:pt x="146" y="15"/>
                    </a:lnTo>
                    <a:lnTo>
                      <a:pt x="171" y="15"/>
                    </a:lnTo>
                    <a:lnTo>
                      <a:pt x="192" y="13"/>
                    </a:lnTo>
                    <a:lnTo>
                      <a:pt x="213" y="12"/>
                    </a:lnTo>
                    <a:lnTo>
                      <a:pt x="231" y="10"/>
                    </a:lnTo>
                    <a:lnTo>
                      <a:pt x="246" y="8"/>
                    </a:lnTo>
                    <a:lnTo>
                      <a:pt x="258" y="6"/>
                    </a:lnTo>
                    <a:lnTo>
                      <a:pt x="265" y="4"/>
                    </a:lnTo>
                    <a:lnTo>
                      <a:pt x="271" y="2"/>
                    </a:lnTo>
                    <a:lnTo>
                      <a:pt x="273" y="0"/>
                    </a:lnTo>
                    <a:lnTo>
                      <a:pt x="267" y="0"/>
                    </a:lnTo>
                    <a:lnTo>
                      <a:pt x="265" y="2"/>
                    </a:lnTo>
                    <a:lnTo>
                      <a:pt x="260" y="4"/>
                    </a:lnTo>
                    <a:lnTo>
                      <a:pt x="252" y="6"/>
                    </a:lnTo>
                    <a:lnTo>
                      <a:pt x="240" y="8"/>
                    </a:lnTo>
                    <a:lnTo>
                      <a:pt x="227" y="10"/>
                    </a:lnTo>
                    <a:lnTo>
                      <a:pt x="210" y="12"/>
                    </a:lnTo>
                    <a:lnTo>
                      <a:pt x="188" y="13"/>
                    </a:lnTo>
                    <a:lnTo>
                      <a:pt x="167" y="15"/>
                    </a:lnTo>
                    <a:lnTo>
                      <a:pt x="142" y="15"/>
                    </a:lnTo>
                    <a:lnTo>
                      <a:pt x="115" y="17"/>
                    </a:lnTo>
                    <a:lnTo>
                      <a:pt x="88" y="17"/>
                    </a:lnTo>
                    <a:lnTo>
                      <a:pt x="59" y="17"/>
                    </a:lnTo>
                    <a:lnTo>
                      <a:pt x="31" y="19"/>
                    </a:lnTo>
                    <a:lnTo>
                      <a:pt x="0" y="19"/>
                    </a:lnTo>
                    <a:lnTo>
                      <a:pt x="0" y="19"/>
                    </a:lnTo>
                    <a:close/>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 name="Freeform 205"/>
              <p:cNvSpPr>
                <a:spLocks/>
              </p:cNvSpPr>
              <p:nvPr/>
            </p:nvSpPr>
            <p:spPr bwMode="auto">
              <a:xfrm>
                <a:off x="1031" y="1416"/>
                <a:ext cx="134" cy="10"/>
              </a:xfrm>
              <a:custGeom>
                <a:avLst/>
                <a:gdLst>
                  <a:gd name="T0" fmla="*/ 0 w 267"/>
                  <a:gd name="T1" fmla="*/ 19 h 19"/>
                  <a:gd name="T2" fmla="*/ 31 w 267"/>
                  <a:gd name="T3" fmla="*/ 19 h 19"/>
                  <a:gd name="T4" fmla="*/ 59 w 267"/>
                  <a:gd name="T5" fmla="*/ 17 h 19"/>
                  <a:gd name="T6" fmla="*/ 88 w 267"/>
                  <a:gd name="T7" fmla="*/ 17 h 19"/>
                  <a:gd name="T8" fmla="*/ 115 w 267"/>
                  <a:gd name="T9" fmla="*/ 17 h 19"/>
                  <a:gd name="T10" fmla="*/ 142 w 267"/>
                  <a:gd name="T11" fmla="*/ 15 h 19"/>
                  <a:gd name="T12" fmla="*/ 167 w 267"/>
                  <a:gd name="T13" fmla="*/ 15 h 19"/>
                  <a:gd name="T14" fmla="*/ 188 w 267"/>
                  <a:gd name="T15" fmla="*/ 13 h 19"/>
                  <a:gd name="T16" fmla="*/ 210 w 267"/>
                  <a:gd name="T17" fmla="*/ 12 h 19"/>
                  <a:gd name="T18" fmla="*/ 227 w 267"/>
                  <a:gd name="T19" fmla="*/ 10 h 19"/>
                  <a:gd name="T20" fmla="*/ 240 w 267"/>
                  <a:gd name="T21" fmla="*/ 8 h 19"/>
                  <a:gd name="T22" fmla="*/ 252 w 267"/>
                  <a:gd name="T23" fmla="*/ 6 h 19"/>
                  <a:gd name="T24" fmla="*/ 260 w 267"/>
                  <a:gd name="T25" fmla="*/ 4 h 19"/>
                  <a:gd name="T26" fmla="*/ 265 w 267"/>
                  <a:gd name="T27" fmla="*/ 2 h 19"/>
                  <a:gd name="T28" fmla="*/ 267 w 267"/>
                  <a:gd name="T29" fmla="*/ 0 h 19"/>
                  <a:gd name="T30" fmla="*/ 261 w 267"/>
                  <a:gd name="T31" fmla="*/ 0 h 19"/>
                  <a:gd name="T32" fmla="*/ 260 w 267"/>
                  <a:gd name="T33" fmla="*/ 2 h 19"/>
                  <a:gd name="T34" fmla="*/ 254 w 267"/>
                  <a:gd name="T35" fmla="*/ 4 h 19"/>
                  <a:gd name="T36" fmla="*/ 244 w 267"/>
                  <a:gd name="T37" fmla="*/ 6 h 19"/>
                  <a:gd name="T38" fmla="*/ 231 w 267"/>
                  <a:gd name="T39" fmla="*/ 10 h 19"/>
                  <a:gd name="T40" fmla="*/ 215 w 267"/>
                  <a:gd name="T41" fmla="*/ 10 h 19"/>
                  <a:gd name="T42" fmla="*/ 196 w 267"/>
                  <a:gd name="T43" fmla="*/ 12 h 19"/>
                  <a:gd name="T44" fmla="*/ 173 w 267"/>
                  <a:gd name="T45" fmla="*/ 13 h 19"/>
                  <a:gd name="T46" fmla="*/ 148 w 267"/>
                  <a:gd name="T47" fmla="*/ 15 h 19"/>
                  <a:gd name="T48" fmla="*/ 121 w 267"/>
                  <a:gd name="T49" fmla="*/ 15 h 19"/>
                  <a:gd name="T50" fmla="*/ 92 w 267"/>
                  <a:gd name="T51" fmla="*/ 17 h 19"/>
                  <a:gd name="T52" fmla="*/ 63 w 267"/>
                  <a:gd name="T53" fmla="*/ 17 h 19"/>
                  <a:gd name="T54" fmla="*/ 33 w 267"/>
                  <a:gd name="T55" fmla="*/ 17 h 19"/>
                  <a:gd name="T56" fmla="*/ 0 w 267"/>
                  <a:gd name="T57" fmla="*/ 17 h 19"/>
                  <a:gd name="T58" fmla="*/ 0 w 267"/>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7" h="19">
                    <a:moveTo>
                      <a:pt x="0" y="19"/>
                    </a:moveTo>
                    <a:lnTo>
                      <a:pt x="31" y="19"/>
                    </a:lnTo>
                    <a:lnTo>
                      <a:pt x="59" y="17"/>
                    </a:lnTo>
                    <a:lnTo>
                      <a:pt x="88" y="17"/>
                    </a:lnTo>
                    <a:lnTo>
                      <a:pt x="115" y="17"/>
                    </a:lnTo>
                    <a:lnTo>
                      <a:pt x="142" y="15"/>
                    </a:lnTo>
                    <a:lnTo>
                      <a:pt x="167" y="15"/>
                    </a:lnTo>
                    <a:lnTo>
                      <a:pt x="188" y="13"/>
                    </a:lnTo>
                    <a:lnTo>
                      <a:pt x="210" y="12"/>
                    </a:lnTo>
                    <a:lnTo>
                      <a:pt x="227" y="10"/>
                    </a:lnTo>
                    <a:lnTo>
                      <a:pt x="240" y="8"/>
                    </a:lnTo>
                    <a:lnTo>
                      <a:pt x="252" y="6"/>
                    </a:lnTo>
                    <a:lnTo>
                      <a:pt x="260" y="4"/>
                    </a:lnTo>
                    <a:lnTo>
                      <a:pt x="265" y="2"/>
                    </a:lnTo>
                    <a:lnTo>
                      <a:pt x="267" y="0"/>
                    </a:lnTo>
                    <a:lnTo>
                      <a:pt x="261" y="0"/>
                    </a:lnTo>
                    <a:lnTo>
                      <a:pt x="260" y="2"/>
                    </a:lnTo>
                    <a:lnTo>
                      <a:pt x="254" y="4"/>
                    </a:lnTo>
                    <a:lnTo>
                      <a:pt x="244" y="6"/>
                    </a:lnTo>
                    <a:lnTo>
                      <a:pt x="231" y="10"/>
                    </a:lnTo>
                    <a:lnTo>
                      <a:pt x="215" y="10"/>
                    </a:lnTo>
                    <a:lnTo>
                      <a:pt x="196" y="12"/>
                    </a:lnTo>
                    <a:lnTo>
                      <a:pt x="173" y="13"/>
                    </a:lnTo>
                    <a:lnTo>
                      <a:pt x="148" y="15"/>
                    </a:lnTo>
                    <a:lnTo>
                      <a:pt x="121" y="15"/>
                    </a:lnTo>
                    <a:lnTo>
                      <a:pt x="92" y="17"/>
                    </a:lnTo>
                    <a:lnTo>
                      <a:pt x="63" y="17"/>
                    </a:lnTo>
                    <a:lnTo>
                      <a:pt x="33" y="17"/>
                    </a:lnTo>
                    <a:lnTo>
                      <a:pt x="0" y="17"/>
                    </a:lnTo>
                    <a:lnTo>
                      <a:pt x="0" y="19"/>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 name="Freeform 206"/>
              <p:cNvSpPr>
                <a:spLocks/>
              </p:cNvSpPr>
              <p:nvPr/>
            </p:nvSpPr>
            <p:spPr bwMode="auto">
              <a:xfrm>
                <a:off x="1031" y="1416"/>
                <a:ext cx="131" cy="9"/>
              </a:xfrm>
              <a:custGeom>
                <a:avLst/>
                <a:gdLst>
                  <a:gd name="T0" fmla="*/ 0 w 261"/>
                  <a:gd name="T1" fmla="*/ 17 h 17"/>
                  <a:gd name="T2" fmla="*/ 33 w 261"/>
                  <a:gd name="T3" fmla="*/ 17 h 17"/>
                  <a:gd name="T4" fmla="*/ 63 w 261"/>
                  <a:gd name="T5" fmla="*/ 17 h 17"/>
                  <a:gd name="T6" fmla="*/ 92 w 261"/>
                  <a:gd name="T7" fmla="*/ 17 h 17"/>
                  <a:gd name="T8" fmla="*/ 121 w 261"/>
                  <a:gd name="T9" fmla="*/ 15 h 17"/>
                  <a:gd name="T10" fmla="*/ 148 w 261"/>
                  <a:gd name="T11" fmla="*/ 15 h 17"/>
                  <a:gd name="T12" fmla="*/ 173 w 261"/>
                  <a:gd name="T13" fmla="*/ 13 h 17"/>
                  <a:gd name="T14" fmla="*/ 196 w 261"/>
                  <a:gd name="T15" fmla="*/ 12 h 17"/>
                  <a:gd name="T16" fmla="*/ 215 w 261"/>
                  <a:gd name="T17" fmla="*/ 10 h 17"/>
                  <a:gd name="T18" fmla="*/ 231 w 261"/>
                  <a:gd name="T19" fmla="*/ 10 h 17"/>
                  <a:gd name="T20" fmla="*/ 244 w 261"/>
                  <a:gd name="T21" fmla="*/ 6 h 17"/>
                  <a:gd name="T22" fmla="*/ 254 w 261"/>
                  <a:gd name="T23" fmla="*/ 4 h 17"/>
                  <a:gd name="T24" fmla="*/ 260 w 261"/>
                  <a:gd name="T25" fmla="*/ 2 h 17"/>
                  <a:gd name="T26" fmla="*/ 261 w 261"/>
                  <a:gd name="T27" fmla="*/ 0 h 17"/>
                  <a:gd name="T28" fmla="*/ 256 w 261"/>
                  <a:gd name="T29" fmla="*/ 0 h 17"/>
                  <a:gd name="T30" fmla="*/ 254 w 261"/>
                  <a:gd name="T31" fmla="*/ 2 h 17"/>
                  <a:gd name="T32" fmla="*/ 248 w 261"/>
                  <a:gd name="T33" fmla="*/ 4 h 17"/>
                  <a:gd name="T34" fmla="*/ 238 w 261"/>
                  <a:gd name="T35" fmla="*/ 6 h 17"/>
                  <a:gd name="T36" fmla="*/ 227 w 261"/>
                  <a:gd name="T37" fmla="*/ 8 h 17"/>
                  <a:gd name="T38" fmla="*/ 210 w 261"/>
                  <a:gd name="T39" fmla="*/ 10 h 17"/>
                  <a:gd name="T40" fmla="*/ 190 w 261"/>
                  <a:gd name="T41" fmla="*/ 12 h 17"/>
                  <a:gd name="T42" fmla="*/ 169 w 261"/>
                  <a:gd name="T43" fmla="*/ 13 h 17"/>
                  <a:gd name="T44" fmla="*/ 146 w 261"/>
                  <a:gd name="T45" fmla="*/ 15 h 17"/>
                  <a:gd name="T46" fmla="*/ 119 w 261"/>
                  <a:gd name="T47" fmla="*/ 15 h 17"/>
                  <a:gd name="T48" fmla="*/ 90 w 261"/>
                  <a:gd name="T49" fmla="*/ 17 h 17"/>
                  <a:gd name="T50" fmla="*/ 61 w 261"/>
                  <a:gd name="T51" fmla="*/ 17 h 17"/>
                  <a:gd name="T52" fmla="*/ 31 w 261"/>
                  <a:gd name="T53" fmla="*/ 17 h 17"/>
                  <a:gd name="T54" fmla="*/ 0 w 261"/>
                  <a:gd name="T55" fmla="*/ 17 h 17"/>
                  <a:gd name="T56" fmla="*/ 0 w 261"/>
                  <a:gd name="T5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1" h="17">
                    <a:moveTo>
                      <a:pt x="0" y="17"/>
                    </a:moveTo>
                    <a:lnTo>
                      <a:pt x="33" y="17"/>
                    </a:lnTo>
                    <a:lnTo>
                      <a:pt x="63" y="17"/>
                    </a:lnTo>
                    <a:lnTo>
                      <a:pt x="92" y="17"/>
                    </a:lnTo>
                    <a:lnTo>
                      <a:pt x="121" y="15"/>
                    </a:lnTo>
                    <a:lnTo>
                      <a:pt x="148" y="15"/>
                    </a:lnTo>
                    <a:lnTo>
                      <a:pt x="173" y="13"/>
                    </a:lnTo>
                    <a:lnTo>
                      <a:pt x="196" y="12"/>
                    </a:lnTo>
                    <a:lnTo>
                      <a:pt x="215" y="10"/>
                    </a:lnTo>
                    <a:lnTo>
                      <a:pt x="231" y="10"/>
                    </a:lnTo>
                    <a:lnTo>
                      <a:pt x="244" y="6"/>
                    </a:lnTo>
                    <a:lnTo>
                      <a:pt x="254" y="4"/>
                    </a:lnTo>
                    <a:lnTo>
                      <a:pt x="260" y="2"/>
                    </a:lnTo>
                    <a:lnTo>
                      <a:pt x="261" y="0"/>
                    </a:lnTo>
                    <a:lnTo>
                      <a:pt x="256" y="0"/>
                    </a:lnTo>
                    <a:lnTo>
                      <a:pt x="254" y="2"/>
                    </a:lnTo>
                    <a:lnTo>
                      <a:pt x="248" y="4"/>
                    </a:lnTo>
                    <a:lnTo>
                      <a:pt x="238" y="6"/>
                    </a:lnTo>
                    <a:lnTo>
                      <a:pt x="227" y="8"/>
                    </a:lnTo>
                    <a:lnTo>
                      <a:pt x="210" y="10"/>
                    </a:lnTo>
                    <a:lnTo>
                      <a:pt x="190" y="12"/>
                    </a:lnTo>
                    <a:lnTo>
                      <a:pt x="169" y="13"/>
                    </a:lnTo>
                    <a:lnTo>
                      <a:pt x="146" y="15"/>
                    </a:lnTo>
                    <a:lnTo>
                      <a:pt x="119" y="15"/>
                    </a:lnTo>
                    <a:lnTo>
                      <a:pt x="90" y="17"/>
                    </a:lnTo>
                    <a:lnTo>
                      <a:pt x="61" y="17"/>
                    </a:lnTo>
                    <a:lnTo>
                      <a:pt x="31" y="17"/>
                    </a:lnTo>
                    <a:lnTo>
                      <a:pt x="0" y="17"/>
                    </a:lnTo>
                    <a:lnTo>
                      <a:pt x="0" y="17"/>
                    </a:lnTo>
                    <a:close/>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3" name="Freeform 207"/>
              <p:cNvSpPr>
                <a:spLocks/>
              </p:cNvSpPr>
              <p:nvPr/>
            </p:nvSpPr>
            <p:spPr bwMode="auto">
              <a:xfrm>
                <a:off x="1031" y="1416"/>
                <a:ext cx="128" cy="9"/>
              </a:xfrm>
              <a:custGeom>
                <a:avLst/>
                <a:gdLst>
                  <a:gd name="T0" fmla="*/ 0 w 256"/>
                  <a:gd name="T1" fmla="*/ 17 h 17"/>
                  <a:gd name="T2" fmla="*/ 31 w 256"/>
                  <a:gd name="T3" fmla="*/ 17 h 17"/>
                  <a:gd name="T4" fmla="*/ 61 w 256"/>
                  <a:gd name="T5" fmla="*/ 17 h 17"/>
                  <a:gd name="T6" fmla="*/ 90 w 256"/>
                  <a:gd name="T7" fmla="*/ 17 h 17"/>
                  <a:gd name="T8" fmla="*/ 119 w 256"/>
                  <a:gd name="T9" fmla="*/ 15 h 17"/>
                  <a:gd name="T10" fmla="*/ 146 w 256"/>
                  <a:gd name="T11" fmla="*/ 15 h 17"/>
                  <a:gd name="T12" fmla="*/ 169 w 256"/>
                  <a:gd name="T13" fmla="*/ 13 h 17"/>
                  <a:gd name="T14" fmla="*/ 190 w 256"/>
                  <a:gd name="T15" fmla="*/ 12 h 17"/>
                  <a:gd name="T16" fmla="*/ 210 w 256"/>
                  <a:gd name="T17" fmla="*/ 10 h 17"/>
                  <a:gd name="T18" fmla="*/ 227 w 256"/>
                  <a:gd name="T19" fmla="*/ 8 h 17"/>
                  <a:gd name="T20" fmla="*/ 238 w 256"/>
                  <a:gd name="T21" fmla="*/ 6 h 17"/>
                  <a:gd name="T22" fmla="*/ 248 w 256"/>
                  <a:gd name="T23" fmla="*/ 4 h 17"/>
                  <a:gd name="T24" fmla="*/ 254 w 256"/>
                  <a:gd name="T25" fmla="*/ 2 h 17"/>
                  <a:gd name="T26" fmla="*/ 256 w 256"/>
                  <a:gd name="T27" fmla="*/ 0 h 17"/>
                  <a:gd name="T28" fmla="*/ 250 w 256"/>
                  <a:gd name="T29" fmla="*/ 0 h 17"/>
                  <a:gd name="T30" fmla="*/ 248 w 256"/>
                  <a:gd name="T31" fmla="*/ 2 h 17"/>
                  <a:gd name="T32" fmla="*/ 242 w 256"/>
                  <a:gd name="T33" fmla="*/ 4 h 17"/>
                  <a:gd name="T34" fmla="*/ 233 w 256"/>
                  <a:gd name="T35" fmla="*/ 6 h 17"/>
                  <a:gd name="T36" fmla="*/ 221 w 256"/>
                  <a:gd name="T37" fmla="*/ 8 h 17"/>
                  <a:gd name="T38" fmla="*/ 206 w 256"/>
                  <a:gd name="T39" fmla="*/ 10 h 17"/>
                  <a:gd name="T40" fmla="*/ 186 w 256"/>
                  <a:gd name="T41" fmla="*/ 12 h 17"/>
                  <a:gd name="T42" fmla="*/ 165 w 256"/>
                  <a:gd name="T43" fmla="*/ 13 h 17"/>
                  <a:gd name="T44" fmla="*/ 142 w 256"/>
                  <a:gd name="T45" fmla="*/ 13 h 17"/>
                  <a:gd name="T46" fmla="*/ 117 w 256"/>
                  <a:gd name="T47" fmla="*/ 15 h 17"/>
                  <a:gd name="T48" fmla="*/ 88 w 256"/>
                  <a:gd name="T49" fmla="*/ 15 h 17"/>
                  <a:gd name="T50" fmla="*/ 59 w 256"/>
                  <a:gd name="T51" fmla="*/ 17 h 17"/>
                  <a:gd name="T52" fmla="*/ 31 w 256"/>
                  <a:gd name="T53" fmla="*/ 17 h 17"/>
                  <a:gd name="T54" fmla="*/ 0 w 256"/>
                  <a:gd name="T55" fmla="*/ 17 h 17"/>
                  <a:gd name="T56" fmla="*/ 0 w 256"/>
                  <a:gd name="T5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6" h="17">
                    <a:moveTo>
                      <a:pt x="0" y="17"/>
                    </a:moveTo>
                    <a:lnTo>
                      <a:pt x="31" y="17"/>
                    </a:lnTo>
                    <a:lnTo>
                      <a:pt x="61" y="17"/>
                    </a:lnTo>
                    <a:lnTo>
                      <a:pt x="90" y="17"/>
                    </a:lnTo>
                    <a:lnTo>
                      <a:pt x="119" y="15"/>
                    </a:lnTo>
                    <a:lnTo>
                      <a:pt x="146" y="15"/>
                    </a:lnTo>
                    <a:lnTo>
                      <a:pt x="169" y="13"/>
                    </a:lnTo>
                    <a:lnTo>
                      <a:pt x="190" y="12"/>
                    </a:lnTo>
                    <a:lnTo>
                      <a:pt x="210" y="10"/>
                    </a:lnTo>
                    <a:lnTo>
                      <a:pt x="227" y="8"/>
                    </a:lnTo>
                    <a:lnTo>
                      <a:pt x="238" y="6"/>
                    </a:lnTo>
                    <a:lnTo>
                      <a:pt x="248" y="4"/>
                    </a:lnTo>
                    <a:lnTo>
                      <a:pt x="254" y="2"/>
                    </a:lnTo>
                    <a:lnTo>
                      <a:pt x="256" y="0"/>
                    </a:lnTo>
                    <a:lnTo>
                      <a:pt x="250" y="0"/>
                    </a:lnTo>
                    <a:lnTo>
                      <a:pt x="248" y="2"/>
                    </a:lnTo>
                    <a:lnTo>
                      <a:pt x="242" y="4"/>
                    </a:lnTo>
                    <a:lnTo>
                      <a:pt x="233" y="6"/>
                    </a:lnTo>
                    <a:lnTo>
                      <a:pt x="221" y="8"/>
                    </a:lnTo>
                    <a:lnTo>
                      <a:pt x="206" y="10"/>
                    </a:lnTo>
                    <a:lnTo>
                      <a:pt x="186" y="12"/>
                    </a:lnTo>
                    <a:lnTo>
                      <a:pt x="165" y="13"/>
                    </a:lnTo>
                    <a:lnTo>
                      <a:pt x="142" y="13"/>
                    </a:lnTo>
                    <a:lnTo>
                      <a:pt x="117" y="15"/>
                    </a:lnTo>
                    <a:lnTo>
                      <a:pt x="88" y="15"/>
                    </a:lnTo>
                    <a:lnTo>
                      <a:pt x="59" y="17"/>
                    </a:lnTo>
                    <a:lnTo>
                      <a:pt x="31" y="17"/>
                    </a:lnTo>
                    <a:lnTo>
                      <a:pt x="0" y="17"/>
                    </a:lnTo>
                    <a:lnTo>
                      <a:pt x="0" y="17"/>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4" name="Freeform 208"/>
              <p:cNvSpPr>
                <a:spLocks/>
              </p:cNvSpPr>
              <p:nvPr/>
            </p:nvSpPr>
            <p:spPr bwMode="auto">
              <a:xfrm>
                <a:off x="1031" y="1416"/>
                <a:ext cx="125" cy="9"/>
              </a:xfrm>
              <a:custGeom>
                <a:avLst/>
                <a:gdLst>
                  <a:gd name="T0" fmla="*/ 0 w 250"/>
                  <a:gd name="T1" fmla="*/ 17 h 17"/>
                  <a:gd name="T2" fmla="*/ 31 w 250"/>
                  <a:gd name="T3" fmla="*/ 17 h 17"/>
                  <a:gd name="T4" fmla="*/ 59 w 250"/>
                  <a:gd name="T5" fmla="*/ 17 h 17"/>
                  <a:gd name="T6" fmla="*/ 88 w 250"/>
                  <a:gd name="T7" fmla="*/ 15 h 17"/>
                  <a:gd name="T8" fmla="*/ 117 w 250"/>
                  <a:gd name="T9" fmla="*/ 15 h 17"/>
                  <a:gd name="T10" fmla="*/ 142 w 250"/>
                  <a:gd name="T11" fmla="*/ 13 h 17"/>
                  <a:gd name="T12" fmla="*/ 165 w 250"/>
                  <a:gd name="T13" fmla="*/ 13 h 17"/>
                  <a:gd name="T14" fmla="*/ 186 w 250"/>
                  <a:gd name="T15" fmla="*/ 12 h 17"/>
                  <a:gd name="T16" fmla="*/ 206 w 250"/>
                  <a:gd name="T17" fmla="*/ 10 h 17"/>
                  <a:gd name="T18" fmla="*/ 221 w 250"/>
                  <a:gd name="T19" fmla="*/ 8 h 17"/>
                  <a:gd name="T20" fmla="*/ 233 w 250"/>
                  <a:gd name="T21" fmla="*/ 6 h 17"/>
                  <a:gd name="T22" fmla="*/ 242 w 250"/>
                  <a:gd name="T23" fmla="*/ 4 h 17"/>
                  <a:gd name="T24" fmla="*/ 248 w 250"/>
                  <a:gd name="T25" fmla="*/ 2 h 17"/>
                  <a:gd name="T26" fmla="*/ 250 w 250"/>
                  <a:gd name="T27" fmla="*/ 0 h 17"/>
                  <a:gd name="T28" fmla="*/ 244 w 250"/>
                  <a:gd name="T29" fmla="*/ 0 h 17"/>
                  <a:gd name="T30" fmla="*/ 242 w 250"/>
                  <a:gd name="T31" fmla="*/ 2 h 17"/>
                  <a:gd name="T32" fmla="*/ 236 w 250"/>
                  <a:gd name="T33" fmla="*/ 4 h 17"/>
                  <a:gd name="T34" fmla="*/ 227 w 250"/>
                  <a:gd name="T35" fmla="*/ 6 h 17"/>
                  <a:gd name="T36" fmla="*/ 215 w 250"/>
                  <a:gd name="T37" fmla="*/ 8 h 17"/>
                  <a:gd name="T38" fmla="*/ 200 w 250"/>
                  <a:gd name="T39" fmla="*/ 10 h 17"/>
                  <a:gd name="T40" fmla="*/ 183 w 250"/>
                  <a:gd name="T41" fmla="*/ 12 h 17"/>
                  <a:gd name="T42" fmla="*/ 161 w 250"/>
                  <a:gd name="T43" fmla="*/ 13 h 17"/>
                  <a:gd name="T44" fmla="*/ 138 w 250"/>
                  <a:gd name="T45" fmla="*/ 13 h 17"/>
                  <a:gd name="T46" fmla="*/ 113 w 250"/>
                  <a:gd name="T47" fmla="*/ 15 h 17"/>
                  <a:gd name="T48" fmla="*/ 86 w 250"/>
                  <a:gd name="T49" fmla="*/ 15 h 17"/>
                  <a:gd name="T50" fmla="*/ 59 w 250"/>
                  <a:gd name="T51" fmla="*/ 17 h 17"/>
                  <a:gd name="T52" fmla="*/ 31 w 250"/>
                  <a:gd name="T53" fmla="*/ 17 h 17"/>
                  <a:gd name="T54" fmla="*/ 0 w 250"/>
                  <a:gd name="T55" fmla="*/ 17 h 17"/>
                  <a:gd name="T56" fmla="*/ 0 w 250"/>
                  <a:gd name="T5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0" h="17">
                    <a:moveTo>
                      <a:pt x="0" y="17"/>
                    </a:moveTo>
                    <a:lnTo>
                      <a:pt x="31" y="17"/>
                    </a:lnTo>
                    <a:lnTo>
                      <a:pt x="59" y="17"/>
                    </a:lnTo>
                    <a:lnTo>
                      <a:pt x="88" y="15"/>
                    </a:lnTo>
                    <a:lnTo>
                      <a:pt x="117" y="15"/>
                    </a:lnTo>
                    <a:lnTo>
                      <a:pt x="142" y="13"/>
                    </a:lnTo>
                    <a:lnTo>
                      <a:pt x="165" y="13"/>
                    </a:lnTo>
                    <a:lnTo>
                      <a:pt x="186" y="12"/>
                    </a:lnTo>
                    <a:lnTo>
                      <a:pt x="206" y="10"/>
                    </a:lnTo>
                    <a:lnTo>
                      <a:pt x="221" y="8"/>
                    </a:lnTo>
                    <a:lnTo>
                      <a:pt x="233" y="6"/>
                    </a:lnTo>
                    <a:lnTo>
                      <a:pt x="242" y="4"/>
                    </a:lnTo>
                    <a:lnTo>
                      <a:pt x="248" y="2"/>
                    </a:lnTo>
                    <a:lnTo>
                      <a:pt x="250" y="0"/>
                    </a:lnTo>
                    <a:lnTo>
                      <a:pt x="244" y="0"/>
                    </a:lnTo>
                    <a:lnTo>
                      <a:pt x="242" y="2"/>
                    </a:lnTo>
                    <a:lnTo>
                      <a:pt x="236" y="4"/>
                    </a:lnTo>
                    <a:lnTo>
                      <a:pt x="227" y="6"/>
                    </a:lnTo>
                    <a:lnTo>
                      <a:pt x="215" y="8"/>
                    </a:lnTo>
                    <a:lnTo>
                      <a:pt x="200" y="10"/>
                    </a:lnTo>
                    <a:lnTo>
                      <a:pt x="183" y="12"/>
                    </a:lnTo>
                    <a:lnTo>
                      <a:pt x="161" y="13"/>
                    </a:lnTo>
                    <a:lnTo>
                      <a:pt x="138" y="13"/>
                    </a:lnTo>
                    <a:lnTo>
                      <a:pt x="113" y="15"/>
                    </a:lnTo>
                    <a:lnTo>
                      <a:pt x="86" y="15"/>
                    </a:lnTo>
                    <a:lnTo>
                      <a:pt x="59" y="17"/>
                    </a:lnTo>
                    <a:lnTo>
                      <a:pt x="31" y="17"/>
                    </a:lnTo>
                    <a:lnTo>
                      <a:pt x="0" y="17"/>
                    </a:lnTo>
                    <a:lnTo>
                      <a:pt x="0" y="17"/>
                    </a:lnTo>
                    <a:close/>
                  </a:path>
                </a:pathLst>
              </a:custGeom>
              <a:solidFill>
                <a:srgbClr val="8383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5" name="Freeform 209"/>
              <p:cNvSpPr>
                <a:spLocks/>
              </p:cNvSpPr>
              <p:nvPr/>
            </p:nvSpPr>
            <p:spPr bwMode="auto">
              <a:xfrm>
                <a:off x="1031" y="1416"/>
                <a:ext cx="122" cy="9"/>
              </a:xfrm>
              <a:custGeom>
                <a:avLst/>
                <a:gdLst>
                  <a:gd name="T0" fmla="*/ 0 w 244"/>
                  <a:gd name="T1" fmla="*/ 17 h 17"/>
                  <a:gd name="T2" fmla="*/ 31 w 244"/>
                  <a:gd name="T3" fmla="*/ 17 h 17"/>
                  <a:gd name="T4" fmla="*/ 59 w 244"/>
                  <a:gd name="T5" fmla="*/ 17 h 17"/>
                  <a:gd name="T6" fmla="*/ 86 w 244"/>
                  <a:gd name="T7" fmla="*/ 15 h 17"/>
                  <a:gd name="T8" fmla="*/ 113 w 244"/>
                  <a:gd name="T9" fmla="*/ 15 h 17"/>
                  <a:gd name="T10" fmla="*/ 138 w 244"/>
                  <a:gd name="T11" fmla="*/ 13 h 17"/>
                  <a:gd name="T12" fmla="*/ 161 w 244"/>
                  <a:gd name="T13" fmla="*/ 13 h 17"/>
                  <a:gd name="T14" fmla="*/ 183 w 244"/>
                  <a:gd name="T15" fmla="*/ 12 h 17"/>
                  <a:gd name="T16" fmla="*/ 200 w 244"/>
                  <a:gd name="T17" fmla="*/ 10 h 17"/>
                  <a:gd name="T18" fmla="*/ 215 w 244"/>
                  <a:gd name="T19" fmla="*/ 8 h 17"/>
                  <a:gd name="T20" fmla="*/ 227 w 244"/>
                  <a:gd name="T21" fmla="*/ 6 h 17"/>
                  <a:gd name="T22" fmla="*/ 236 w 244"/>
                  <a:gd name="T23" fmla="*/ 4 h 17"/>
                  <a:gd name="T24" fmla="*/ 242 w 244"/>
                  <a:gd name="T25" fmla="*/ 2 h 17"/>
                  <a:gd name="T26" fmla="*/ 244 w 244"/>
                  <a:gd name="T27" fmla="*/ 0 h 17"/>
                  <a:gd name="T28" fmla="*/ 238 w 244"/>
                  <a:gd name="T29" fmla="*/ 0 h 17"/>
                  <a:gd name="T30" fmla="*/ 236 w 244"/>
                  <a:gd name="T31" fmla="*/ 2 h 17"/>
                  <a:gd name="T32" fmla="*/ 231 w 244"/>
                  <a:gd name="T33" fmla="*/ 4 h 17"/>
                  <a:gd name="T34" fmla="*/ 223 w 244"/>
                  <a:gd name="T35" fmla="*/ 6 h 17"/>
                  <a:gd name="T36" fmla="*/ 211 w 244"/>
                  <a:gd name="T37" fmla="*/ 8 h 17"/>
                  <a:gd name="T38" fmla="*/ 196 w 244"/>
                  <a:gd name="T39" fmla="*/ 10 h 17"/>
                  <a:gd name="T40" fmla="*/ 179 w 244"/>
                  <a:gd name="T41" fmla="*/ 12 h 17"/>
                  <a:gd name="T42" fmla="*/ 158 w 244"/>
                  <a:gd name="T43" fmla="*/ 13 h 17"/>
                  <a:gd name="T44" fmla="*/ 134 w 244"/>
                  <a:gd name="T45" fmla="*/ 13 h 17"/>
                  <a:gd name="T46" fmla="*/ 111 w 244"/>
                  <a:gd name="T47" fmla="*/ 15 h 17"/>
                  <a:gd name="T48" fmla="*/ 84 w 244"/>
                  <a:gd name="T49" fmla="*/ 15 h 17"/>
                  <a:gd name="T50" fmla="*/ 58 w 244"/>
                  <a:gd name="T51" fmla="*/ 15 h 17"/>
                  <a:gd name="T52" fmla="*/ 29 w 244"/>
                  <a:gd name="T53" fmla="*/ 17 h 17"/>
                  <a:gd name="T54" fmla="*/ 0 w 244"/>
                  <a:gd name="T55" fmla="*/ 17 h 17"/>
                  <a:gd name="T56" fmla="*/ 0 w 244"/>
                  <a:gd name="T5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4" h="17">
                    <a:moveTo>
                      <a:pt x="0" y="17"/>
                    </a:moveTo>
                    <a:lnTo>
                      <a:pt x="31" y="17"/>
                    </a:lnTo>
                    <a:lnTo>
                      <a:pt x="59" y="17"/>
                    </a:lnTo>
                    <a:lnTo>
                      <a:pt x="86" y="15"/>
                    </a:lnTo>
                    <a:lnTo>
                      <a:pt x="113" y="15"/>
                    </a:lnTo>
                    <a:lnTo>
                      <a:pt x="138" y="13"/>
                    </a:lnTo>
                    <a:lnTo>
                      <a:pt x="161" y="13"/>
                    </a:lnTo>
                    <a:lnTo>
                      <a:pt x="183" y="12"/>
                    </a:lnTo>
                    <a:lnTo>
                      <a:pt x="200" y="10"/>
                    </a:lnTo>
                    <a:lnTo>
                      <a:pt x="215" y="8"/>
                    </a:lnTo>
                    <a:lnTo>
                      <a:pt x="227" y="6"/>
                    </a:lnTo>
                    <a:lnTo>
                      <a:pt x="236" y="4"/>
                    </a:lnTo>
                    <a:lnTo>
                      <a:pt x="242" y="2"/>
                    </a:lnTo>
                    <a:lnTo>
                      <a:pt x="244" y="0"/>
                    </a:lnTo>
                    <a:lnTo>
                      <a:pt x="238" y="0"/>
                    </a:lnTo>
                    <a:lnTo>
                      <a:pt x="236" y="2"/>
                    </a:lnTo>
                    <a:lnTo>
                      <a:pt x="231" y="4"/>
                    </a:lnTo>
                    <a:lnTo>
                      <a:pt x="223" y="6"/>
                    </a:lnTo>
                    <a:lnTo>
                      <a:pt x="211" y="8"/>
                    </a:lnTo>
                    <a:lnTo>
                      <a:pt x="196" y="10"/>
                    </a:lnTo>
                    <a:lnTo>
                      <a:pt x="179" y="12"/>
                    </a:lnTo>
                    <a:lnTo>
                      <a:pt x="158" y="13"/>
                    </a:lnTo>
                    <a:lnTo>
                      <a:pt x="134" y="13"/>
                    </a:lnTo>
                    <a:lnTo>
                      <a:pt x="111" y="15"/>
                    </a:lnTo>
                    <a:lnTo>
                      <a:pt x="84" y="15"/>
                    </a:lnTo>
                    <a:lnTo>
                      <a:pt x="58" y="15"/>
                    </a:lnTo>
                    <a:lnTo>
                      <a:pt x="29" y="17"/>
                    </a:lnTo>
                    <a:lnTo>
                      <a:pt x="0" y="17"/>
                    </a:lnTo>
                    <a:lnTo>
                      <a:pt x="0" y="17"/>
                    </a:lnTo>
                    <a:close/>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6" name="Freeform 210"/>
              <p:cNvSpPr>
                <a:spLocks/>
              </p:cNvSpPr>
              <p:nvPr/>
            </p:nvSpPr>
            <p:spPr bwMode="auto">
              <a:xfrm>
                <a:off x="1031" y="1416"/>
                <a:ext cx="119" cy="9"/>
              </a:xfrm>
              <a:custGeom>
                <a:avLst/>
                <a:gdLst>
                  <a:gd name="T0" fmla="*/ 0 w 238"/>
                  <a:gd name="T1" fmla="*/ 17 h 17"/>
                  <a:gd name="T2" fmla="*/ 29 w 238"/>
                  <a:gd name="T3" fmla="*/ 17 h 17"/>
                  <a:gd name="T4" fmla="*/ 58 w 238"/>
                  <a:gd name="T5" fmla="*/ 15 h 17"/>
                  <a:gd name="T6" fmla="*/ 84 w 238"/>
                  <a:gd name="T7" fmla="*/ 15 h 17"/>
                  <a:gd name="T8" fmla="*/ 111 w 238"/>
                  <a:gd name="T9" fmla="*/ 15 h 17"/>
                  <a:gd name="T10" fmla="*/ 134 w 238"/>
                  <a:gd name="T11" fmla="*/ 13 h 17"/>
                  <a:gd name="T12" fmla="*/ 158 w 238"/>
                  <a:gd name="T13" fmla="*/ 13 h 17"/>
                  <a:gd name="T14" fmla="*/ 179 w 238"/>
                  <a:gd name="T15" fmla="*/ 12 h 17"/>
                  <a:gd name="T16" fmla="*/ 196 w 238"/>
                  <a:gd name="T17" fmla="*/ 10 h 17"/>
                  <a:gd name="T18" fmla="*/ 211 w 238"/>
                  <a:gd name="T19" fmla="*/ 8 h 17"/>
                  <a:gd name="T20" fmla="*/ 223 w 238"/>
                  <a:gd name="T21" fmla="*/ 6 h 17"/>
                  <a:gd name="T22" fmla="*/ 231 w 238"/>
                  <a:gd name="T23" fmla="*/ 4 h 17"/>
                  <a:gd name="T24" fmla="*/ 236 w 238"/>
                  <a:gd name="T25" fmla="*/ 2 h 17"/>
                  <a:gd name="T26" fmla="*/ 238 w 238"/>
                  <a:gd name="T27" fmla="*/ 0 h 17"/>
                  <a:gd name="T28" fmla="*/ 233 w 238"/>
                  <a:gd name="T29" fmla="*/ 0 h 17"/>
                  <a:gd name="T30" fmla="*/ 231 w 238"/>
                  <a:gd name="T31" fmla="*/ 2 h 17"/>
                  <a:gd name="T32" fmla="*/ 225 w 238"/>
                  <a:gd name="T33" fmla="*/ 4 h 17"/>
                  <a:gd name="T34" fmla="*/ 217 w 238"/>
                  <a:gd name="T35" fmla="*/ 6 h 17"/>
                  <a:gd name="T36" fmla="*/ 206 w 238"/>
                  <a:gd name="T37" fmla="*/ 8 h 17"/>
                  <a:gd name="T38" fmla="*/ 190 w 238"/>
                  <a:gd name="T39" fmla="*/ 10 h 17"/>
                  <a:gd name="T40" fmla="*/ 173 w 238"/>
                  <a:gd name="T41" fmla="*/ 12 h 17"/>
                  <a:gd name="T42" fmla="*/ 154 w 238"/>
                  <a:gd name="T43" fmla="*/ 12 h 17"/>
                  <a:gd name="T44" fmla="*/ 133 w 238"/>
                  <a:gd name="T45" fmla="*/ 13 h 17"/>
                  <a:gd name="T46" fmla="*/ 108 w 238"/>
                  <a:gd name="T47" fmla="*/ 13 h 17"/>
                  <a:gd name="T48" fmla="*/ 83 w 238"/>
                  <a:gd name="T49" fmla="*/ 15 h 17"/>
                  <a:gd name="T50" fmla="*/ 56 w 238"/>
                  <a:gd name="T51" fmla="*/ 15 h 17"/>
                  <a:gd name="T52" fmla="*/ 29 w 238"/>
                  <a:gd name="T53" fmla="*/ 15 h 17"/>
                  <a:gd name="T54" fmla="*/ 0 w 238"/>
                  <a:gd name="T55" fmla="*/ 15 h 17"/>
                  <a:gd name="T56" fmla="*/ 0 w 238"/>
                  <a:gd name="T5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8" h="17">
                    <a:moveTo>
                      <a:pt x="0" y="17"/>
                    </a:moveTo>
                    <a:lnTo>
                      <a:pt x="29" y="17"/>
                    </a:lnTo>
                    <a:lnTo>
                      <a:pt x="58" y="15"/>
                    </a:lnTo>
                    <a:lnTo>
                      <a:pt x="84" y="15"/>
                    </a:lnTo>
                    <a:lnTo>
                      <a:pt x="111" y="15"/>
                    </a:lnTo>
                    <a:lnTo>
                      <a:pt x="134" y="13"/>
                    </a:lnTo>
                    <a:lnTo>
                      <a:pt x="158" y="13"/>
                    </a:lnTo>
                    <a:lnTo>
                      <a:pt x="179" y="12"/>
                    </a:lnTo>
                    <a:lnTo>
                      <a:pt x="196" y="10"/>
                    </a:lnTo>
                    <a:lnTo>
                      <a:pt x="211" y="8"/>
                    </a:lnTo>
                    <a:lnTo>
                      <a:pt x="223" y="6"/>
                    </a:lnTo>
                    <a:lnTo>
                      <a:pt x="231" y="4"/>
                    </a:lnTo>
                    <a:lnTo>
                      <a:pt x="236" y="2"/>
                    </a:lnTo>
                    <a:lnTo>
                      <a:pt x="238" y="0"/>
                    </a:lnTo>
                    <a:lnTo>
                      <a:pt x="233" y="0"/>
                    </a:lnTo>
                    <a:lnTo>
                      <a:pt x="231" y="2"/>
                    </a:lnTo>
                    <a:lnTo>
                      <a:pt x="225" y="4"/>
                    </a:lnTo>
                    <a:lnTo>
                      <a:pt x="217" y="6"/>
                    </a:lnTo>
                    <a:lnTo>
                      <a:pt x="206" y="8"/>
                    </a:lnTo>
                    <a:lnTo>
                      <a:pt x="190" y="10"/>
                    </a:lnTo>
                    <a:lnTo>
                      <a:pt x="173" y="12"/>
                    </a:lnTo>
                    <a:lnTo>
                      <a:pt x="154" y="12"/>
                    </a:lnTo>
                    <a:lnTo>
                      <a:pt x="133" y="13"/>
                    </a:lnTo>
                    <a:lnTo>
                      <a:pt x="108" y="13"/>
                    </a:lnTo>
                    <a:lnTo>
                      <a:pt x="83" y="15"/>
                    </a:lnTo>
                    <a:lnTo>
                      <a:pt x="56" y="15"/>
                    </a:lnTo>
                    <a:lnTo>
                      <a:pt x="29" y="15"/>
                    </a:lnTo>
                    <a:lnTo>
                      <a:pt x="0" y="15"/>
                    </a:lnTo>
                    <a:lnTo>
                      <a:pt x="0" y="1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7" name="Freeform 211"/>
              <p:cNvSpPr>
                <a:spLocks/>
              </p:cNvSpPr>
              <p:nvPr/>
            </p:nvSpPr>
            <p:spPr bwMode="auto">
              <a:xfrm>
                <a:off x="1031" y="1416"/>
                <a:ext cx="116" cy="8"/>
              </a:xfrm>
              <a:custGeom>
                <a:avLst/>
                <a:gdLst>
                  <a:gd name="T0" fmla="*/ 0 w 233"/>
                  <a:gd name="T1" fmla="*/ 15 h 15"/>
                  <a:gd name="T2" fmla="*/ 29 w 233"/>
                  <a:gd name="T3" fmla="*/ 15 h 15"/>
                  <a:gd name="T4" fmla="*/ 56 w 233"/>
                  <a:gd name="T5" fmla="*/ 15 h 15"/>
                  <a:gd name="T6" fmla="*/ 83 w 233"/>
                  <a:gd name="T7" fmla="*/ 15 h 15"/>
                  <a:gd name="T8" fmla="*/ 108 w 233"/>
                  <a:gd name="T9" fmla="*/ 13 h 15"/>
                  <a:gd name="T10" fmla="*/ 133 w 233"/>
                  <a:gd name="T11" fmla="*/ 13 h 15"/>
                  <a:gd name="T12" fmla="*/ 154 w 233"/>
                  <a:gd name="T13" fmla="*/ 12 h 15"/>
                  <a:gd name="T14" fmla="*/ 173 w 233"/>
                  <a:gd name="T15" fmla="*/ 12 h 15"/>
                  <a:gd name="T16" fmla="*/ 190 w 233"/>
                  <a:gd name="T17" fmla="*/ 10 h 15"/>
                  <a:gd name="T18" fmla="*/ 206 w 233"/>
                  <a:gd name="T19" fmla="*/ 8 h 15"/>
                  <a:gd name="T20" fmla="*/ 217 w 233"/>
                  <a:gd name="T21" fmla="*/ 6 h 15"/>
                  <a:gd name="T22" fmla="*/ 225 w 233"/>
                  <a:gd name="T23" fmla="*/ 4 h 15"/>
                  <a:gd name="T24" fmla="*/ 231 w 233"/>
                  <a:gd name="T25" fmla="*/ 2 h 15"/>
                  <a:gd name="T26" fmla="*/ 233 w 233"/>
                  <a:gd name="T27" fmla="*/ 0 h 15"/>
                  <a:gd name="T28" fmla="*/ 227 w 233"/>
                  <a:gd name="T29" fmla="*/ 0 h 15"/>
                  <a:gd name="T30" fmla="*/ 225 w 233"/>
                  <a:gd name="T31" fmla="*/ 2 h 15"/>
                  <a:gd name="T32" fmla="*/ 219 w 233"/>
                  <a:gd name="T33" fmla="*/ 4 h 15"/>
                  <a:gd name="T34" fmla="*/ 211 w 233"/>
                  <a:gd name="T35" fmla="*/ 6 h 15"/>
                  <a:gd name="T36" fmla="*/ 200 w 233"/>
                  <a:gd name="T37" fmla="*/ 8 h 15"/>
                  <a:gd name="T38" fmla="*/ 186 w 233"/>
                  <a:gd name="T39" fmla="*/ 10 h 15"/>
                  <a:gd name="T40" fmla="*/ 169 w 233"/>
                  <a:gd name="T41" fmla="*/ 12 h 15"/>
                  <a:gd name="T42" fmla="*/ 150 w 233"/>
                  <a:gd name="T43" fmla="*/ 12 h 15"/>
                  <a:gd name="T44" fmla="*/ 129 w 233"/>
                  <a:gd name="T45" fmla="*/ 13 h 15"/>
                  <a:gd name="T46" fmla="*/ 106 w 233"/>
                  <a:gd name="T47" fmla="*/ 13 h 15"/>
                  <a:gd name="T48" fmla="*/ 81 w 233"/>
                  <a:gd name="T49" fmla="*/ 15 h 15"/>
                  <a:gd name="T50" fmla="*/ 56 w 233"/>
                  <a:gd name="T51" fmla="*/ 15 h 15"/>
                  <a:gd name="T52" fmla="*/ 29 w 233"/>
                  <a:gd name="T53" fmla="*/ 15 h 15"/>
                  <a:gd name="T54" fmla="*/ 0 w 233"/>
                  <a:gd name="T55" fmla="*/ 15 h 15"/>
                  <a:gd name="T56" fmla="*/ 0 w 233"/>
                  <a:gd name="T5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3" h="15">
                    <a:moveTo>
                      <a:pt x="0" y="15"/>
                    </a:moveTo>
                    <a:lnTo>
                      <a:pt x="29" y="15"/>
                    </a:lnTo>
                    <a:lnTo>
                      <a:pt x="56" y="15"/>
                    </a:lnTo>
                    <a:lnTo>
                      <a:pt x="83" y="15"/>
                    </a:lnTo>
                    <a:lnTo>
                      <a:pt x="108" y="13"/>
                    </a:lnTo>
                    <a:lnTo>
                      <a:pt x="133" y="13"/>
                    </a:lnTo>
                    <a:lnTo>
                      <a:pt x="154" y="12"/>
                    </a:lnTo>
                    <a:lnTo>
                      <a:pt x="173" y="12"/>
                    </a:lnTo>
                    <a:lnTo>
                      <a:pt x="190" y="10"/>
                    </a:lnTo>
                    <a:lnTo>
                      <a:pt x="206" y="8"/>
                    </a:lnTo>
                    <a:lnTo>
                      <a:pt x="217" y="6"/>
                    </a:lnTo>
                    <a:lnTo>
                      <a:pt x="225" y="4"/>
                    </a:lnTo>
                    <a:lnTo>
                      <a:pt x="231" y="2"/>
                    </a:lnTo>
                    <a:lnTo>
                      <a:pt x="233" y="0"/>
                    </a:lnTo>
                    <a:lnTo>
                      <a:pt x="227" y="0"/>
                    </a:lnTo>
                    <a:lnTo>
                      <a:pt x="225" y="2"/>
                    </a:lnTo>
                    <a:lnTo>
                      <a:pt x="219" y="4"/>
                    </a:lnTo>
                    <a:lnTo>
                      <a:pt x="211" y="6"/>
                    </a:lnTo>
                    <a:lnTo>
                      <a:pt x="200" y="8"/>
                    </a:lnTo>
                    <a:lnTo>
                      <a:pt x="186" y="10"/>
                    </a:lnTo>
                    <a:lnTo>
                      <a:pt x="169" y="12"/>
                    </a:lnTo>
                    <a:lnTo>
                      <a:pt x="150" y="12"/>
                    </a:lnTo>
                    <a:lnTo>
                      <a:pt x="129" y="13"/>
                    </a:lnTo>
                    <a:lnTo>
                      <a:pt x="106" y="13"/>
                    </a:lnTo>
                    <a:lnTo>
                      <a:pt x="81" y="15"/>
                    </a:lnTo>
                    <a:lnTo>
                      <a:pt x="56" y="15"/>
                    </a:lnTo>
                    <a:lnTo>
                      <a:pt x="29" y="15"/>
                    </a:lnTo>
                    <a:lnTo>
                      <a:pt x="0" y="15"/>
                    </a:lnTo>
                    <a:lnTo>
                      <a:pt x="0" y="15"/>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8" name="Freeform 212"/>
              <p:cNvSpPr>
                <a:spLocks/>
              </p:cNvSpPr>
              <p:nvPr/>
            </p:nvSpPr>
            <p:spPr bwMode="auto">
              <a:xfrm>
                <a:off x="1031" y="1416"/>
                <a:ext cx="113" cy="8"/>
              </a:xfrm>
              <a:custGeom>
                <a:avLst/>
                <a:gdLst>
                  <a:gd name="T0" fmla="*/ 0 w 227"/>
                  <a:gd name="T1" fmla="*/ 15 h 15"/>
                  <a:gd name="T2" fmla="*/ 29 w 227"/>
                  <a:gd name="T3" fmla="*/ 15 h 15"/>
                  <a:gd name="T4" fmla="*/ 56 w 227"/>
                  <a:gd name="T5" fmla="*/ 15 h 15"/>
                  <a:gd name="T6" fmla="*/ 81 w 227"/>
                  <a:gd name="T7" fmla="*/ 15 h 15"/>
                  <a:gd name="T8" fmla="*/ 106 w 227"/>
                  <a:gd name="T9" fmla="*/ 13 h 15"/>
                  <a:gd name="T10" fmla="*/ 129 w 227"/>
                  <a:gd name="T11" fmla="*/ 13 h 15"/>
                  <a:gd name="T12" fmla="*/ 150 w 227"/>
                  <a:gd name="T13" fmla="*/ 12 h 15"/>
                  <a:gd name="T14" fmla="*/ 169 w 227"/>
                  <a:gd name="T15" fmla="*/ 12 h 15"/>
                  <a:gd name="T16" fmla="*/ 186 w 227"/>
                  <a:gd name="T17" fmla="*/ 10 h 15"/>
                  <a:gd name="T18" fmla="*/ 200 w 227"/>
                  <a:gd name="T19" fmla="*/ 8 h 15"/>
                  <a:gd name="T20" fmla="*/ 211 w 227"/>
                  <a:gd name="T21" fmla="*/ 6 h 15"/>
                  <a:gd name="T22" fmla="*/ 219 w 227"/>
                  <a:gd name="T23" fmla="*/ 4 h 15"/>
                  <a:gd name="T24" fmla="*/ 225 w 227"/>
                  <a:gd name="T25" fmla="*/ 2 h 15"/>
                  <a:gd name="T26" fmla="*/ 227 w 227"/>
                  <a:gd name="T27" fmla="*/ 0 h 15"/>
                  <a:gd name="T28" fmla="*/ 221 w 227"/>
                  <a:gd name="T29" fmla="*/ 0 h 15"/>
                  <a:gd name="T30" fmla="*/ 219 w 227"/>
                  <a:gd name="T31" fmla="*/ 2 h 15"/>
                  <a:gd name="T32" fmla="*/ 213 w 227"/>
                  <a:gd name="T33" fmla="*/ 4 h 15"/>
                  <a:gd name="T34" fmla="*/ 204 w 227"/>
                  <a:gd name="T35" fmla="*/ 6 h 15"/>
                  <a:gd name="T36" fmla="*/ 190 w 227"/>
                  <a:gd name="T37" fmla="*/ 8 h 15"/>
                  <a:gd name="T38" fmla="*/ 175 w 227"/>
                  <a:gd name="T39" fmla="*/ 10 h 15"/>
                  <a:gd name="T40" fmla="*/ 156 w 227"/>
                  <a:gd name="T41" fmla="*/ 12 h 15"/>
                  <a:gd name="T42" fmla="*/ 134 w 227"/>
                  <a:gd name="T43" fmla="*/ 12 h 15"/>
                  <a:gd name="T44" fmla="*/ 111 w 227"/>
                  <a:gd name="T45" fmla="*/ 13 h 15"/>
                  <a:gd name="T46" fmla="*/ 84 w 227"/>
                  <a:gd name="T47" fmla="*/ 13 h 15"/>
                  <a:gd name="T48" fmla="*/ 58 w 227"/>
                  <a:gd name="T49" fmla="*/ 15 h 15"/>
                  <a:gd name="T50" fmla="*/ 29 w 227"/>
                  <a:gd name="T51" fmla="*/ 15 h 15"/>
                  <a:gd name="T52" fmla="*/ 0 w 227"/>
                  <a:gd name="T53" fmla="*/ 15 h 15"/>
                  <a:gd name="T54" fmla="*/ 0 w 227"/>
                  <a:gd name="T5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7" h="15">
                    <a:moveTo>
                      <a:pt x="0" y="15"/>
                    </a:moveTo>
                    <a:lnTo>
                      <a:pt x="29" y="15"/>
                    </a:lnTo>
                    <a:lnTo>
                      <a:pt x="56" y="15"/>
                    </a:lnTo>
                    <a:lnTo>
                      <a:pt x="81" y="15"/>
                    </a:lnTo>
                    <a:lnTo>
                      <a:pt x="106" y="13"/>
                    </a:lnTo>
                    <a:lnTo>
                      <a:pt x="129" y="13"/>
                    </a:lnTo>
                    <a:lnTo>
                      <a:pt x="150" y="12"/>
                    </a:lnTo>
                    <a:lnTo>
                      <a:pt x="169" y="12"/>
                    </a:lnTo>
                    <a:lnTo>
                      <a:pt x="186" y="10"/>
                    </a:lnTo>
                    <a:lnTo>
                      <a:pt x="200" y="8"/>
                    </a:lnTo>
                    <a:lnTo>
                      <a:pt x="211" y="6"/>
                    </a:lnTo>
                    <a:lnTo>
                      <a:pt x="219" y="4"/>
                    </a:lnTo>
                    <a:lnTo>
                      <a:pt x="225" y="2"/>
                    </a:lnTo>
                    <a:lnTo>
                      <a:pt x="227" y="0"/>
                    </a:lnTo>
                    <a:lnTo>
                      <a:pt x="221" y="0"/>
                    </a:lnTo>
                    <a:lnTo>
                      <a:pt x="219" y="2"/>
                    </a:lnTo>
                    <a:lnTo>
                      <a:pt x="213" y="4"/>
                    </a:lnTo>
                    <a:lnTo>
                      <a:pt x="204" y="6"/>
                    </a:lnTo>
                    <a:lnTo>
                      <a:pt x="190" y="8"/>
                    </a:lnTo>
                    <a:lnTo>
                      <a:pt x="175" y="10"/>
                    </a:lnTo>
                    <a:lnTo>
                      <a:pt x="156" y="12"/>
                    </a:lnTo>
                    <a:lnTo>
                      <a:pt x="134" y="12"/>
                    </a:lnTo>
                    <a:lnTo>
                      <a:pt x="111" y="13"/>
                    </a:lnTo>
                    <a:lnTo>
                      <a:pt x="84" y="13"/>
                    </a:lnTo>
                    <a:lnTo>
                      <a:pt x="58" y="15"/>
                    </a:lnTo>
                    <a:lnTo>
                      <a:pt x="29" y="15"/>
                    </a:lnTo>
                    <a:lnTo>
                      <a:pt x="0" y="15"/>
                    </a:lnTo>
                    <a:lnTo>
                      <a:pt x="0" y="15"/>
                    </a:lnTo>
                    <a:close/>
                  </a:path>
                </a:pathLst>
              </a:custGeom>
              <a:solidFill>
                <a:srgbClr val="7D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 name="Freeform 213"/>
              <p:cNvSpPr>
                <a:spLocks/>
              </p:cNvSpPr>
              <p:nvPr/>
            </p:nvSpPr>
            <p:spPr bwMode="auto">
              <a:xfrm>
                <a:off x="1031" y="1416"/>
                <a:ext cx="111" cy="8"/>
              </a:xfrm>
              <a:custGeom>
                <a:avLst/>
                <a:gdLst>
                  <a:gd name="T0" fmla="*/ 0 w 221"/>
                  <a:gd name="T1" fmla="*/ 15 h 15"/>
                  <a:gd name="T2" fmla="*/ 29 w 221"/>
                  <a:gd name="T3" fmla="*/ 15 h 15"/>
                  <a:gd name="T4" fmla="*/ 58 w 221"/>
                  <a:gd name="T5" fmla="*/ 15 h 15"/>
                  <a:gd name="T6" fmla="*/ 84 w 221"/>
                  <a:gd name="T7" fmla="*/ 13 h 15"/>
                  <a:gd name="T8" fmla="*/ 111 w 221"/>
                  <a:gd name="T9" fmla="*/ 13 h 15"/>
                  <a:gd name="T10" fmla="*/ 134 w 221"/>
                  <a:gd name="T11" fmla="*/ 12 h 15"/>
                  <a:gd name="T12" fmla="*/ 156 w 221"/>
                  <a:gd name="T13" fmla="*/ 12 h 15"/>
                  <a:gd name="T14" fmla="*/ 175 w 221"/>
                  <a:gd name="T15" fmla="*/ 10 h 15"/>
                  <a:gd name="T16" fmla="*/ 190 w 221"/>
                  <a:gd name="T17" fmla="*/ 8 h 15"/>
                  <a:gd name="T18" fmla="*/ 204 w 221"/>
                  <a:gd name="T19" fmla="*/ 6 h 15"/>
                  <a:gd name="T20" fmla="*/ 213 w 221"/>
                  <a:gd name="T21" fmla="*/ 4 h 15"/>
                  <a:gd name="T22" fmla="*/ 219 w 221"/>
                  <a:gd name="T23" fmla="*/ 2 h 15"/>
                  <a:gd name="T24" fmla="*/ 221 w 221"/>
                  <a:gd name="T25" fmla="*/ 0 h 15"/>
                  <a:gd name="T26" fmla="*/ 215 w 221"/>
                  <a:gd name="T27" fmla="*/ 0 h 15"/>
                  <a:gd name="T28" fmla="*/ 213 w 221"/>
                  <a:gd name="T29" fmla="*/ 2 h 15"/>
                  <a:gd name="T30" fmla="*/ 208 w 221"/>
                  <a:gd name="T31" fmla="*/ 4 h 15"/>
                  <a:gd name="T32" fmla="*/ 198 w 221"/>
                  <a:gd name="T33" fmla="*/ 6 h 15"/>
                  <a:gd name="T34" fmla="*/ 186 w 221"/>
                  <a:gd name="T35" fmla="*/ 8 h 15"/>
                  <a:gd name="T36" fmla="*/ 171 w 221"/>
                  <a:gd name="T37" fmla="*/ 10 h 15"/>
                  <a:gd name="T38" fmla="*/ 152 w 221"/>
                  <a:gd name="T39" fmla="*/ 12 h 15"/>
                  <a:gd name="T40" fmla="*/ 131 w 221"/>
                  <a:gd name="T41" fmla="*/ 12 h 15"/>
                  <a:gd name="T42" fmla="*/ 108 w 221"/>
                  <a:gd name="T43" fmla="*/ 13 h 15"/>
                  <a:gd name="T44" fmla="*/ 83 w 221"/>
                  <a:gd name="T45" fmla="*/ 13 h 15"/>
                  <a:gd name="T46" fmla="*/ 56 w 221"/>
                  <a:gd name="T47" fmla="*/ 15 h 15"/>
                  <a:gd name="T48" fmla="*/ 29 w 221"/>
                  <a:gd name="T49" fmla="*/ 15 h 15"/>
                  <a:gd name="T50" fmla="*/ 0 w 221"/>
                  <a:gd name="T51" fmla="*/ 15 h 15"/>
                  <a:gd name="T52" fmla="*/ 0 w 221"/>
                  <a:gd name="T5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1" h="15">
                    <a:moveTo>
                      <a:pt x="0" y="15"/>
                    </a:moveTo>
                    <a:lnTo>
                      <a:pt x="29" y="15"/>
                    </a:lnTo>
                    <a:lnTo>
                      <a:pt x="58" y="15"/>
                    </a:lnTo>
                    <a:lnTo>
                      <a:pt x="84" y="13"/>
                    </a:lnTo>
                    <a:lnTo>
                      <a:pt x="111" y="13"/>
                    </a:lnTo>
                    <a:lnTo>
                      <a:pt x="134" y="12"/>
                    </a:lnTo>
                    <a:lnTo>
                      <a:pt x="156" y="12"/>
                    </a:lnTo>
                    <a:lnTo>
                      <a:pt x="175" y="10"/>
                    </a:lnTo>
                    <a:lnTo>
                      <a:pt x="190" y="8"/>
                    </a:lnTo>
                    <a:lnTo>
                      <a:pt x="204" y="6"/>
                    </a:lnTo>
                    <a:lnTo>
                      <a:pt x="213" y="4"/>
                    </a:lnTo>
                    <a:lnTo>
                      <a:pt x="219" y="2"/>
                    </a:lnTo>
                    <a:lnTo>
                      <a:pt x="221" y="0"/>
                    </a:lnTo>
                    <a:lnTo>
                      <a:pt x="215" y="0"/>
                    </a:lnTo>
                    <a:lnTo>
                      <a:pt x="213" y="2"/>
                    </a:lnTo>
                    <a:lnTo>
                      <a:pt x="208" y="4"/>
                    </a:lnTo>
                    <a:lnTo>
                      <a:pt x="198" y="6"/>
                    </a:lnTo>
                    <a:lnTo>
                      <a:pt x="186" y="8"/>
                    </a:lnTo>
                    <a:lnTo>
                      <a:pt x="171" y="10"/>
                    </a:lnTo>
                    <a:lnTo>
                      <a:pt x="152" y="12"/>
                    </a:lnTo>
                    <a:lnTo>
                      <a:pt x="131" y="12"/>
                    </a:lnTo>
                    <a:lnTo>
                      <a:pt x="108" y="13"/>
                    </a:lnTo>
                    <a:lnTo>
                      <a:pt x="83" y="13"/>
                    </a:lnTo>
                    <a:lnTo>
                      <a:pt x="56" y="15"/>
                    </a:lnTo>
                    <a:lnTo>
                      <a:pt x="29" y="15"/>
                    </a:lnTo>
                    <a:lnTo>
                      <a:pt x="0" y="15"/>
                    </a:lnTo>
                    <a:lnTo>
                      <a:pt x="0" y="15"/>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 name="Freeform 214"/>
              <p:cNvSpPr>
                <a:spLocks/>
              </p:cNvSpPr>
              <p:nvPr/>
            </p:nvSpPr>
            <p:spPr bwMode="auto">
              <a:xfrm>
                <a:off x="1031" y="1416"/>
                <a:ext cx="108" cy="8"/>
              </a:xfrm>
              <a:custGeom>
                <a:avLst/>
                <a:gdLst>
                  <a:gd name="T0" fmla="*/ 0 w 215"/>
                  <a:gd name="T1" fmla="*/ 15 h 15"/>
                  <a:gd name="T2" fmla="*/ 29 w 215"/>
                  <a:gd name="T3" fmla="*/ 15 h 15"/>
                  <a:gd name="T4" fmla="*/ 56 w 215"/>
                  <a:gd name="T5" fmla="*/ 15 h 15"/>
                  <a:gd name="T6" fmla="*/ 83 w 215"/>
                  <a:gd name="T7" fmla="*/ 13 h 15"/>
                  <a:gd name="T8" fmla="*/ 108 w 215"/>
                  <a:gd name="T9" fmla="*/ 13 h 15"/>
                  <a:gd name="T10" fmla="*/ 131 w 215"/>
                  <a:gd name="T11" fmla="*/ 12 h 15"/>
                  <a:gd name="T12" fmla="*/ 152 w 215"/>
                  <a:gd name="T13" fmla="*/ 12 h 15"/>
                  <a:gd name="T14" fmla="*/ 171 w 215"/>
                  <a:gd name="T15" fmla="*/ 10 h 15"/>
                  <a:gd name="T16" fmla="*/ 186 w 215"/>
                  <a:gd name="T17" fmla="*/ 8 h 15"/>
                  <a:gd name="T18" fmla="*/ 198 w 215"/>
                  <a:gd name="T19" fmla="*/ 6 h 15"/>
                  <a:gd name="T20" fmla="*/ 208 w 215"/>
                  <a:gd name="T21" fmla="*/ 4 h 15"/>
                  <a:gd name="T22" fmla="*/ 213 w 215"/>
                  <a:gd name="T23" fmla="*/ 2 h 15"/>
                  <a:gd name="T24" fmla="*/ 215 w 215"/>
                  <a:gd name="T25" fmla="*/ 0 h 15"/>
                  <a:gd name="T26" fmla="*/ 210 w 215"/>
                  <a:gd name="T27" fmla="*/ 0 h 15"/>
                  <a:gd name="T28" fmla="*/ 208 w 215"/>
                  <a:gd name="T29" fmla="*/ 2 h 15"/>
                  <a:gd name="T30" fmla="*/ 202 w 215"/>
                  <a:gd name="T31" fmla="*/ 4 h 15"/>
                  <a:gd name="T32" fmla="*/ 192 w 215"/>
                  <a:gd name="T33" fmla="*/ 6 h 15"/>
                  <a:gd name="T34" fmla="*/ 181 w 215"/>
                  <a:gd name="T35" fmla="*/ 8 h 15"/>
                  <a:gd name="T36" fmla="*/ 165 w 215"/>
                  <a:gd name="T37" fmla="*/ 10 h 15"/>
                  <a:gd name="T38" fmla="*/ 148 w 215"/>
                  <a:gd name="T39" fmla="*/ 10 h 15"/>
                  <a:gd name="T40" fmla="*/ 127 w 215"/>
                  <a:gd name="T41" fmla="*/ 12 h 15"/>
                  <a:gd name="T42" fmla="*/ 106 w 215"/>
                  <a:gd name="T43" fmla="*/ 13 h 15"/>
                  <a:gd name="T44" fmla="*/ 81 w 215"/>
                  <a:gd name="T45" fmla="*/ 13 h 15"/>
                  <a:gd name="T46" fmla="*/ 54 w 215"/>
                  <a:gd name="T47" fmla="*/ 13 h 15"/>
                  <a:gd name="T48" fmla="*/ 29 w 215"/>
                  <a:gd name="T49" fmla="*/ 15 h 15"/>
                  <a:gd name="T50" fmla="*/ 0 w 215"/>
                  <a:gd name="T51" fmla="*/ 15 h 15"/>
                  <a:gd name="T52" fmla="*/ 0 w 215"/>
                  <a:gd name="T5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15">
                    <a:moveTo>
                      <a:pt x="0" y="15"/>
                    </a:moveTo>
                    <a:lnTo>
                      <a:pt x="29" y="15"/>
                    </a:lnTo>
                    <a:lnTo>
                      <a:pt x="56" y="15"/>
                    </a:lnTo>
                    <a:lnTo>
                      <a:pt x="83" y="13"/>
                    </a:lnTo>
                    <a:lnTo>
                      <a:pt x="108" y="13"/>
                    </a:lnTo>
                    <a:lnTo>
                      <a:pt x="131" y="12"/>
                    </a:lnTo>
                    <a:lnTo>
                      <a:pt x="152" y="12"/>
                    </a:lnTo>
                    <a:lnTo>
                      <a:pt x="171" y="10"/>
                    </a:lnTo>
                    <a:lnTo>
                      <a:pt x="186" y="8"/>
                    </a:lnTo>
                    <a:lnTo>
                      <a:pt x="198" y="6"/>
                    </a:lnTo>
                    <a:lnTo>
                      <a:pt x="208" y="4"/>
                    </a:lnTo>
                    <a:lnTo>
                      <a:pt x="213" y="2"/>
                    </a:lnTo>
                    <a:lnTo>
                      <a:pt x="215" y="0"/>
                    </a:lnTo>
                    <a:lnTo>
                      <a:pt x="210" y="0"/>
                    </a:lnTo>
                    <a:lnTo>
                      <a:pt x="208" y="2"/>
                    </a:lnTo>
                    <a:lnTo>
                      <a:pt x="202" y="4"/>
                    </a:lnTo>
                    <a:lnTo>
                      <a:pt x="192" y="6"/>
                    </a:lnTo>
                    <a:lnTo>
                      <a:pt x="181" y="8"/>
                    </a:lnTo>
                    <a:lnTo>
                      <a:pt x="165" y="10"/>
                    </a:lnTo>
                    <a:lnTo>
                      <a:pt x="148" y="10"/>
                    </a:lnTo>
                    <a:lnTo>
                      <a:pt x="127" y="12"/>
                    </a:lnTo>
                    <a:lnTo>
                      <a:pt x="106" y="13"/>
                    </a:lnTo>
                    <a:lnTo>
                      <a:pt x="81" y="13"/>
                    </a:lnTo>
                    <a:lnTo>
                      <a:pt x="54" y="13"/>
                    </a:lnTo>
                    <a:lnTo>
                      <a:pt x="29" y="15"/>
                    </a:lnTo>
                    <a:lnTo>
                      <a:pt x="0" y="15"/>
                    </a:lnTo>
                    <a:lnTo>
                      <a:pt x="0" y="15"/>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1" name="Freeform 215"/>
              <p:cNvSpPr>
                <a:spLocks/>
              </p:cNvSpPr>
              <p:nvPr/>
            </p:nvSpPr>
            <p:spPr bwMode="auto">
              <a:xfrm>
                <a:off x="1031" y="1416"/>
                <a:ext cx="105" cy="8"/>
              </a:xfrm>
              <a:custGeom>
                <a:avLst/>
                <a:gdLst>
                  <a:gd name="T0" fmla="*/ 0 w 210"/>
                  <a:gd name="T1" fmla="*/ 15 h 15"/>
                  <a:gd name="T2" fmla="*/ 29 w 210"/>
                  <a:gd name="T3" fmla="*/ 15 h 15"/>
                  <a:gd name="T4" fmla="*/ 54 w 210"/>
                  <a:gd name="T5" fmla="*/ 13 h 15"/>
                  <a:gd name="T6" fmla="*/ 81 w 210"/>
                  <a:gd name="T7" fmla="*/ 13 h 15"/>
                  <a:gd name="T8" fmla="*/ 106 w 210"/>
                  <a:gd name="T9" fmla="*/ 13 h 15"/>
                  <a:gd name="T10" fmla="*/ 127 w 210"/>
                  <a:gd name="T11" fmla="*/ 12 h 15"/>
                  <a:gd name="T12" fmla="*/ 148 w 210"/>
                  <a:gd name="T13" fmla="*/ 10 h 15"/>
                  <a:gd name="T14" fmla="*/ 165 w 210"/>
                  <a:gd name="T15" fmla="*/ 10 h 15"/>
                  <a:gd name="T16" fmla="*/ 181 w 210"/>
                  <a:gd name="T17" fmla="*/ 8 h 15"/>
                  <a:gd name="T18" fmla="*/ 192 w 210"/>
                  <a:gd name="T19" fmla="*/ 6 h 15"/>
                  <a:gd name="T20" fmla="*/ 202 w 210"/>
                  <a:gd name="T21" fmla="*/ 4 h 15"/>
                  <a:gd name="T22" fmla="*/ 208 w 210"/>
                  <a:gd name="T23" fmla="*/ 2 h 15"/>
                  <a:gd name="T24" fmla="*/ 210 w 210"/>
                  <a:gd name="T25" fmla="*/ 0 h 15"/>
                  <a:gd name="T26" fmla="*/ 204 w 210"/>
                  <a:gd name="T27" fmla="*/ 0 h 15"/>
                  <a:gd name="T28" fmla="*/ 202 w 210"/>
                  <a:gd name="T29" fmla="*/ 2 h 15"/>
                  <a:gd name="T30" fmla="*/ 196 w 210"/>
                  <a:gd name="T31" fmla="*/ 4 h 15"/>
                  <a:gd name="T32" fmla="*/ 188 w 210"/>
                  <a:gd name="T33" fmla="*/ 6 h 15"/>
                  <a:gd name="T34" fmla="*/ 177 w 210"/>
                  <a:gd name="T35" fmla="*/ 8 h 15"/>
                  <a:gd name="T36" fmla="*/ 161 w 210"/>
                  <a:gd name="T37" fmla="*/ 10 h 15"/>
                  <a:gd name="T38" fmla="*/ 144 w 210"/>
                  <a:gd name="T39" fmla="*/ 10 h 15"/>
                  <a:gd name="T40" fmla="*/ 123 w 210"/>
                  <a:gd name="T41" fmla="*/ 12 h 15"/>
                  <a:gd name="T42" fmla="*/ 102 w 210"/>
                  <a:gd name="T43" fmla="*/ 12 h 15"/>
                  <a:gd name="T44" fmla="*/ 79 w 210"/>
                  <a:gd name="T45" fmla="*/ 13 h 15"/>
                  <a:gd name="T46" fmla="*/ 54 w 210"/>
                  <a:gd name="T47" fmla="*/ 13 h 15"/>
                  <a:gd name="T48" fmla="*/ 27 w 210"/>
                  <a:gd name="T49" fmla="*/ 13 h 15"/>
                  <a:gd name="T50" fmla="*/ 0 w 210"/>
                  <a:gd name="T51" fmla="*/ 13 h 15"/>
                  <a:gd name="T52" fmla="*/ 0 w 210"/>
                  <a:gd name="T5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0" h="15">
                    <a:moveTo>
                      <a:pt x="0" y="15"/>
                    </a:moveTo>
                    <a:lnTo>
                      <a:pt x="29" y="15"/>
                    </a:lnTo>
                    <a:lnTo>
                      <a:pt x="54" y="13"/>
                    </a:lnTo>
                    <a:lnTo>
                      <a:pt x="81" y="13"/>
                    </a:lnTo>
                    <a:lnTo>
                      <a:pt x="106" y="13"/>
                    </a:lnTo>
                    <a:lnTo>
                      <a:pt x="127" y="12"/>
                    </a:lnTo>
                    <a:lnTo>
                      <a:pt x="148" y="10"/>
                    </a:lnTo>
                    <a:lnTo>
                      <a:pt x="165" y="10"/>
                    </a:lnTo>
                    <a:lnTo>
                      <a:pt x="181" y="8"/>
                    </a:lnTo>
                    <a:lnTo>
                      <a:pt x="192" y="6"/>
                    </a:lnTo>
                    <a:lnTo>
                      <a:pt x="202" y="4"/>
                    </a:lnTo>
                    <a:lnTo>
                      <a:pt x="208" y="2"/>
                    </a:lnTo>
                    <a:lnTo>
                      <a:pt x="210" y="0"/>
                    </a:lnTo>
                    <a:lnTo>
                      <a:pt x="204" y="0"/>
                    </a:lnTo>
                    <a:lnTo>
                      <a:pt x="202" y="2"/>
                    </a:lnTo>
                    <a:lnTo>
                      <a:pt x="196" y="4"/>
                    </a:lnTo>
                    <a:lnTo>
                      <a:pt x="188" y="6"/>
                    </a:lnTo>
                    <a:lnTo>
                      <a:pt x="177" y="8"/>
                    </a:lnTo>
                    <a:lnTo>
                      <a:pt x="161" y="10"/>
                    </a:lnTo>
                    <a:lnTo>
                      <a:pt x="144" y="10"/>
                    </a:lnTo>
                    <a:lnTo>
                      <a:pt x="123" y="12"/>
                    </a:lnTo>
                    <a:lnTo>
                      <a:pt x="102" y="12"/>
                    </a:lnTo>
                    <a:lnTo>
                      <a:pt x="79" y="13"/>
                    </a:lnTo>
                    <a:lnTo>
                      <a:pt x="54" y="13"/>
                    </a:lnTo>
                    <a:lnTo>
                      <a:pt x="27" y="13"/>
                    </a:lnTo>
                    <a:lnTo>
                      <a:pt x="0" y="13"/>
                    </a:lnTo>
                    <a:lnTo>
                      <a:pt x="0" y="15"/>
                    </a:ln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 name="Freeform 216"/>
              <p:cNvSpPr>
                <a:spLocks/>
              </p:cNvSpPr>
              <p:nvPr/>
            </p:nvSpPr>
            <p:spPr bwMode="auto">
              <a:xfrm>
                <a:off x="1031" y="1416"/>
                <a:ext cx="102" cy="7"/>
              </a:xfrm>
              <a:custGeom>
                <a:avLst/>
                <a:gdLst>
                  <a:gd name="T0" fmla="*/ 0 w 204"/>
                  <a:gd name="T1" fmla="*/ 13 h 13"/>
                  <a:gd name="T2" fmla="*/ 27 w 204"/>
                  <a:gd name="T3" fmla="*/ 13 h 13"/>
                  <a:gd name="T4" fmla="*/ 54 w 204"/>
                  <a:gd name="T5" fmla="*/ 13 h 13"/>
                  <a:gd name="T6" fmla="*/ 79 w 204"/>
                  <a:gd name="T7" fmla="*/ 13 h 13"/>
                  <a:gd name="T8" fmla="*/ 102 w 204"/>
                  <a:gd name="T9" fmla="*/ 12 h 13"/>
                  <a:gd name="T10" fmla="*/ 123 w 204"/>
                  <a:gd name="T11" fmla="*/ 12 h 13"/>
                  <a:gd name="T12" fmla="*/ 144 w 204"/>
                  <a:gd name="T13" fmla="*/ 10 h 13"/>
                  <a:gd name="T14" fmla="*/ 161 w 204"/>
                  <a:gd name="T15" fmla="*/ 10 h 13"/>
                  <a:gd name="T16" fmla="*/ 177 w 204"/>
                  <a:gd name="T17" fmla="*/ 8 h 13"/>
                  <a:gd name="T18" fmla="*/ 188 w 204"/>
                  <a:gd name="T19" fmla="*/ 6 h 13"/>
                  <a:gd name="T20" fmla="*/ 196 w 204"/>
                  <a:gd name="T21" fmla="*/ 4 h 13"/>
                  <a:gd name="T22" fmla="*/ 202 w 204"/>
                  <a:gd name="T23" fmla="*/ 2 h 13"/>
                  <a:gd name="T24" fmla="*/ 204 w 204"/>
                  <a:gd name="T25" fmla="*/ 0 h 13"/>
                  <a:gd name="T26" fmla="*/ 198 w 204"/>
                  <a:gd name="T27" fmla="*/ 0 h 13"/>
                  <a:gd name="T28" fmla="*/ 196 w 204"/>
                  <a:gd name="T29" fmla="*/ 2 h 13"/>
                  <a:gd name="T30" fmla="*/ 190 w 204"/>
                  <a:gd name="T31" fmla="*/ 4 h 13"/>
                  <a:gd name="T32" fmla="*/ 183 w 204"/>
                  <a:gd name="T33" fmla="*/ 6 h 13"/>
                  <a:gd name="T34" fmla="*/ 171 w 204"/>
                  <a:gd name="T35" fmla="*/ 8 h 13"/>
                  <a:gd name="T36" fmla="*/ 158 w 204"/>
                  <a:gd name="T37" fmla="*/ 8 h 13"/>
                  <a:gd name="T38" fmla="*/ 140 w 204"/>
                  <a:gd name="T39" fmla="*/ 10 h 13"/>
                  <a:gd name="T40" fmla="*/ 121 w 204"/>
                  <a:gd name="T41" fmla="*/ 12 h 13"/>
                  <a:gd name="T42" fmla="*/ 100 w 204"/>
                  <a:gd name="T43" fmla="*/ 12 h 13"/>
                  <a:gd name="T44" fmla="*/ 77 w 204"/>
                  <a:gd name="T45" fmla="*/ 13 h 13"/>
                  <a:gd name="T46" fmla="*/ 52 w 204"/>
                  <a:gd name="T47" fmla="*/ 13 h 13"/>
                  <a:gd name="T48" fmla="*/ 27 w 204"/>
                  <a:gd name="T49" fmla="*/ 13 h 13"/>
                  <a:gd name="T50" fmla="*/ 0 w 204"/>
                  <a:gd name="T51" fmla="*/ 13 h 13"/>
                  <a:gd name="T52" fmla="*/ 0 w 204"/>
                  <a:gd name="T5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4" h="13">
                    <a:moveTo>
                      <a:pt x="0" y="13"/>
                    </a:moveTo>
                    <a:lnTo>
                      <a:pt x="27" y="13"/>
                    </a:lnTo>
                    <a:lnTo>
                      <a:pt x="54" y="13"/>
                    </a:lnTo>
                    <a:lnTo>
                      <a:pt x="79" y="13"/>
                    </a:lnTo>
                    <a:lnTo>
                      <a:pt x="102" y="12"/>
                    </a:lnTo>
                    <a:lnTo>
                      <a:pt x="123" y="12"/>
                    </a:lnTo>
                    <a:lnTo>
                      <a:pt x="144" y="10"/>
                    </a:lnTo>
                    <a:lnTo>
                      <a:pt x="161" y="10"/>
                    </a:lnTo>
                    <a:lnTo>
                      <a:pt x="177" y="8"/>
                    </a:lnTo>
                    <a:lnTo>
                      <a:pt x="188" y="6"/>
                    </a:lnTo>
                    <a:lnTo>
                      <a:pt x="196" y="4"/>
                    </a:lnTo>
                    <a:lnTo>
                      <a:pt x="202" y="2"/>
                    </a:lnTo>
                    <a:lnTo>
                      <a:pt x="204" y="0"/>
                    </a:lnTo>
                    <a:lnTo>
                      <a:pt x="198" y="0"/>
                    </a:lnTo>
                    <a:lnTo>
                      <a:pt x="196" y="2"/>
                    </a:lnTo>
                    <a:lnTo>
                      <a:pt x="190" y="4"/>
                    </a:lnTo>
                    <a:lnTo>
                      <a:pt x="183" y="6"/>
                    </a:lnTo>
                    <a:lnTo>
                      <a:pt x="171" y="8"/>
                    </a:lnTo>
                    <a:lnTo>
                      <a:pt x="158" y="8"/>
                    </a:lnTo>
                    <a:lnTo>
                      <a:pt x="140" y="10"/>
                    </a:lnTo>
                    <a:lnTo>
                      <a:pt x="121" y="12"/>
                    </a:lnTo>
                    <a:lnTo>
                      <a:pt x="100" y="12"/>
                    </a:lnTo>
                    <a:lnTo>
                      <a:pt x="77" y="13"/>
                    </a:lnTo>
                    <a:lnTo>
                      <a:pt x="52" y="13"/>
                    </a:lnTo>
                    <a:lnTo>
                      <a:pt x="27" y="13"/>
                    </a:lnTo>
                    <a:lnTo>
                      <a:pt x="0" y="13"/>
                    </a:lnTo>
                    <a:lnTo>
                      <a:pt x="0" y="13"/>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 name="Freeform 217"/>
              <p:cNvSpPr>
                <a:spLocks/>
              </p:cNvSpPr>
              <p:nvPr/>
            </p:nvSpPr>
            <p:spPr bwMode="auto">
              <a:xfrm>
                <a:off x="1031" y="1416"/>
                <a:ext cx="99" cy="7"/>
              </a:xfrm>
              <a:custGeom>
                <a:avLst/>
                <a:gdLst>
                  <a:gd name="T0" fmla="*/ 0 w 198"/>
                  <a:gd name="T1" fmla="*/ 13 h 13"/>
                  <a:gd name="T2" fmla="*/ 27 w 198"/>
                  <a:gd name="T3" fmla="*/ 13 h 13"/>
                  <a:gd name="T4" fmla="*/ 52 w 198"/>
                  <a:gd name="T5" fmla="*/ 13 h 13"/>
                  <a:gd name="T6" fmla="*/ 77 w 198"/>
                  <a:gd name="T7" fmla="*/ 13 h 13"/>
                  <a:gd name="T8" fmla="*/ 100 w 198"/>
                  <a:gd name="T9" fmla="*/ 12 h 13"/>
                  <a:gd name="T10" fmla="*/ 121 w 198"/>
                  <a:gd name="T11" fmla="*/ 12 h 13"/>
                  <a:gd name="T12" fmla="*/ 140 w 198"/>
                  <a:gd name="T13" fmla="*/ 10 h 13"/>
                  <a:gd name="T14" fmla="*/ 158 w 198"/>
                  <a:gd name="T15" fmla="*/ 8 h 13"/>
                  <a:gd name="T16" fmla="*/ 171 w 198"/>
                  <a:gd name="T17" fmla="*/ 8 h 13"/>
                  <a:gd name="T18" fmla="*/ 183 w 198"/>
                  <a:gd name="T19" fmla="*/ 6 h 13"/>
                  <a:gd name="T20" fmla="*/ 190 w 198"/>
                  <a:gd name="T21" fmla="*/ 4 h 13"/>
                  <a:gd name="T22" fmla="*/ 196 w 198"/>
                  <a:gd name="T23" fmla="*/ 2 h 13"/>
                  <a:gd name="T24" fmla="*/ 198 w 198"/>
                  <a:gd name="T25" fmla="*/ 0 h 13"/>
                  <a:gd name="T26" fmla="*/ 192 w 198"/>
                  <a:gd name="T27" fmla="*/ 0 h 13"/>
                  <a:gd name="T28" fmla="*/ 190 w 198"/>
                  <a:gd name="T29" fmla="*/ 2 h 13"/>
                  <a:gd name="T30" fmla="*/ 184 w 198"/>
                  <a:gd name="T31" fmla="*/ 4 h 13"/>
                  <a:gd name="T32" fmla="*/ 177 w 198"/>
                  <a:gd name="T33" fmla="*/ 6 h 13"/>
                  <a:gd name="T34" fmla="*/ 165 w 198"/>
                  <a:gd name="T35" fmla="*/ 8 h 13"/>
                  <a:gd name="T36" fmla="*/ 152 w 198"/>
                  <a:gd name="T37" fmla="*/ 8 h 13"/>
                  <a:gd name="T38" fmla="*/ 136 w 198"/>
                  <a:gd name="T39" fmla="*/ 10 h 13"/>
                  <a:gd name="T40" fmla="*/ 117 w 198"/>
                  <a:gd name="T41" fmla="*/ 12 h 13"/>
                  <a:gd name="T42" fmla="*/ 96 w 198"/>
                  <a:gd name="T43" fmla="*/ 12 h 13"/>
                  <a:gd name="T44" fmla="*/ 73 w 198"/>
                  <a:gd name="T45" fmla="*/ 12 h 13"/>
                  <a:gd name="T46" fmla="*/ 50 w 198"/>
                  <a:gd name="T47" fmla="*/ 13 h 13"/>
                  <a:gd name="T48" fmla="*/ 25 w 198"/>
                  <a:gd name="T49" fmla="*/ 13 h 13"/>
                  <a:gd name="T50" fmla="*/ 0 w 198"/>
                  <a:gd name="T51" fmla="*/ 13 h 13"/>
                  <a:gd name="T52" fmla="*/ 0 w 198"/>
                  <a:gd name="T5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 h="13">
                    <a:moveTo>
                      <a:pt x="0" y="13"/>
                    </a:moveTo>
                    <a:lnTo>
                      <a:pt x="27" y="13"/>
                    </a:lnTo>
                    <a:lnTo>
                      <a:pt x="52" y="13"/>
                    </a:lnTo>
                    <a:lnTo>
                      <a:pt x="77" y="13"/>
                    </a:lnTo>
                    <a:lnTo>
                      <a:pt x="100" y="12"/>
                    </a:lnTo>
                    <a:lnTo>
                      <a:pt x="121" y="12"/>
                    </a:lnTo>
                    <a:lnTo>
                      <a:pt x="140" y="10"/>
                    </a:lnTo>
                    <a:lnTo>
                      <a:pt x="158" y="8"/>
                    </a:lnTo>
                    <a:lnTo>
                      <a:pt x="171" y="8"/>
                    </a:lnTo>
                    <a:lnTo>
                      <a:pt x="183" y="6"/>
                    </a:lnTo>
                    <a:lnTo>
                      <a:pt x="190" y="4"/>
                    </a:lnTo>
                    <a:lnTo>
                      <a:pt x="196" y="2"/>
                    </a:lnTo>
                    <a:lnTo>
                      <a:pt x="198" y="0"/>
                    </a:lnTo>
                    <a:lnTo>
                      <a:pt x="192" y="0"/>
                    </a:lnTo>
                    <a:lnTo>
                      <a:pt x="190" y="2"/>
                    </a:lnTo>
                    <a:lnTo>
                      <a:pt x="184" y="4"/>
                    </a:lnTo>
                    <a:lnTo>
                      <a:pt x="177" y="6"/>
                    </a:lnTo>
                    <a:lnTo>
                      <a:pt x="165" y="8"/>
                    </a:lnTo>
                    <a:lnTo>
                      <a:pt x="152" y="8"/>
                    </a:lnTo>
                    <a:lnTo>
                      <a:pt x="136" y="10"/>
                    </a:lnTo>
                    <a:lnTo>
                      <a:pt x="117" y="12"/>
                    </a:lnTo>
                    <a:lnTo>
                      <a:pt x="96" y="12"/>
                    </a:lnTo>
                    <a:lnTo>
                      <a:pt x="73" y="12"/>
                    </a:lnTo>
                    <a:lnTo>
                      <a:pt x="50" y="13"/>
                    </a:lnTo>
                    <a:lnTo>
                      <a:pt x="25" y="13"/>
                    </a:lnTo>
                    <a:lnTo>
                      <a:pt x="0" y="13"/>
                    </a:lnTo>
                    <a:lnTo>
                      <a:pt x="0" y="13"/>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4" name="Freeform 218"/>
              <p:cNvSpPr>
                <a:spLocks/>
              </p:cNvSpPr>
              <p:nvPr/>
            </p:nvSpPr>
            <p:spPr bwMode="auto">
              <a:xfrm>
                <a:off x="1031" y="1416"/>
                <a:ext cx="96" cy="7"/>
              </a:xfrm>
              <a:custGeom>
                <a:avLst/>
                <a:gdLst>
                  <a:gd name="T0" fmla="*/ 0 w 192"/>
                  <a:gd name="T1" fmla="*/ 13 h 13"/>
                  <a:gd name="T2" fmla="*/ 25 w 192"/>
                  <a:gd name="T3" fmla="*/ 13 h 13"/>
                  <a:gd name="T4" fmla="*/ 50 w 192"/>
                  <a:gd name="T5" fmla="*/ 13 h 13"/>
                  <a:gd name="T6" fmla="*/ 73 w 192"/>
                  <a:gd name="T7" fmla="*/ 12 h 13"/>
                  <a:gd name="T8" fmla="*/ 96 w 192"/>
                  <a:gd name="T9" fmla="*/ 12 h 13"/>
                  <a:gd name="T10" fmla="*/ 117 w 192"/>
                  <a:gd name="T11" fmla="*/ 12 h 13"/>
                  <a:gd name="T12" fmla="*/ 136 w 192"/>
                  <a:gd name="T13" fmla="*/ 10 h 13"/>
                  <a:gd name="T14" fmla="*/ 152 w 192"/>
                  <a:gd name="T15" fmla="*/ 8 h 13"/>
                  <a:gd name="T16" fmla="*/ 165 w 192"/>
                  <a:gd name="T17" fmla="*/ 8 h 13"/>
                  <a:gd name="T18" fmla="*/ 177 w 192"/>
                  <a:gd name="T19" fmla="*/ 6 h 13"/>
                  <a:gd name="T20" fmla="*/ 184 w 192"/>
                  <a:gd name="T21" fmla="*/ 4 h 13"/>
                  <a:gd name="T22" fmla="*/ 190 w 192"/>
                  <a:gd name="T23" fmla="*/ 2 h 13"/>
                  <a:gd name="T24" fmla="*/ 192 w 192"/>
                  <a:gd name="T25" fmla="*/ 0 h 13"/>
                  <a:gd name="T26" fmla="*/ 186 w 192"/>
                  <a:gd name="T27" fmla="*/ 0 h 13"/>
                  <a:gd name="T28" fmla="*/ 184 w 192"/>
                  <a:gd name="T29" fmla="*/ 2 h 13"/>
                  <a:gd name="T30" fmla="*/ 179 w 192"/>
                  <a:gd name="T31" fmla="*/ 4 h 13"/>
                  <a:gd name="T32" fmla="*/ 169 w 192"/>
                  <a:gd name="T33" fmla="*/ 6 h 13"/>
                  <a:gd name="T34" fmla="*/ 156 w 192"/>
                  <a:gd name="T35" fmla="*/ 8 h 13"/>
                  <a:gd name="T36" fmla="*/ 140 w 192"/>
                  <a:gd name="T37" fmla="*/ 10 h 13"/>
                  <a:gd name="T38" fmla="*/ 121 w 192"/>
                  <a:gd name="T39" fmla="*/ 10 h 13"/>
                  <a:gd name="T40" fmla="*/ 100 w 192"/>
                  <a:gd name="T41" fmla="*/ 12 h 13"/>
                  <a:gd name="T42" fmla="*/ 77 w 192"/>
                  <a:gd name="T43" fmla="*/ 12 h 13"/>
                  <a:gd name="T44" fmla="*/ 54 w 192"/>
                  <a:gd name="T45" fmla="*/ 13 h 13"/>
                  <a:gd name="T46" fmla="*/ 27 w 192"/>
                  <a:gd name="T47" fmla="*/ 13 h 13"/>
                  <a:gd name="T48" fmla="*/ 0 w 192"/>
                  <a:gd name="T49" fmla="*/ 13 h 13"/>
                  <a:gd name="T50" fmla="*/ 0 w 192"/>
                  <a:gd name="T5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2" h="13">
                    <a:moveTo>
                      <a:pt x="0" y="13"/>
                    </a:moveTo>
                    <a:lnTo>
                      <a:pt x="25" y="13"/>
                    </a:lnTo>
                    <a:lnTo>
                      <a:pt x="50" y="13"/>
                    </a:lnTo>
                    <a:lnTo>
                      <a:pt x="73" y="12"/>
                    </a:lnTo>
                    <a:lnTo>
                      <a:pt x="96" y="12"/>
                    </a:lnTo>
                    <a:lnTo>
                      <a:pt x="117" y="12"/>
                    </a:lnTo>
                    <a:lnTo>
                      <a:pt x="136" y="10"/>
                    </a:lnTo>
                    <a:lnTo>
                      <a:pt x="152" y="8"/>
                    </a:lnTo>
                    <a:lnTo>
                      <a:pt x="165" y="8"/>
                    </a:lnTo>
                    <a:lnTo>
                      <a:pt x="177" y="6"/>
                    </a:lnTo>
                    <a:lnTo>
                      <a:pt x="184" y="4"/>
                    </a:lnTo>
                    <a:lnTo>
                      <a:pt x="190" y="2"/>
                    </a:lnTo>
                    <a:lnTo>
                      <a:pt x="192" y="0"/>
                    </a:lnTo>
                    <a:lnTo>
                      <a:pt x="186" y="0"/>
                    </a:lnTo>
                    <a:lnTo>
                      <a:pt x="184" y="2"/>
                    </a:lnTo>
                    <a:lnTo>
                      <a:pt x="179" y="4"/>
                    </a:lnTo>
                    <a:lnTo>
                      <a:pt x="169" y="6"/>
                    </a:lnTo>
                    <a:lnTo>
                      <a:pt x="156" y="8"/>
                    </a:lnTo>
                    <a:lnTo>
                      <a:pt x="140" y="10"/>
                    </a:lnTo>
                    <a:lnTo>
                      <a:pt x="121" y="10"/>
                    </a:lnTo>
                    <a:lnTo>
                      <a:pt x="100" y="12"/>
                    </a:lnTo>
                    <a:lnTo>
                      <a:pt x="77" y="12"/>
                    </a:lnTo>
                    <a:lnTo>
                      <a:pt x="54" y="13"/>
                    </a:lnTo>
                    <a:lnTo>
                      <a:pt x="27" y="13"/>
                    </a:lnTo>
                    <a:lnTo>
                      <a:pt x="0" y="13"/>
                    </a:lnTo>
                    <a:lnTo>
                      <a:pt x="0" y="13"/>
                    </a:ln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 name="Freeform 219"/>
              <p:cNvSpPr>
                <a:spLocks/>
              </p:cNvSpPr>
              <p:nvPr/>
            </p:nvSpPr>
            <p:spPr bwMode="auto">
              <a:xfrm>
                <a:off x="1031" y="1416"/>
                <a:ext cx="93" cy="7"/>
              </a:xfrm>
              <a:custGeom>
                <a:avLst/>
                <a:gdLst>
                  <a:gd name="T0" fmla="*/ 0 w 186"/>
                  <a:gd name="T1" fmla="*/ 13 h 13"/>
                  <a:gd name="T2" fmla="*/ 27 w 186"/>
                  <a:gd name="T3" fmla="*/ 13 h 13"/>
                  <a:gd name="T4" fmla="*/ 54 w 186"/>
                  <a:gd name="T5" fmla="*/ 13 h 13"/>
                  <a:gd name="T6" fmla="*/ 77 w 186"/>
                  <a:gd name="T7" fmla="*/ 12 h 13"/>
                  <a:gd name="T8" fmla="*/ 100 w 186"/>
                  <a:gd name="T9" fmla="*/ 12 h 13"/>
                  <a:gd name="T10" fmla="*/ 121 w 186"/>
                  <a:gd name="T11" fmla="*/ 10 h 13"/>
                  <a:gd name="T12" fmla="*/ 140 w 186"/>
                  <a:gd name="T13" fmla="*/ 10 h 13"/>
                  <a:gd name="T14" fmla="*/ 156 w 186"/>
                  <a:gd name="T15" fmla="*/ 8 h 13"/>
                  <a:gd name="T16" fmla="*/ 169 w 186"/>
                  <a:gd name="T17" fmla="*/ 6 h 13"/>
                  <a:gd name="T18" fmla="*/ 179 w 186"/>
                  <a:gd name="T19" fmla="*/ 4 h 13"/>
                  <a:gd name="T20" fmla="*/ 184 w 186"/>
                  <a:gd name="T21" fmla="*/ 2 h 13"/>
                  <a:gd name="T22" fmla="*/ 186 w 186"/>
                  <a:gd name="T23" fmla="*/ 0 h 13"/>
                  <a:gd name="T24" fmla="*/ 181 w 186"/>
                  <a:gd name="T25" fmla="*/ 0 h 13"/>
                  <a:gd name="T26" fmla="*/ 179 w 186"/>
                  <a:gd name="T27" fmla="*/ 2 h 13"/>
                  <a:gd name="T28" fmla="*/ 173 w 186"/>
                  <a:gd name="T29" fmla="*/ 4 h 13"/>
                  <a:gd name="T30" fmla="*/ 163 w 186"/>
                  <a:gd name="T31" fmla="*/ 6 h 13"/>
                  <a:gd name="T32" fmla="*/ 152 w 186"/>
                  <a:gd name="T33" fmla="*/ 8 h 13"/>
                  <a:gd name="T34" fmla="*/ 136 w 186"/>
                  <a:gd name="T35" fmla="*/ 8 h 13"/>
                  <a:gd name="T36" fmla="*/ 117 w 186"/>
                  <a:gd name="T37" fmla="*/ 10 h 13"/>
                  <a:gd name="T38" fmla="*/ 98 w 186"/>
                  <a:gd name="T39" fmla="*/ 12 h 13"/>
                  <a:gd name="T40" fmla="*/ 75 w 186"/>
                  <a:gd name="T41" fmla="*/ 12 h 13"/>
                  <a:gd name="T42" fmla="*/ 52 w 186"/>
                  <a:gd name="T43" fmla="*/ 12 h 13"/>
                  <a:gd name="T44" fmla="*/ 27 w 186"/>
                  <a:gd name="T45" fmla="*/ 13 h 13"/>
                  <a:gd name="T46" fmla="*/ 0 w 186"/>
                  <a:gd name="T47" fmla="*/ 13 h 13"/>
                  <a:gd name="T48" fmla="*/ 0 w 186"/>
                  <a:gd name="T4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6" h="13">
                    <a:moveTo>
                      <a:pt x="0" y="13"/>
                    </a:moveTo>
                    <a:lnTo>
                      <a:pt x="27" y="13"/>
                    </a:lnTo>
                    <a:lnTo>
                      <a:pt x="54" y="13"/>
                    </a:lnTo>
                    <a:lnTo>
                      <a:pt x="77" y="12"/>
                    </a:lnTo>
                    <a:lnTo>
                      <a:pt x="100" y="12"/>
                    </a:lnTo>
                    <a:lnTo>
                      <a:pt x="121" y="10"/>
                    </a:lnTo>
                    <a:lnTo>
                      <a:pt x="140" y="10"/>
                    </a:lnTo>
                    <a:lnTo>
                      <a:pt x="156" y="8"/>
                    </a:lnTo>
                    <a:lnTo>
                      <a:pt x="169" y="6"/>
                    </a:lnTo>
                    <a:lnTo>
                      <a:pt x="179" y="4"/>
                    </a:lnTo>
                    <a:lnTo>
                      <a:pt x="184" y="2"/>
                    </a:lnTo>
                    <a:lnTo>
                      <a:pt x="186" y="0"/>
                    </a:lnTo>
                    <a:lnTo>
                      <a:pt x="181" y="0"/>
                    </a:lnTo>
                    <a:lnTo>
                      <a:pt x="179" y="2"/>
                    </a:lnTo>
                    <a:lnTo>
                      <a:pt x="173" y="4"/>
                    </a:lnTo>
                    <a:lnTo>
                      <a:pt x="163" y="6"/>
                    </a:lnTo>
                    <a:lnTo>
                      <a:pt x="152" y="8"/>
                    </a:lnTo>
                    <a:lnTo>
                      <a:pt x="136" y="8"/>
                    </a:lnTo>
                    <a:lnTo>
                      <a:pt x="117" y="10"/>
                    </a:lnTo>
                    <a:lnTo>
                      <a:pt x="98" y="12"/>
                    </a:lnTo>
                    <a:lnTo>
                      <a:pt x="75" y="12"/>
                    </a:lnTo>
                    <a:lnTo>
                      <a:pt x="52" y="12"/>
                    </a:lnTo>
                    <a:lnTo>
                      <a:pt x="27" y="13"/>
                    </a:lnTo>
                    <a:lnTo>
                      <a:pt x="0" y="13"/>
                    </a:lnTo>
                    <a:lnTo>
                      <a:pt x="0" y="13"/>
                    </a:lnTo>
                    <a:close/>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6" name="Freeform 220"/>
              <p:cNvSpPr>
                <a:spLocks/>
              </p:cNvSpPr>
              <p:nvPr/>
            </p:nvSpPr>
            <p:spPr bwMode="auto">
              <a:xfrm>
                <a:off x="1031" y="1416"/>
                <a:ext cx="90" cy="7"/>
              </a:xfrm>
              <a:custGeom>
                <a:avLst/>
                <a:gdLst>
                  <a:gd name="T0" fmla="*/ 0 w 181"/>
                  <a:gd name="T1" fmla="*/ 13 h 13"/>
                  <a:gd name="T2" fmla="*/ 27 w 181"/>
                  <a:gd name="T3" fmla="*/ 13 h 13"/>
                  <a:gd name="T4" fmla="*/ 52 w 181"/>
                  <a:gd name="T5" fmla="*/ 12 h 13"/>
                  <a:gd name="T6" fmla="*/ 75 w 181"/>
                  <a:gd name="T7" fmla="*/ 12 h 13"/>
                  <a:gd name="T8" fmla="*/ 98 w 181"/>
                  <a:gd name="T9" fmla="*/ 12 h 13"/>
                  <a:gd name="T10" fmla="*/ 117 w 181"/>
                  <a:gd name="T11" fmla="*/ 10 h 13"/>
                  <a:gd name="T12" fmla="*/ 136 w 181"/>
                  <a:gd name="T13" fmla="*/ 8 h 13"/>
                  <a:gd name="T14" fmla="*/ 152 w 181"/>
                  <a:gd name="T15" fmla="*/ 8 h 13"/>
                  <a:gd name="T16" fmla="*/ 163 w 181"/>
                  <a:gd name="T17" fmla="*/ 6 h 13"/>
                  <a:gd name="T18" fmla="*/ 173 w 181"/>
                  <a:gd name="T19" fmla="*/ 4 h 13"/>
                  <a:gd name="T20" fmla="*/ 179 w 181"/>
                  <a:gd name="T21" fmla="*/ 2 h 13"/>
                  <a:gd name="T22" fmla="*/ 181 w 181"/>
                  <a:gd name="T23" fmla="*/ 0 h 13"/>
                  <a:gd name="T24" fmla="*/ 175 w 181"/>
                  <a:gd name="T25" fmla="*/ 0 h 13"/>
                  <a:gd name="T26" fmla="*/ 173 w 181"/>
                  <a:gd name="T27" fmla="*/ 2 h 13"/>
                  <a:gd name="T28" fmla="*/ 167 w 181"/>
                  <a:gd name="T29" fmla="*/ 4 h 13"/>
                  <a:gd name="T30" fmla="*/ 158 w 181"/>
                  <a:gd name="T31" fmla="*/ 6 h 13"/>
                  <a:gd name="T32" fmla="*/ 146 w 181"/>
                  <a:gd name="T33" fmla="*/ 8 h 13"/>
                  <a:gd name="T34" fmla="*/ 133 w 181"/>
                  <a:gd name="T35" fmla="*/ 8 h 13"/>
                  <a:gd name="T36" fmla="*/ 115 w 181"/>
                  <a:gd name="T37" fmla="*/ 10 h 13"/>
                  <a:gd name="T38" fmla="*/ 94 w 181"/>
                  <a:gd name="T39" fmla="*/ 10 h 13"/>
                  <a:gd name="T40" fmla="*/ 73 w 181"/>
                  <a:gd name="T41" fmla="*/ 12 h 13"/>
                  <a:gd name="T42" fmla="*/ 50 w 181"/>
                  <a:gd name="T43" fmla="*/ 12 h 13"/>
                  <a:gd name="T44" fmla="*/ 25 w 181"/>
                  <a:gd name="T45" fmla="*/ 12 h 13"/>
                  <a:gd name="T46" fmla="*/ 0 w 181"/>
                  <a:gd name="T47" fmla="*/ 12 h 13"/>
                  <a:gd name="T48" fmla="*/ 0 w 181"/>
                  <a:gd name="T4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13">
                    <a:moveTo>
                      <a:pt x="0" y="13"/>
                    </a:moveTo>
                    <a:lnTo>
                      <a:pt x="27" y="13"/>
                    </a:lnTo>
                    <a:lnTo>
                      <a:pt x="52" y="12"/>
                    </a:lnTo>
                    <a:lnTo>
                      <a:pt x="75" y="12"/>
                    </a:lnTo>
                    <a:lnTo>
                      <a:pt x="98" y="12"/>
                    </a:lnTo>
                    <a:lnTo>
                      <a:pt x="117" y="10"/>
                    </a:lnTo>
                    <a:lnTo>
                      <a:pt x="136" y="8"/>
                    </a:lnTo>
                    <a:lnTo>
                      <a:pt x="152" y="8"/>
                    </a:lnTo>
                    <a:lnTo>
                      <a:pt x="163" y="6"/>
                    </a:lnTo>
                    <a:lnTo>
                      <a:pt x="173" y="4"/>
                    </a:lnTo>
                    <a:lnTo>
                      <a:pt x="179" y="2"/>
                    </a:lnTo>
                    <a:lnTo>
                      <a:pt x="181" y="0"/>
                    </a:lnTo>
                    <a:lnTo>
                      <a:pt x="175" y="0"/>
                    </a:lnTo>
                    <a:lnTo>
                      <a:pt x="173" y="2"/>
                    </a:lnTo>
                    <a:lnTo>
                      <a:pt x="167" y="4"/>
                    </a:lnTo>
                    <a:lnTo>
                      <a:pt x="158" y="6"/>
                    </a:lnTo>
                    <a:lnTo>
                      <a:pt x="146" y="8"/>
                    </a:lnTo>
                    <a:lnTo>
                      <a:pt x="133" y="8"/>
                    </a:lnTo>
                    <a:lnTo>
                      <a:pt x="115" y="10"/>
                    </a:lnTo>
                    <a:lnTo>
                      <a:pt x="94" y="10"/>
                    </a:lnTo>
                    <a:lnTo>
                      <a:pt x="73" y="12"/>
                    </a:lnTo>
                    <a:lnTo>
                      <a:pt x="50" y="12"/>
                    </a:lnTo>
                    <a:lnTo>
                      <a:pt x="25" y="12"/>
                    </a:lnTo>
                    <a:lnTo>
                      <a:pt x="0" y="12"/>
                    </a:lnTo>
                    <a:lnTo>
                      <a:pt x="0" y="13"/>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7" name="Freeform 221"/>
              <p:cNvSpPr>
                <a:spLocks/>
              </p:cNvSpPr>
              <p:nvPr/>
            </p:nvSpPr>
            <p:spPr bwMode="auto">
              <a:xfrm>
                <a:off x="1031" y="1416"/>
                <a:ext cx="87" cy="6"/>
              </a:xfrm>
              <a:custGeom>
                <a:avLst/>
                <a:gdLst>
                  <a:gd name="T0" fmla="*/ 0 w 175"/>
                  <a:gd name="T1" fmla="*/ 12 h 12"/>
                  <a:gd name="T2" fmla="*/ 25 w 175"/>
                  <a:gd name="T3" fmla="*/ 12 h 12"/>
                  <a:gd name="T4" fmla="*/ 50 w 175"/>
                  <a:gd name="T5" fmla="*/ 12 h 12"/>
                  <a:gd name="T6" fmla="*/ 73 w 175"/>
                  <a:gd name="T7" fmla="*/ 12 h 12"/>
                  <a:gd name="T8" fmla="*/ 94 w 175"/>
                  <a:gd name="T9" fmla="*/ 10 h 12"/>
                  <a:gd name="T10" fmla="*/ 115 w 175"/>
                  <a:gd name="T11" fmla="*/ 10 h 12"/>
                  <a:gd name="T12" fmla="*/ 133 w 175"/>
                  <a:gd name="T13" fmla="*/ 8 h 12"/>
                  <a:gd name="T14" fmla="*/ 146 w 175"/>
                  <a:gd name="T15" fmla="*/ 8 h 12"/>
                  <a:gd name="T16" fmla="*/ 158 w 175"/>
                  <a:gd name="T17" fmla="*/ 6 h 12"/>
                  <a:gd name="T18" fmla="*/ 167 w 175"/>
                  <a:gd name="T19" fmla="*/ 4 h 12"/>
                  <a:gd name="T20" fmla="*/ 173 w 175"/>
                  <a:gd name="T21" fmla="*/ 2 h 12"/>
                  <a:gd name="T22" fmla="*/ 175 w 175"/>
                  <a:gd name="T23" fmla="*/ 0 h 12"/>
                  <a:gd name="T24" fmla="*/ 169 w 175"/>
                  <a:gd name="T25" fmla="*/ 0 h 12"/>
                  <a:gd name="T26" fmla="*/ 167 w 175"/>
                  <a:gd name="T27" fmla="*/ 2 h 12"/>
                  <a:gd name="T28" fmla="*/ 161 w 175"/>
                  <a:gd name="T29" fmla="*/ 4 h 12"/>
                  <a:gd name="T30" fmla="*/ 154 w 175"/>
                  <a:gd name="T31" fmla="*/ 6 h 12"/>
                  <a:gd name="T32" fmla="*/ 142 w 175"/>
                  <a:gd name="T33" fmla="*/ 6 h 12"/>
                  <a:gd name="T34" fmla="*/ 127 w 175"/>
                  <a:gd name="T35" fmla="*/ 8 h 12"/>
                  <a:gd name="T36" fmla="*/ 111 w 175"/>
                  <a:gd name="T37" fmla="*/ 10 h 12"/>
                  <a:gd name="T38" fmla="*/ 92 w 175"/>
                  <a:gd name="T39" fmla="*/ 10 h 12"/>
                  <a:gd name="T40" fmla="*/ 71 w 175"/>
                  <a:gd name="T41" fmla="*/ 12 h 12"/>
                  <a:gd name="T42" fmla="*/ 48 w 175"/>
                  <a:gd name="T43" fmla="*/ 12 h 12"/>
                  <a:gd name="T44" fmla="*/ 25 w 175"/>
                  <a:gd name="T45" fmla="*/ 12 h 12"/>
                  <a:gd name="T46" fmla="*/ 0 w 175"/>
                  <a:gd name="T47" fmla="*/ 12 h 12"/>
                  <a:gd name="T48" fmla="*/ 0 w 175"/>
                  <a:gd name="T4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12">
                    <a:moveTo>
                      <a:pt x="0" y="12"/>
                    </a:moveTo>
                    <a:lnTo>
                      <a:pt x="25" y="12"/>
                    </a:lnTo>
                    <a:lnTo>
                      <a:pt x="50" y="12"/>
                    </a:lnTo>
                    <a:lnTo>
                      <a:pt x="73" y="12"/>
                    </a:lnTo>
                    <a:lnTo>
                      <a:pt x="94" y="10"/>
                    </a:lnTo>
                    <a:lnTo>
                      <a:pt x="115" y="10"/>
                    </a:lnTo>
                    <a:lnTo>
                      <a:pt x="133" y="8"/>
                    </a:lnTo>
                    <a:lnTo>
                      <a:pt x="146" y="8"/>
                    </a:lnTo>
                    <a:lnTo>
                      <a:pt x="158" y="6"/>
                    </a:lnTo>
                    <a:lnTo>
                      <a:pt x="167" y="4"/>
                    </a:lnTo>
                    <a:lnTo>
                      <a:pt x="173" y="2"/>
                    </a:lnTo>
                    <a:lnTo>
                      <a:pt x="175" y="0"/>
                    </a:lnTo>
                    <a:lnTo>
                      <a:pt x="169" y="0"/>
                    </a:lnTo>
                    <a:lnTo>
                      <a:pt x="167" y="2"/>
                    </a:lnTo>
                    <a:lnTo>
                      <a:pt x="161" y="4"/>
                    </a:lnTo>
                    <a:lnTo>
                      <a:pt x="154" y="6"/>
                    </a:lnTo>
                    <a:lnTo>
                      <a:pt x="142" y="6"/>
                    </a:lnTo>
                    <a:lnTo>
                      <a:pt x="127" y="8"/>
                    </a:lnTo>
                    <a:lnTo>
                      <a:pt x="111" y="10"/>
                    </a:lnTo>
                    <a:lnTo>
                      <a:pt x="92" y="10"/>
                    </a:lnTo>
                    <a:lnTo>
                      <a:pt x="71" y="12"/>
                    </a:lnTo>
                    <a:lnTo>
                      <a:pt x="48" y="12"/>
                    </a:lnTo>
                    <a:lnTo>
                      <a:pt x="25" y="12"/>
                    </a:lnTo>
                    <a:lnTo>
                      <a:pt x="0" y="12"/>
                    </a:lnTo>
                    <a:lnTo>
                      <a:pt x="0" y="12"/>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8" name="Freeform 222"/>
              <p:cNvSpPr>
                <a:spLocks/>
              </p:cNvSpPr>
              <p:nvPr/>
            </p:nvSpPr>
            <p:spPr bwMode="auto">
              <a:xfrm>
                <a:off x="1031" y="1416"/>
                <a:ext cx="85" cy="6"/>
              </a:xfrm>
              <a:custGeom>
                <a:avLst/>
                <a:gdLst>
                  <a:gd name="T0" fmla="*/ 0 w 169"/>
                  <a:gd name="T1" fmla="*/ 12 h 12"/>
                  <a:gd name="T2" fmla="*/ 25 w 169"/>
                  <a:gd name="T3" fmla="*/ 12 h 12"/>
                  <a:gd name="T4" fmla="*/ 48 w 169"/>
                  <a:gd name="T5" fmla="*/ 12 h 12"/>
                  <a:gd name="T6" fmla="*/ 71 w 169"/>
                  <a:gd name="T7" fmla="*/ 12 h 12"/>
                  <a:gd name="T8" fmla="*/ 92 w 169"/>
                  <a:gd name="T9" fmla="*/ 10 h 12"/>
                  <a:gd name="T10" fmla="*/ 111 w 169"/>
                  <a:gd name="T11" fmla="*/ 10 h 12"/>
                  <a:gd name="T12" fmla="*/ 127 w 169"/>
                  <a:gd name="T13" fmla="*/ 8 h 12"/>
                  <a:gd name="T14" fmla="*/ 142 w 169"/>
                  <a:gd name="T15" fmla="*/ 6 h 12"/>
                  <a:gd name="T16" fmla="*/ 154 w 169"/>
                  <a:gd name="T17" fmla="*/ 6 h 12"/>
                  <a:gd name="T18" fmla="*/ 161 w 169"/>
                  <a:gd name="T19" fmla="*/ 4 h 12"/>
                  <a:gd name="T20" fmla="*/ 167 w 169"/>
                  <a:gd name="T21" fmla="*/ 2 h 12"/>
                  <a:gd name="T22" fmla="*/ 169 w 169"/>
                  <a:gd name="T23" fmla="*/ 0 h 12"/>
                  <a:gd name="T24" fmla="*/ 163 w 169"/>
                  <a:gd name="T25" fmla="*/ 0 h 12"/>
                  <a:gd name="T26" fmla="*/ 161 w 169"/>
                  <a:gd name="T27" fmla="*/ 2 h 12"/>
                  <a:gd name="T28" fmla="*/ 156 w 169"/>
                  <a:gd name="T29" fmla="*/ 4 h 12"/>
                  <a:gd name="T30" fmla="*/ 148 w 169"/>
                  <a:gd name="T31" fmla="*/ 6 h 12"/>
                  <a:gd name="T32" fmla="*/ 136 w 169"/>
                  <a:gd name="T33" fmla="*/ 6 h 12"/>
                  <a:gd name="T34" fmla="*/ 123 w 169"/>
                  <a:gd name="T35" fmla="*/ 8 h 12"/>
                  <a:gd name="T36" fmla="*/ 108 w 169"/>
                  <a:gd name="T37" fmla="*/ 10 h 12"/>
                  <a:gd name="T38" fmla="*/ 88 w 169"/>
                  <a:gd name="T39" fmla="*/ 10 h 12"/>
                  <a:gd name="T40" fmla="*/ 67 w 169"/>
                  <a:gd name="T41" fmla="*/ 10 h 12"/>
                  <a:gd name="T42" fmla="*/ 46 w 169"/>
                  <a:gd name="T43" fmla="*/ 12 h 12"/>
                  <a:gd name="T44" fmla="*/ 23 w 169"/>
                  <a:gd name="T45" fmla="*/ 12 h 12"/>
                  <a:gd name="T46" fmla="*/ 0 w 169"/>
                  <a:gd name="T47" fmla="*/ 12 h 12"/>
                  <a:gd name="T48" fmla="*/ 0 w 169"/>
                  <a:gd name="T4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 h="12">
                    <a:moveTo>
                      <a:pt x="0" y="12"/>
                    </a:moveTo>
                    <a:lnTo>
                      <a:pt x="25" y="12"/>
                    </a:lnTo>
                    <a:lnTo>
                      <a:pt x="48" y="12"/>
                    </a:lnTo>
                    <a:lnTo>
                      <a:pt x="71" y="12"/>
                    </a:lnTo>
                    <a:lnTo>
                      <a:pt x="92" y="10"/>
                    </a:lnTo>
                    <a:lnTo>
                      <a:pt x="111" y="10"/>
                    </a:lnTo>
                    <a:lnTo>
                      <a:pt x="127" y="8"/>
                    </a:lnTo>
                    <a:lnTo>
                      <a:pt x="142" y="6"/>
                    </a:lnTo>
                    <a:lnTo>
                      <a:pt x="154" y="6"/>
                    </a:lnTo>
                    <a:lnTo>
                      <a:pt x="161" y="4"/>
                    </a:lnTo>
                    <a:lnTo>
                      <a:pt x="167" y="2"/>
                    </a:lnTo>
                    <a:lnTo>
                      <a:pt x="169" y="0"/>
                    </a:lnTo>
                    <a:lnTo>
                      <a:pt x="163" y="0"/>
                    </a:lnTo>
                    <a:lnTo>
                      <a:pt x="161" y="2"/>
                    </a:lnTo>
                    <a:lnTo>
                      <a:pt x="156" y="4"/>
                    </a:lnTo>
                    <a:lnTo>
                      <a:pt x="148" y="6"/>
                    </a:lnTo>
                    <a:lnTo>
                      <a:pt x="136" y="6"/>
                    </a:lnTo>
                    <a:lnTo>
                      <a:pt x="123" y="8"/>
                    </a:lnTo>
                    <a:lnTo>
                      <a:pt x="108" y="10"/>
                    </a:lnTo>
                    <a:lnTo>
                      <a:pt x="88" y="10"/>
                    </a:lnTo>
                    <a:lnTo>
                      <a:pt x="67" y="10"/>
                    </a:lnTo>
                    <a:lnTo>
                      <a:pt x="46" y="12"/>
                    </a:lnTo>
                    <a:lnTo>
                      <a:pt x="23" y="12"/>
                    </a:lnTo>
                    <a:lnTo>
                      <a:pt x="0" y="12"/>
                    </a:lnTo>
                    <a:lnTo>
                      <a:pt x="0" y="12"/>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 name="Freeform 223"/>
              <p:cNvSpPr>
                <a:spLocks/>
              </p:cNvSpPr>
              <p:nvPr/>
            </p:nvSpPr>
            <p:spPr bwMode="auto">
              <a:xfrm>
                <a:off x="1031" y="1416"/>
                <a:ext cx="82" cy="6"/>
              </a:xfrm>
              <a:custGeom>
                <a:avLst/>
                <a:gdLst>
                  <a:gd name="T0" fmla="*/ 0 w 163"/>
                  <a:gd name="T1" fmla="*/ 12 h 12"/>
                  <a:gd name="T2" fmla="*/ 23 w 163"/>
                  <a:gd name="T3" fmla="*/ 12 h 12"/>
                  <a:gd name="T4" fmla="*/ 46 w 163"/>
                  <a:gd name="T5" fmla="*/ 12 h 12"/>
                  <a:gd name="T6" fmla="*/ 67 w 163"/>
                  <a:gd name="T7" fmla="*/ 10 h 12"/>
                  <a:gd name="T8" fmla="*/ 88 w 163"/>
                  <a:gd name="T9" fmla="*/ 10 h 12"/>
                  <a:gd name="T10" fmla="*/ 108 w 163"/>
                  <a:gd name="T11" fmla="*/ 10 h 12"/>
                  <a:gd name="T12" fmla="*/ 123 w 163"/>
                  <a:gd name="T13" fmla="*/ 8 h 12"/>
                  <a:gd name="T14" fmla="*/ 136 w 163"/>
                  <a:gd name="T15" fmla="*/ 6 h 12"/>
                  <a:gd name="T16" fmla="*/ 148 w 163"/>
                  <a:gd name="T17" fmla="*/ 6 h 12"/>
                  <a:gd name="T18" fmla="*/ 156 w 163"/>
                  <a:gd name="T19" fmla="*/ 4 h 12"/>
                  <a:gd name="T20" fmla="*/ 161 w 163"/>
                  <a:gd name="T21" fmla="*/ 2 h 12"/>
                  <a:gd name="T22" fmla="*/ 163 w 163"/>
                  <a:gd name="T23" fmla="*/ 0 h 12"/>
                  <a:gd name="T24" fmla="*/ 158 w 163"/>
                  <a:gd name="T25" fmla="*/ 0 h 12"/>
                  <a:gd name="T26" fmla="*/ 156 w 163"/>
                  <a:gd name="T27" fmla="*/ 2 h 12"/>
                  <a:gd name="T28" fmla="*/ 150 w 163"/>
                  <a:gd name="T29" fmla="*/ 4 h 12"/>
                  <a:gd name="T30" fmla="*/ 140 w 163"/>
                  <a:gd name="T31" fmla="*/ 6 h 12"/>
                  <a:gd name="T32" fmla="*/ 127 w 163"/>
                  <a:gd name="T33" fmla="*/ 6 h 12"/>
                  <a:gd name="T34" fmla="*/ 111 w 163"/>
                  <a:gd name="T35" fmla="*/ 8 h 12"/>
                  <a:gd name="T36" fmla="*/ 92 w 163"/>
                  <a:gd name="T37" fmla="*/ 10 h 12"/>
                  <a:gd name="T38" fmla="*/ 71 w 163"/>
                  <a:gd name="T39" fmla="*/ 10 h 12"/>
                  <a:gd name="T40" fmla="*/ 50 w 163"/>
                  <a:gd name="T41" fmla="*/ 10 h 12"/>
                  <a:gd name="T42" fmla="*/ 25 w 163"/>
                  <a:gd name="T43" fmla="*/ 12 h 12"/>
                  <a:gd name="T44" fmla="*/ 0 w 163"/>
                  <a:gd name="T45" fmla="*/ 12 h 12"/>
                  <a:gd name="T46" fmla="*/ 0 w 163"/>
                  <a:gd name="T4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 h="12">
                    <a:moveTo>
                      <a:pt x="0" y="12"/>
                    </a:moveTo>
                    <a:lnTo>
                      <a:pt x="23" y="12"/>
                    </a:lnTo>
                    <a:lnTo>
                      <a:pt x="46" y="12"/>
                    </a:lnTo>
                    <a:lnTo>
                      <a:pt x="67" y="10"/>
                    </a:lnTo>
                    <a:lnTo>
                      <a:pt x="88" y="10"/>
                    </a:lnTo>
                    <a:lnTo>
                      <a:pt x="108" y="10"/>
                    </a:lnTo>
                    <a:lnTo>
                      <a:pt x="123" y="8"/>
                    </a:lnTo>
                    <a:lnTo>
                      <a:pt x="136" y="6"/>
                    </a:lnTo>
                    <a:lnTo>
                      <a:pt x="148" y="6"/>
                    </a:lnTo>
                    <a:lnTo>
                      <a:pt x="156" y="4"/>
                    </a:lnTo>
                    <a:lnTo>
                      <a:pt x="161" y="2"/>
                    </a:lnTo>
                    <a:lnTo>
                      <a:pt x="163" y="0"/>
                    </a:lnTo>
                    <a:lnTo>
                      <a:pt x="158" y="0"/>
                    </a:lnTo>
                    <a:lnTo>
                      <a:pt x="156" y="2"/>
                    </a:lnTo>
                    <a:lnTo>
                      <a:pt x="150" y="4"/>
                    </a:lnTo>
                    <a:lnTo>
                      <a:pt x="140" y="6"/>
                    </a:lnTo>
                    <a:lnTo>
                      <a:pt x="127" y="6"/>
                    </a:lnTo>
                    <a:lnTo>
                      <a:pt x="111" y="8"/>
                    </a:lnTo>
                    <a:lnTo>
                      <a:pt x="92" y="10"/>
                    </a:lnTo>
                    <a:lnTo>
                      <a:pt x="71" y="10"/>
                    </a:lnTo>
                    <a:lnTo>
                      <a:pt x="50" y="10"/>
                    </a:lnTo>
                    <a:lnTo>
                      <a:pt x="25" y="12"/>
                    </a:lnTo>
                    <a:lnTo>
                      <a:pt x="0" y="12"/>
                    </a:lnTo>
                    <a:lnTo>
                      <a:pt x="0" y="12"/>
                    </a:lnTo>
                    <a:close/>
                  </a:path>
                </a:pathLst>
              </a:custGeom>
              <a:solidFill>
                <a:srgbClr val="71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 name="Freeform 224"/>
              <p:cNvSpPr>
                <a:spLocks/>
              </p:cNvSpPr>
              <p:nvPr/>
            </p:nvSpPr>
            <p:spPr bwMode="auto">
              <a:xfrm>
                <a:off x="1031" y="1416"/>
                <a:ext cx="79" cy="6"/>
              </a:xfrm>
              <a:custGeom>
                <a:avLst/>
                <a:gdLst>
                  <a:gd name="T0" fmla="*/ 0 w 158"/>
                  <a:gd name="T1" fmla="*/ 12 h 12"/>
                  <a:gd name="T2" fmla="*/ 25 w 158"/>
                  <a:gd name="T3" fmla="*/ 12 h 12"/>
                  <a:gd name="T4" fmla="*/ 50 w 158"/>
                  <a:gd name="T5" fmla="*/ 10 h 12"/>
                  <a:gd name="T6" fmla="*/ 71 w 158"/>
                  <a:gd name="T7" fmla="*/ 10 h 12"/>
                  <a:gd name="T8" fmla="*/ 92 w 158"/>
                  <a:gd name="T9" fmla="*/ 10 h 12"/>
                  <a:gd name="T10" fmla="*/ 111 w 158"/>
                  <a:gd name="T11" fmla="*/ 8 h 12"/>
                  <a:gd name="T12" fmla="*/ 127 w 158"/>
                  <a:gd name="T13" fmla="*/ 6 h 12"/>
                  <a:gd name="T14" fmla="*/ 140 w 158"/>
                  <a:gd name="T15" fmla="*/ 6 h 12"/>
                  <a:gd name="T16" fmla="*/ 150 w 158"/>
                  <a:gd name="T17" fmla="*/ 4 h 12"/>
                  <a:gd name="T18" fmla="*/ 156 w 158"/>
                  <a:gd name="T19" fmla="*/ 2 h 12"/>
                  <a:gd name="T20" fmla="*/ 158 w 158"/>
                  <a:gd name="T21" fmla="*/ 0 h 12"/>
                  <a:gd name="T22" fmla="*/ 152 w 158"/>
                  <a:gd name="T23" fmla="*/ 0 h 12"/>
                  <a:gd name="T24" fmla="*/ 150 w 158"/>
                  <a:gd name="T25" fmla="*/ 2 h 12"/>
                  <a:gd name="T26" fmla="*/ 144 w 158"/>
                  <a:gd name="T27" fmla="*/ 4 h 12"/>
                  <a:gd name="T28" fmla="*/ 134 w 158"/>
                  <a:gd name="T29" fmla="*/ 6 h 12"/>
                  <a:gd name="T30" fmla="*/ 123 w 158"/>
                  <a:gd name="T31" fmla="*/ 6 h 12"/>
                  <a:gd name="T32" fmla="*/ 108 w 158"/>
                  <a:gd name="T33" fmla="*/ 8 h 12"/>
                  <a:gd name="T34" fmla="*/ 88 w 158"/>
                  <a:gd name="T35" fmla="*/ 10 h 12"/>
                  <a:gd name="T36" fmla="*/ 69 w 158"/>
                  <a:gd name="T37" fmla="*/ 10 h 12"/>
                  <a:gd name="T38" fmla="*/ 48 w 158"/>
                  <a:gd name="T39" fmla="*/ 10 h 12"/>
                  <a:gd name="T40" fmla="*/ 25 w 158"/>
                  <a:gd name="T41" fmla="*/ 10 h 12"/>
                  <a:gd name="T42" fmla="*/ 0 w 158"/>
                  <a:gd name="T43" fmla="*/ 12 h 12"/>
                  <a:gd name="T44" fmla="*/ 0 w 158"/>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8" h="12">
                    <a:moveTo>
                      <a:pt x="0" y="12"/>
                    </a:moveTo>
                    <a:lnTo>
                      <a:pt x="25" y="12"/>
                    </a:lnTo>
                    <a:lnTo>
                      <a:pt x="50" y="10"/>
                    </a:lnTo>
                    <a:lnTo>
                      <a:pt x="71" y="10"/>
                    </a:lnTo>
                    <a:lnTo>
                      <a:pt x="92" y="10"/>
                    </a:lnTo>
                    <a:lnTo>
                      <a:pt x="111" y="8"/>
                    </a:lnTo>
                    <a:lnTo>
                      <a:pt x="127" y="6"/>
                    </a:lnTo>
                    <a:lnTo>
                      <a:pt x="140" y="6"/>
                    </a:lnTo>
                    <a:lnTo>
                      <a:pt x="150" y="4"/>
                    </a:lnTo>
                    <a:lnTo>
                      <a:pt x="156" y="2"/>
                    </a:lnTo>
                    <a:lnTo>
                      <a:pt x="158" y="0"/>
                    </a:lnTo>
                    <a:lnTo>
                      <a:pt x="152" y="0"/>
                    </a:lnTo>
                    <a:lnTo>
                      <a:pt x="150" y="2"/>
                    </a:lnTo>
                    <a:lnTo>
                      <a:pt x="144" y="4"/>
                    </a:lnTo>
                    <a:lnTo>
                      <a:pt x="134" y="6"/>
                    </a:lnTo>
                    <a:lnTo>
                      <a:pt x="123" y="6"/>
                    </a:lnTo>
                    <a:lnTo>
                      <a:pt x="108" y="8"/>
                    </a:lnTo>
                    <a:lnTo>
                      <a:pt x="88" y="10"/>
                    </a:lnTo>
                    <a:lnTo>
                      <a:pt x="69" y="10"/>
                    </a:lnTo>
                    <a:lnTo>
                      <a:pt x="48" y="10"/>
                    </a:lnTo>
                    <a:lnTo>
                      <a:pt x="25" y="10"/>
                    </a:lnTo>
                    <a:lnTo>
                      <a:pt x="0" y="12"/>
                    </a:lnTo>
                    <a:lnTo>
                      <a:pt x="0" y="12"/>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 name="Freeform 225"/>
              <p:cNvSpPr>
                <a:spLocks/>
              </p:cNvSpPr>
              <p:nvPr/>
            </p:nvSpPr>
            <p:spPr bwMode="auto">
              <a:xfrm>
                <a:off x="1031" y="1416"/>
                <a:ext cx="76" cy="6"/>
              </a:xfrm>
              <a:custGeom>
                <a:avLst/>
                <a:gdLst>
                  <a:gd name="T0" fmla="*/ 0 w 152"/>
                  <a:gd name="T1" fmla="*/ 12 h 12"/>
                  <a:gd name="T2" fmla="*/ 25 w 152"/>
                  <a:gd name="T3" fmla="*/ 10 h 12"/>
                  <a:gd name="T4" fmla="*/ 48 w 152"/>
                  <a:gd name="T5" fmla="*/ 10 h 12"/>
                  <a:gd name="T6" fmla="*/ 69 w 152"/>
                  <a:gd name="T7" fmla="*/ 10 h 12"/>
                  <a:gd name="T8" fmla="*/ 88 w 152"/>
                  <a:gd name="T9" fmla="*/ 10 h 12"/>
                  <a:gd name="T10" fmla="*/ 108 w 152"/>
                  <a:gd name="T11" fmla="*/ 8 h 12"/>
                  <a:gd name="T12" fmla="*/ 123 w 152"/>
                  <a:gd name="T13" fmla="*/ 6 h 12"/>
                  <a:gd name="T14" fmla="*/ 134 w 152"/>
                  <a:gd name="T15" fmla="*/ 6 h 12"/>
                  <a:gd name="T16" fmla="*/ 144 w 152"/>
                  <a:gd name="T17" fmla="*/ 4 h 12"/>
                  <a:gd name="T18" fmla="*/ 150 w 152"/>
                  <a:gd name="T19" fmla="*/ 2 h 12"/>
                  <a:gd name="T20" fmla="*/ 152 w 152"/>
                  <a:gd name="T21" fmla="*/ 0 h 12"/>
                  <a:gd name="T22" fmla="*/ 146 w 152"/>
                  <a:gd name="T23" fmla="*/ 0 h 12"/>
                  <a:gd name="T24" fmla="*/ 144 w 152"/>
                  <a:gd name="T25" fmla="*/ 2 h 12"/>
                  <a:gd name="T26" fmla="*/ 138 w 152"/>
                  <a:gd name="T27" fmla="*/ 4 h 12"/>
                  <a:gd name="T28" fmla="*/ 129 w 152"/>
                  <a:gd name="T29" fmla="*/ 6 h 12"/>
                  <a:gd name="T30" fmla="*/ 117 w 152"/>
                  <a:gd name="T31" fmla="*/ 6 h 12"/>
                  <a:gd name="T32" fmla="*/ 104 w 152"/>
                  <a:gd name="T33" fmla="*/ 8 h 12"/>
                  <a:gd name="T34" fmla="*/ 86 w 152"/>
                  <a:gd name="T35" fmla="*/ 8 h 12"/>
                  <a:gd name="T36" fmla="*/ 67 w 152"/>
                  <a:gd name="T37" fmla="*/ 10 h 12"/>
                  <a:gd name="T38" fmla="*/ 46 w 152"/>
                  <a:gd name="T39" fmla="*/ 10 h 12"/>
                  <a:gd name="T40" fmla="*/ 23 w 152"/>
                  <a:gd name="T41" fmla="*/ 10 h 12"/>
                  <a:gd name="T42" fmla="*/ 0 w 152"/>
                  <a:gd name="T43" fmla="*/ 10 h 12"/>
                  <a:gd name="T44" fmla="*/ 0 w 152"/>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2">
                    <a:moveTo>
                      <a:pt x="0" y="12"/>
                    </a:moveTo>
                    <a:lnTo>
                      <a:pt x="25" y="10"/>
                    </a:lnTo>
                    <a:lnTo>
                      <a:pt x="48" y="10"/>
                    </a:lnTo>
                    <a:lnTo>
                      <a:pt x="69" y="10"/>
                    </a:lnTo>
                    <a:lnTo>
                      <a:pt x="88" y="10"/>
                    </a:lnTo>
                    <a:lnTo>
                      <a:pt x="108" y="8"/>
                    </a:lnTo>
                    <a:lnTo>
                      <a:pt x="123" y="6"/>
                    </a:lnTo>
                    <a:lnTo>
                      <a:pt x="134" y="6"/>
                    </a:lnTo>
                    <a:lnTo>
                      <a:pt x="144" y="4"/>
                    </a:lnTo>
                    <a:lnTo>
                      <a:pt x="150" y="2"/>
                    </a:lnTo>
                    <a:lnTo>
                      <a:pt x="152" y="0"/>
                    </a:lnTo>
                    <a:lnTo>
                      <a:pt x="146" y="0"/>
                    </a:lnTo>
                    <a:lnTo>
                      <a:pt x="144" y="2"/>
                    </a:lnTo>
                    <a:lnTo>
                      <a:pt x="138" y="4"/>
                    </a:lnTo>
                    <a:lnTo>
                      <a:pt x="129" y="6"/>
                    </a:lnTo>
                    <a:lnTo>
                      <a:pt x="117" y="6"/>
                    </a:lnTo>
                    <a:lnTo>
                      <a:pt x="104" y="8"/>
                    </a:lnTo>
                    <a:lnTo>
                      <a:pt x="86" y="8"/>
                    </a:lnTo>
                    <a:lnTo>
                      <a:pt x="67" y="10"/>
                    </a:lnTo>
                    <a:lnTo>
                      <a:pt x="46" y="10"/>
                    </a:lnTo>
                    <a:lnTo>
                      <a:pt x="23" y="10"/>
                    </a:lnTo>
                    <a:lnTo>
                      <a:pt x="0" y="10"/>
                    </a:lnTo>
                    <a:lnTo>
                      <a:pt x="0" y="12"/>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 name="Freeform 226"/>
              <p:cNvSpPr>
                <a:spLocks/>
              </p:cNvSpPr>
              <p:nvPr/>
            </p:nvSpPr>
            <p:spPr bwMode="auto">
              <a:xfrm>
                <a:off x="1031" y="1416"/>
                <a:ext cx="73" cy="5"/>
              </a:xfrm>
              <a:custGeom>
                <a:avLst/>
                <a:gdLst>
                  <a:gd name="T0" fmla="*/ 0 w 146"/>
                  <a:gd name="T1" fmla="*/ 10 h 10"/>
                  <a:gd name="T2" fmla="*/ 23 w 146"/>
                  <a:gd name="T3" fmla="*/ 10 h 10"/>
                  <a:gd name="T4" fmla="*/ 46 w 146"/>
                  <a:gd name="T5" fmla="*/ 10 h 10"/>
                  <a:gd name="T6" fmla="*/ 67 w 146"/>
                  <a:gd name="T7" fmla="*/ 10 h 10"/>
                  <a:gd name="T8" fmla="*/ 86 w 146"/>
                  <a:gd name="T9" fmla="*/ 8 h 10"/>
                  <a:gd name="T10" fmla="*/ 104 w 146"/>
                  <a:gd name="T11" fmla="*/ 8 h 10"/>
                  <a:gd name="T12" fmla="*/ 117 w 146"/>
                  <a:gd name="T13" fmla="*/ 6 h 10"/>
                  <a:gd name="T14" fmla="*/ 129 w 146"/>
                  <a:gd name="T15" fmla="*/ 6 h 10"/>
                  <a:gd name="T16" fmla="*/ 138 w 146"/>
                  <a:gd name="T17" fmla="*/ 4 h 10"/>
                  <a:gd name="T18" fmla="*/ 144 w 146"/>
                  <a:gd name="T19" fmla="*/ 2 h 10"/>
                  <a:gd name="T20" fmla="*/ 146 w 146"/>
                  <a:gd name="T21" fmla="*/ 0 h 10"/>
                  <a:gd name="T22" fmla="*/ 140 w 146"/>
                  <a:gd name="T23" fmla="*/ 0 h 10"/>
                  <a:gd name="T24" fmla="*/ 138 w 146"/>
                  <a:gd name="T25" fmla="*/ 2 h 10"/>
                  <a:gd name="T26" fmla="*/ 133 w 146"/>
                  <a:gd name="T27" fmla="*/ 4 h 10"/>
                  <a:gd name="T28" fmla="*/ 125 w 146"/>
                  <a:gd name="T29" fmla="*/ 4 h 10"/>
                  <a:gd name="T30" fmla="*/ 113 w 146"/>
                  <a:gd name="T31" fmla="*/ 6 h 10"/>
                  <a:gd name="T32" fmla="*/ 98 w 146"/>
                  <a:gd name="T33" fmla="*/ 8 h 10"/>
                  <a:gd name="T34" fmla="*/ 83 w 146"/>
                  <a:gd name="T35" fmla="*/ 8 h 10"/>
                  <a:gd name="T36" fmla="*/ 63 w 146"/>
                  <a:gd name="T37" fmla="*/ 10 h 10"/>
                  <a:gd name="T38" fmla="*/ 44 w 146"/>
                  <a:gd name="T39" fmla="*/ 10 h 10"/>
                  <a:gd name="T40" fmla="*/ 23 w 146"/>
                  <a:gd name="T41" fmla="*/ 10 h 10"/>
                  <a:gd name="T42" fmla="*/ 0 w 146"/>
                  <a:gd name="T43" fmla="*/ 10 h 10"/>
                  <a:gd name="T44" fmla="*/ 0 w 146"/>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0">
                    <a:moveTo>
                      <a:pt x="0" y="10"/>
                    </a:moveTo>
                    <a:lnTo>
                      <a:pt x="23" y="10"/>
                    </a:lnTo>
                    <a:lnTo>
                      <a:pt x="46" y="10"/>
                    </a:lnTo>
                    <a:lnTo>
                      <a:pt x="67" y="10"/>
                    </a:lnTo>
                    <a:lnTo>
                      <a:pt x="86" y="8"/>
                    </a:lnTo>
                    <a:lnTo>
                      <a:pt x="104" y="8"/>
                    </a:lnTo>
                    <a:lnTo>
                      <a:pt x="117" y="6"/>
                    </a:lnTo>
                    <a:lnTo>
                      <a:pt x="129" y="6"/>
                    </a:lnTo>
                    <a:lnTo>
                      <a:pt x="138" y="4"/>
                    </a:lnTo>
                    <a:lnTo>
                      <a:pt x="144" y="2"/>
                    </a:lnTo>
                    <a:lnTo>
                      <a:pt x="146" y="0"/>
                    </a:lnTo>
                    <a:lnTo>
                      <a:pt x="140" y="0"/>
                    </a:lnTo>
                    <a:lnTo>
                      <a:pt x="138" y="2"/>
                    </a:lnTo>
                    <a:lnTo>
                      <a:pt x="133" y="4"/>
                    </a:lnTo>
                    <a:lnTo>
                      <a:pt x="125" y="4"/>
                    </a:lnTo>
                    <a:lnTo>
                      <a:pt x="113" y="6"/>
                    </a:lnTo>
                    <a:lnTo>
                      <a:pt x="98" y="8"/>
                    </a:lnTo>
                    <a:lnTo>
                      <a:pt x="83" y="8"/>
                    </a:lnTo>
                    <a:lnTo>
                      <a:pt x="63" y="10"/>
                    </a:lnTo>
                    <a:lnTo>
                      <a:pt x="44" y="10"/>
                    </a:lnTo>
                    <a:lnTo>
                      <a:pt x="23" y="10"/>
                    </a:lnTo>
                    <a:lnTo>
                      <a:pt x="0" y="10"/>
                    </a:lnTo>
                    <a:lnTo>
                      <a:pt x="0" y="10"/>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 name="Freeform 227"/>
              <p:cNvSpPr>
                <a:spLocks/>
              </p:cNvSpPr>
              <p:nvPr/>
            </p:nvSpPr>
            <p:spPr bwMode="auto">
              <a:xfrm>
                <a:off x="1031" y="1416"/>
                <a:ext cx="70" cy="5"/>
              </a:xfrm>
              <a:custGeom>
                <a:avLst/>
                <a:gdLst>
                  <a:gd name="T0" fmla="*/ 0 w 140"/>
                  <a:gd name="T1" fmla="*/ 10 h 10"/>
                  <a:gd name="T2" fmla="*/ 23 w 140"/>
                  <a:gd name="T3" fmla="*/ 10 h 10"/>
                  <a:gd name="T4" fmla="*/ 44 w 140"/>
                  <a:gd name="T5" fmla="*/ 10 h 10"/>
                  <a:gd name="T6" fmla="*/ 63 w 140"/>
                  <a:gd name="T7" fmla="*/ 10 h 10"/>
                  <a:gd name="T8" fmla="*/ 83 w 140"/>
                  <a:gd name="T9" fmla="*/ 8 h 10"/>
                  <a:gd name="T10" fmla="*/ 98 w 140"/>
                  <a:gd name="T11" fmla="*/ 8 h 10"/>
                  <a:gd name="T12" fmla="*/ 113 w 140"/>
                  <a:gd name="T13" fmla="*/ 6 h 10"/>
                  <a:gd name="T14" fmla="*/ 125 w 140"/>
                  <a:gd name="T15" fmla="*/ 4 h 10"/>
                  <a:gd name="T16" fmla="*/ 133 w 140"/>
                  <a:gd name="T17" fmla="*/ 4 h 10"/>
                  <a:gd name="T18" fmla="*/ 138 w 140"/>
                  <a:gd name="T19" fmla="*/ 2 h 10"/>
                  <a:gd name="T20" fmla="*/ 140 w 140"/>
                  <a:gd name="T21" fmla="*/ 0 h 10"/>
                  <a:gd name="T22" fmla="*/ 134 w 140"/>
                  <a:gd name="T23" fmla="*/ 0 h 10"/>
                  <a:gd name="T24" fmla="*/ 133 w 140"/>
                  <a:gd name="T25" fmla="*/ 2 h 10"/>
                  <a:gd name="T26" fmla="*/ 127 w 140"/>
                  <a:gd name="T27" fmla="*/ 4 h 10"/>
                  <a:gd name="T28" fmla="*/ 119 w 140"/>
                  <a:gd name="T29" fmla="*/ 4 h 10"/>
                  <a:gd name="T30" fmla="*/ 108 w 140"/>
                  <a:gd name="T31" fmla="*/ 6 h 10"/>
                  <a:gd name="T32" fmla="*/ 94 w 140"/>
                  <a:gd name="T33" fmla="*/ 8 h 10"/>
                  <a:gd name="T34" fmla="*/ 79 w 140"/>
                  <a:gd name="T35" fmla="*/ 8 h 10"/>
                  <a:gd name="T36" fmla="*/ 61 w 140"/>
                  <a:gd name="T37" fmla="*/ 8 h 10"/>
                  <a:gd name="T38" fmla="*/ 42 w 140"/>
                  <a:gd name="T39" fmla="*/ 10 h 10"/>
                  <a:gd name="T40" fmla="*/ 21 w 140"/>
                  <a:gd name="T41" fmla="*/ 10 h 10"/>
                  <a:gd name="T42" fmla="*/ 0 w 140"/>
                  <a:gd name="T43" fmla="*/ 10 h 10"/>
                  <a:gd name="T44" fmla="*/ 0 w 140"/>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10">
                    <a:moveTo>
                      <a:pt x="0" y="10"/>
                    </a:moveTo>
                    <a:lnTo>
                      <a:pt x="23" y="10"/>
                    </a:lnTo>
                    <a:lnTo>
                      <a:pt x="44" y="10"/>
                    </a:lnTo>
                    <a:lnTo>
                      <a:pt x="63" y="10"/>
                    </a:lnTo>
                    <a:lnTo>
                      <a:pt x="83" y="8"/>
                    </a:lnTo>
                    <a:lnTo>
                      <a:pt x="98" y="8"/>
                    </a:lnTo>
                    <a:lnTo>
                      <a:pt x="113" y="6"/>
                    </a:lnTo>
                    <a:lnTo>
                      <a:pt x="125" y="4"/>
                    </a:lnTo>
                    <a:lnTo>
                      <a:pt x="133" y="4"/>
                    </a:lnTo>
                    <a:lnTo>
                      <a:pt x="138" y="2"/>
                    </a:lnTo>
                    <a:lnTo>
                      <a:pt x="140" y="0"/>
                    </a:lnTo>
                    <a:lnTo>
                      <a:pt x="134" y="0"/>
                    </a:lnTo>
                    <a:lnTo>
                      <a:pt x="133" y="2"/>
                    </a:lnTo>
                    <a:lnTo>
                      <a:pt x="127" y="4"/>
                    </a:lnTo>
                    <a:lnTo>
                      <a:pt x="119" y="4"/>
                    </a:lnTo>
                    <a:lnTo>
                      <a:pt x="108" y="6"/>
                    </a:lnTo>
                    <a:lnTo>
                      <a:pt x="94" y="8"/>
                    </a:lnTo>
                    <a:lnTo>
                      <a:pt x="79" y="8"/>
                    </a:lnTo>
                    <a:lnTo>
                      <a:pt x="61" y="8"/>
                    </a:lnTo>
                    <a:lnTo>
                      <a:pt x="42" y="10"/>
                    </a:lnTo>
                    <a:lnTo>
                      <a:pt x="21" y="10"/>
                    </a:lnTo>
                    <a:lnTo>
                      <a:pt x="0" y="10"/>
                    </a:lnTo>
                    <a:lnTo>
                      <a:pt x="0" y="10"/>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4" name="Freeform 228"/>
              <p:cNvSpPr>
                <a:spLocks/>
              </p:cNvSpPr>
              <p:nvPr/>
            </p:nvSpPr>
            <p:spPr bwMode="auto">
              <a:xfrm>
                <a:off x="1031" y="1416"/>
                <a:ext cx="67" cy="5"/>
              </a:xfrm>
              <a:custGeom>
                <a:avLst/>
                <a:gdLst>
                  <a:gd name="T0" fmla="*/ 0 w 134"/>
                  <a:gd name="T1" fmla="*/ 10 h 10"/>
                  <a:gd name="T2" fmla="*/ 21 w 134"/>
                  <a:gd name="T3" fmla="*/ 10 h 10"/>
                  <a:gd name="T4" fmla="*/ 42 w 134"/>
                  <a:gd name="T5" fmla="*/ 10 h 10"/>
                  <a:gd name="T6" fmla="*/ 61 w 134"/>
                  <a:gd name="T7" fmla="*/ 8 h 10"/>
                  <a:gd name="T8" fmla="*/ 79 w 134"/>
                  <a:gd name="T9" fmla="*/ 8 h 10"/>
                  <a:gd name="T10" fmla="*/ 94 w 134"/>
                  <a:gd name="T11" fmla="*/ 8 h 10"/>
                  <a:gd name="T12" fmla="*/ 108 w 134"/>
                  <a:gd name="T13" fmla="*/ 6 h 10"/>
                  <a:gd name="T14" fmla="*/ 119 w 134"/>
                  <a:gd name="T15" fmla="*/ 4 h 10"/>
                  <a:gd name="T16" fmla="*/ 127 w 134"/>
                  <a:gd name="T17" fmla="*/ 4 h 10"/>
                  <a:gd name="T18" fmla="*/ 133 w 134"/>
                  <a:gd name="T19" fmla="*/ 2 h 10"/>
                  <a:gd name="T20" fmla="*/ 134 w 134"/>
                  <a:gd name="T21" fmla="*/ 0 h 10"/>
                  <a:gd name="T22" fmla="*/ 129 w 134"/>
                  <a:gd name="T23" fmla="*/ 0 h 10"/>
                  <a:gd name="T24" fmla="*/ 127 w 134"/>
                  <a:gd name="T25" fmla="*/ 2 h 10"/>
                  <a:gd name="T26" fmla="*/ 121 w 134"/>
                  <a:gd name="T27" fmla="*/ 4 h 10"/>
                  <a:gd name="T28" fmla="*/ 113 w 134"/>
                  <a:gd name="T29" fmla="*/ 4 h 10"/>
                  <a:gd name="T30" fmla="*/ 104 w 134"/>
                  <a:gd name="T31" fmla="*/ 6 h 10"/>
                  <a:gd name="T32" fmla="*/ 90 w 134"/>
                  <a:gd name="T33" fmla="*/ 6 h 10"/>
                  <a:gd name="T34" fmla="*/ 75 w 134"/>
                  <a:gd name="T35" fmla="*/ 8 h 10"/>
                  <a:gd name="T36" fmla="*/ 58 w 134"/>
                  <a:gd name="T37" fmla="*/ 8 h 10"/>
                  <a:gd name="T38" fmla="*/ 40 w 134"/>
                  <a:gd name="T39" fmla="*/ 10 h 10"/>
                  <a:gd name="T40" fmla="*/ 21 w 134"/>
                  <a:gd name="T41" fmla="*/ 10 h 10"/>
                  <a:gd name="T42" fmla="*/ 0 w 134"/>
                  <a:gd name="T43" fmla="*/ 10 h 10"/>
                  <a:gd name="T44" fmla="*/ 0 w 134"/>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4" h="10">
                    <a:moveTo>
                      <a:pt x="0" y="10"/>
                    </a:moveTo>
                    <a:lnTo>
                      <a:pt x="21" y="10"/>
                    </a:lnTo>
                    <a:lnTo>
                      <a:pt x="42" y="10"/>
                    </a:lnTo>
                    <a:lnTo>
                      <a:pt x="61" y="8"/>
                    </a:lnTo>
                    <a:lnTo>
                      <a:pt x="79" y="8"/>
                    </a:lnTo>
                    <a:lnTo>
                      <a:pt x="94" y="8"/>
                    </a:lnTo>
                    <a:lnTo>
                      <a:pt x="108" y="6"/>
                    </a:lnTo>
                    <a:lnTo>
                      <a:pt x="119" y="4"/>
                    </a:lnTo>
                    <a:lnTo>
                      <a:pt x="127" y="4"/>
                    </a:lnTo>
                    <a:lnTo>
                      <a:pt x="133" y="2"/>
                    </a:lnTo>
                    <a:lnTo>
                      <a:pt x="134" y="0"/>
                    </a:lnTo>
                    <a:lnTo>
                      <a:pt x="129" y="0"/>
                    </a:lnTo>
                    <a:lnTo>
                      <a:pt x="127" y="2"/>
                    </a:lnTo>
                    <a:lnTo>
                      <a:pt x="121" y="4"/>
                    </a:lnTo>
                    <a:lnTo>
                      <a:pt x="113" y="4"/>
                    </a:lnTo>
                    <a:lnTo>
                      <a:pt x="104" y="6"/>
                    </a:lnTo>
                    <a:lnTo>
                      <a:pt x="90" y="6"/>
                    </a:lnTo>
                    <a:lnTo>
                      <a:pt x="75" y="8"/>
                    </a:lnTo>
                    <a:lnTo>
                      <a:pt x="58" y="8"/>
                    </a:lnTo>
                    <a:lnTo>
                      <a:pt x="40" y="10"/>
                    </a:lnTo>
                    <a:lnTo>
                      <a:pt x="21" y="10"/>
                    </a:lnTo>
                    <a:lnTo>
                      <a:pt x="0" y="10"/>
                    </a:lnTo>
                    <a:lnTo>
                      <a:pt x="0" y="10"/>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5" name="Freeform 229"/>
              <p:cNvSpPr>
                <a:spLocks/>
              </p:cNvSpPr>
              <p:nvPr/>
            </p:nvSpPr>
            <p:spPr bwMode="auto">
              <a:xfrm>
                <a:off x="1031" y="1416"/>
                <a:ext cx="64" cy="5"/>
              </a:xfrm>
              <a:custGeom>
                <a:avLst/>
                <a:gdLst>
                  <a:gd name="T0" fmla="*/ 0 w 129"/>
                  <a:gd name="T1" fmla="*/ 10 h 10"/>
                  <a:gd name="T2" fmla="*/ 21 w 129"/>
                  <a:gd name="T3" fmla="*/ 10 h 10"/>
                  <a:gd name="T4" fmla="*/ 40 w 129"/>
                  <a:gd name="T5" fmla="*/ 10 h 10"/>
                  <a:gd name="T6" fmla="*/ 58 w 129"/>
                  <a:gd name="T7" fmla="*/ 8 h 10"/>
                  <a:gd name="T8" fmla="*/ 75 w 129"/>
                  <a:gd name="T9" fmla="*/ 8 h 10"/>
                  <a:gd name="T10" fmla="*/ 90 w 129"/>
                  <a:gd name="T11" fmla="*/ 6 h 10"/>
                  <a:gd name="T12" fmla="*/ 104 w 129"/>
                  <a:gd name="T13" fmla="*/ 6 h 10"/>
                  <a:gd name="T14" fmla="*/ 113 w 129"/>
                  <a:gd name="T15" fmla="*/ 4 h 10"/>
                  <a:gd name="T16" fmla="*/ 121 w 129"/>
                  <a:gd name="T17" fmla="*/ 4 h 10"/>
                  <a:gd name="T18" fmla="*/ 127 w 129"/>
                  <a:gd name="T19" fmla="*/ 2 h 10"/>
                  <a:gd name="T20" fmla="*/ 129 w 129"/>
                  <a:gd name="T21" fmla="*/ 0 h 10"/>
                  <a:gd name="T22" fmla="*/ 123 w 129"/>
                  <a:gd name="T23" fmla="*/ 0 h 10"/>
                  <a:gd name="T24" fmla="*/ 121 w 129"/>
                  <a:gd name="T25" fmla="*/ 2 h 10"/>
                  <a:gd name="T26" fmla="*/ 115 w 129"/>
                  <a:gd name="T27" fmla="*/ 4 h 10"/>
                  <a:gd name="T28" fmla="*/ 106 w 129"/>
                  <a:gd name="T29" fmla="*/ 4 h 10"/>
                  <a:gd name="T30" fmla="*/ 94 w 129"/>
                  <a:gd name="T31" fmla="*/ 6 h 10"/>
                  <a:gd name="T32" fmla="*/ 79 w 129"/>
                  <a:gd name="T33" fmla="*/ 8 h 10"/>
                  <a:gd name="T34" fmla="*/ 61 w 129"/>
                  <a:gd name="T35" fmla="*/ 8 h 10"/>
                  <a:gd name="T36" fmla="*/ 42 w 129"/>
                  <a:gd name="T37" fmla="*/ 8 h 10"/>
                  <a:gd name="T38" fmla="*/ 21 w 129"/>
                  <a:gd name="T39" fmla="*/ 8 h 10"/>
                  <a:gd name="T40" fmla="*/ 0 w 129"/>
                  <a:gd name="T41" fmla="*/ 10 h 10"/>
                  <a:gd name="T42" fmla="*/ 0 w 129"/>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9" h="10">
                    <a:moveTo>
                      <a:pt x="0" y="10"/>
                    </a:moveTo>
                    <a:lnTo>
                      <a:pt x="21" y="10"/>
                    </a:lnTo>
                    <a:lnTo>
                      <a:pt x="40" y="10"/>
                    </a:lnTo>
                    <a:lnTo>
                      <a:pt x="58" y="8"/>
                    </a:lnTo>
                    <a:lnTo>
                      <a:pt x="75" y="8"/>
                    </a:lnTo>
                    <a:lnTo>
                      <a:pt x="90" y="6"/>
                    </a:lnTo>
                    <a:lnTo>
                      <a:pt x="104" y="6"/>
                    </a:lnTo>
                    <a:lnTo>
                      <a:pt x="113" y="4"/>
                    </a:lnTo>
                    <a:lnTo>
                      <a:pt x="121" y="4"/>
                    </a:lnTo>
                    <a:lnTo>
                      <a:pt x="127" y="2"/>
                    </a:lnTo>
                    <a:lnTo>
                      <a:pt x="129" y="0"/>
                    </a:lnTo>
                    <a:lnTo>
                      <a:pt x="123" y="0"/>
                    </a:lnTo>
                    <a:lnTo>
                      <a:pt x="121" y="2"/>
                    </a:lnTo>
                    <a:lnTo>
                      <a:pt x="115" y="4"/>
                    </a:lnTo>
                    <a:lnTo>
                      <a:pt x="106" y="4"/>
                    </a:lnTo>
                    <a:lnTo>
                      <a:pt x="94" y="6"/>
                    </a:lnTo>
                    <a:lnTo>
                      <a:pt x="79" y="8"/>
                    </a:lnTo>
                    <a:lnTo>
                      <a:pt x="61" y="8"/>
                    </a:lnTo>
                    <a:lnTo>
                      <a:pt x="42" y="8"/>
                    </a:lnTo>
                    <a:lnTo>
                      <a:pt x="21" y="8"/>
                    </a:lnTo>
                    <a:lnTo>
                      <a:pt x="0" y="10"/>
                    </a:lnTo>
                    <a:lnTo>
                      <a:pt x="0" y="10"/>
                    </a:lnTo>
                    <a:close/>
                  </a:path>
                </a:pathLst>
              </a:custGeom>
              <a:solidFill>
                <a:srgbClr val="6C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6" name="Freeform 230"/>
              <p:cNvSpPr>
                <a:spLocks/>
              </p:cNvSpPr>
              <p:nvPr/>
            </p:nvSpPr>
            <p:spPr bwMode="auto">
              <a:xfrm>
                <a:off x="1031" y="1416"/>
                <a:ext cx="61" cy="5"/>
              </a:xfrm>
              <a:custGeom>
                <a:avLst/>
                <a:gdLst>
                  <a:gd name="T0" fmla="*/ 0 w 123"/>
                  <a:gd name="T1" fmla="*/ 10 h 10"/>
                  <a:gd name="T2" fmla="*/ 21 w 123"/>
                  <a:gd name="T3" fmla="*/ 8 h 10"/>
                  <a:gd name="T4" fmla="*/ 42 w 123"/>
                  <a:gd name="T5" fmla="*/ 8 h 10"/>
                  <a:gd name="T6" fmla="*/ 61 w 123"/>
                  <a:gd name="T7" fmla="*/ 8 h 10"/>
                  <a:gd name="T8" fmla="*/ 79 w 123"/>
                  <a:gd name="T9" fmla="*/ 8 h 10"/>
                  <a:gd name="T10" fmla="*/ 94 w 123"/>
                  <a:gd name="T11" fmla="*/ 6 h 10"/>
                  <a:gd name="T12" fmla="*/ 106 w 123"/>
                  <a:gd name="T13" fmla="*/ 4 h 10"/>
                  <a:gd name="T14" fmla="*/ 115 w 123"/>
                  <a:gd name="T15" fmla="*/ 4 h 10"/>
                  <a:gd name="T16" fmla="*/ 121 w 123"/>
                  <a:gd name="T17" fmla="*/ 2 h 10"/>
                  <a:gd name="T18" fmla="*/ 123 w 123"/>
                  <a:gd name="T19" fmla="*/ 0 h 10"/>
                  <a:gd name="T20" fmla="*/ 117 w 123"/>
                  <a:gd name="T21" fmla="*/ 0 h 10"/>
                  <a:gd name="T22" fmla="*/ 115 w 123"/>
                  <a:gd name="T23" fmla="*/ 2 h 10"/>
                  <a:gd name="T24" fmla="*/ 109 w 123"/>
                  <a:gd name="T25" fmla="*/ 4 h 10"/>
                  <a:gd name="T26" fmla="*/ 102 w 123"/>
                  <a:gd name="T27" fmla="*/ 4 h 10"/>
                  <a:gd name="T28" fmla="*/ 90 w 123"/>
                  <a:gd name="T29" fmla="*/ 6 h 10"/>
                  <a:gd name="T30" fmla="*/ 75 w 123"/>
                  <a:gd name="T31" fmla="*/ 6 h 10"/>
                  <a:gd name="T32" fmla="*/ 59 w 123"/>
                  <a:gd name="T33" fmla="*/ 8 h 10"/>
                  <a:gd name="T34" fmla="*/ 40 w 123"/>
                  <a:gd name="T35" fmla="*/ 8 h 10"/>
                  <a:gd name="T36" fmla="*/ 21 w 123"/>
                  <a:gd name="T37" fmla="*/ 8 h 10"/>
                  <a:gd name="T38" fmla="*/ 0 w 123"/>
                  <a:gd name="T39" fmla="*/ 8 h 10"/>
                  <a:gd name="T40" fmla="*/ 0 w 123"/>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10">
                    <a:moveTo>
                      <a:pt x="0" y="10"/>
                    </a:moveTo>
                    <a:lnTo>
                      <a:pt x="21" y="8"/>
                    </a:lnTo>
                    <a:lnTo>
                      <a:pt x="42" y="8"/>
                    </a:lnTo>
                    <a:lnTo>
                      <a:pt x="61" y="8"/>
                    </a:lnTo>
                    <a:lnTo>
                      <a:pt x="79" y="8"/>
                    </a:lnTo>
                    <a:lnTo>
                      <a:pt x="94" y="6"/>
                    </a:lnTo>
                    <a:lnTo>
                      <a:pt x="106" y="4"/>
                    </a:lnTo>
                    <a:lnTo>
                      <a:pt x="115" y="4"/>
                    </a:lnTo>
                    <a:lnTo>
                      <a:pt x="121" y="2"/>
                    </a:lnTo>
                    <a:lnTo>
                      <a:pt x="123" y="0"/>
                    </a:lnTo>
                    <a:lnTo>
                      <a:pt x="117" y="0"/>
                    </a:lnTo>
                    <a:lnTo>
                      <a:pt x="115" y="2"/>
                    </a:lnTo>
                    <a:lnTo>
                      <a:pt x="109" y="4"/>
                    </a:lnTo>
                    <a:lnTo>
                      <a:pt x="102" y="4"/>
                    </a:lnTo>
                    <a:lnTo>
                      <a:pt x="90" y="6"/>
                    </a:lnTo>
                    <a:lnTo>
                      <a:pt x="75" y="6"/>
                    </a:lnTo>
                    <a:lnTo>
                      <a:pt x="59" y="8"/>
                    </a:lnTo>
                    <a:lnTo>
                      <a:pt x="40" y="8"/>
                    </a:lnTo>
                    <a:lnTo>
                      <a:pt x="21" y="8"/>
                    </a:lnTo>
                    <a:lnTo>
                      <a:pt x="0" y="8"/>
                    </a:lnTo>
                    <a:lnTo>
                      <a:pt x="0" y="10"/>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7" name="Freeform 231"/>
              <p:cNvSpPr>
                <a:spLocks/>
              </p:cNvSpPr>
              <p:nvPr/>
            </p:nvSpPr>
            <p:spPr bwMode="auto">
              <a:xfrm>
                <a:off x="1031" y="1416"/>
                <a:ext cx="59" cy="4"/>
              </a:xfrm>
              <a:custGeom>
                <a:avLst/>
                <a:gdLst>
                  <a:gd name="T0" fmla="*/ 0 w 117"/>
                  <a:gd name="T1" fmla="*/ 8 h 8"/>
                  <a:gd name="T2" fmla="*/ 21 w 117"/>
                  <a:gd name="T3" fmla="*/ 8 h 8"/>
                  <a:gd name="T4" fmla="*/ 40 w 117"/>
                  <a:gd name="T5" fmla="*/ 8 h 8"/>
                  <a:gd name="T6" fmla="*/ 59 w 117"/>
                  <a:gd name="T7" fmla="*/ 8 h 8"/>
                  <a:gd name="T8" fmla="*/ 75 w 117"/>
                  <a:gd name="T9" fmla="*/ 6 h 8"/>
                  <a:gd name="T10" fmla="*/ 90 w 117"/>
                  <a:gd name="T11" fmla="*/ 6 h 8"/>
                  <a:gd name="T12" fmla="*/ 102 w 117"/>
                  <a:gd name="T13" fmla="*/ 4 h 8"/>
                  <a:gd name="T14" fmla="*/ 109 w 117"/>
                  <a:gd name="T15" fmla="*/ 4 h 8"/>
                  <a:gd name="T16" fmla="*/ 115 w 117"/>
                  <a:gd name="T17" fmla="*/ 2 h 8"/>
                  <a:gd name="T18" fmla="*/ 117 w 117"/>
                  <a:gd name="T19" fmla="*/ 0 h 8"/>
                  <a:gd name="T20" fmla="*/ 111 w 117"/>
                  <a:gd name="T21" fmla="*/ 0 h 8"/>
                  <a:gd name="T22" fmla="*/ 109 w 117"/>
                  <a:gd name="T23" fmla="*/ 2 h 8"/>
                  <a:gd name="T24" fmla="*/ 104 w 117"/>
                  <a:gd name="T25" fmla="*/ 4 h 8"/>
                  <a:gd name="T26" fmla="*/ 96 w 117"/>
                  <a:gd name="T27" fmla="*/ 4 h 8"/>
                  <a:gd name="T28" fmla="*/ 84 w 117"/>
                  <a:gd name="T29" fmla="*/ 6 h 8"/>
                  <a:gd name="T30" fmla="*/ 71 w 117"/>
                  <a:gd name="T31" fmla="*/ 6 h 8"/>
                  <a:gd name="T32" fmla="*/ 56 w 117"/>
                  <a:gd name="T33" fmla="*/ 8 h 8"/>
                  <a:gd name="T34" fmla="*/ 38 w 117"/>
                  <a:gd name="T35" fmla="*/ 8 h 8"/>
                  <a:gd name="T36" fmla="*/ 19 w 117"/>
                  <a:gd name="T37" fmla="*/ 8 h 8"/>
                  <a:gd name="T38" fmla="*/ 0 w 117"/>
                  <a:gd name="T39" fmla="*/ 8 h 8"/>
                  <a:gd name="T40" fmla="*/ 0 w 117"/>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8">
                    <a:moveTo>
                      <a:pt x="0" y="8"/>
                    </a:moveTo>
                    <a:lnTo>
                      <a:pt x="21" y="8"/>
                    </a:lnTo>
                    <a:lnTo>
                      <a:pt x="40" y="8"/>
                    </a:lnTo>
                    <a:lnTo>
                      <a:pt x="59" y="8"/>
                    </a:lnTo>
                    <a:lnTo>
                      <a:pt x="75" y="6"/>
                    </a:lnTo>
                    <a:lnTo>
                      <a:pt x="90" y="6"/>
                    </a:lnTo>
                    <a:lnTo>
                      <a:pt x="102" y="4"/>
                    </a:lnTo>
                    <a:lnTo>
                      <a:pt x="109" y="4"/>
                    </a:lnTo>
                    <a:lnTo>
                      <a:pt x="115" y="2"/>
                    </a:lnTo>
                    <a:lnTo>
                      <a:pt x="117" y="0"/>
                    </a:lnTo>
                    <a:lnTo>
                      <a:pt x="111" y="0"/>
                    </a:lnTo>
                    <a:lnTo>
                      <a:pt x="109" y="2"/>
                    </a:lnTo>
                    <a:lnTo>
                      <a:pt x="104" y="4"/>
                    </a:lnTo>
                    <a:lnTo>
                      <a:pt x="96" y="4"/>
                    </a:lnTo>
                    <a:lnTo>
                      <a:pt x="84" y="6"/>
                    </a:lnTo>
                    <a:lnTo>
                      <a:pt x="71" y="6"/>
                    </a:lnTo>
                    <a:lnTo>
                      <a:pt x="56" y="8"/>
                    </a:lnTo>
                    <a:lnTo>
                      <a:pt x="38" y="8"/>
                    </a:lnTo>
                    <a:lnTo>
                      <a:pt x="19" y="8"/>
                    </a:lnTo>
                    <a:lnTo>
                      <a:pt x="0" y="8"/>
                    </a:lnTo>
                    <a:lnTo>
                      <a:pt x="0" y="8"/>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8" name="Freeform 232"/>
              <p:cNvSpPr>
                <a:spLocks/>
              </p:cNvSpPr>
              <p:nvPr/>
            </p:nvSpPr>
            <p:spPr bwMode="auto">
              <a:xfrm>
                <a:off x="1031" y="1416"/>
                <a:ext cx="56" cy="4"/>
              </a:xfrm>
              <a:custGeom>
                <a:avLst/>
                <a:gdLst>
                  <a:gd name="T0" fmla="*/ 0 w 111"/>
                  <a:gd name="T1" fmla="*/ 8 h 8"/>
                  <a:gd name="T2" fmla="*/ 19 w 111"/>
                  <a:gd name="T3" fmla="*/ 8 h 8"/>
                  <a:gd name="T4" fmla="*/ 38 w 111"/>
                  <a:gd name="T5" fmla="*/ 8 h 8"/>
                  <a:gd name="T6" fmla="*/ 56 w 111"/>
                  <a:gd name="T7" fmla="*/ 8 h 8"/>
                  <a:gd name="T8" fmla="*/ 71 w 111"/>
                  <a:gd name="T9" fmla="*/ 6 h 8"/>
                  <a:gd name="T10" fmla="*/ 84 w 111"/>
                  <a:gd name="T11" fmla="*/ 6 h 8"/>
                  <a:gd name="T12" fmla="*/ 96 w 111"/>
                  <a:gd name="T13" fmla="*/ 4 h 8"/>
                  <a:gd name="T14" fmla="*/ 104 w 111"/>
                  <a:gd name="T15" fmla="*/ 4 h 8"/>
                  <a:gd name="T16" fmla="*/ 109 w 111"/>
                  <a:gd name="T17" fmla="*/ 2 h 8"/>
                  <a:gd name="T18" fmla="*/ 111 w 111"/>
                  <a:gd name="T19" fmla="*/ 0 h 8"/>
                  <a:gd name="T20" fmla="*/ 106 w 111"/>
                  <a:gd name="T21" fmla="*/ 0 h 8"/>
                  <a:gd name="T22" fmla="*/ 104 w 111"/>
                  <a:gd name="T23" fmla="*/ 2 h 8"/>
                  <a:gd name="T24" fmla="*/ 98 w 111"/>
                  <a:gd name="T25" fmla="*/ 2 h 8"/>
                  <a:gd name="T26" fmla="*/ 90 w 111"/>
                  <a:gd name="T27" fmla="*/ 4 h 8"/>
                  <a:gd name="T28" fmla="*/ 81 w 111"/>
                  <a:gd name="T29" fmla="*/ 6 h 8"/>
                  <a:gd name="T30" fmla="*/ 67 w 111"/>
                  <a:gd name="T31" fmla="*/ 6 h 8"/>
                  <a:gd name="T32" fmla="*/ 54 w 111"/>
                  <a:gd name="T33" fmla="*/ 6 h 8"/>
                  <a:gd name="T34" fmla="*/ 36 w 111"/>
                  <a:gd name="T35" fmla="*/ 8 h 8"/>
                  <a:gd name="T36" fmla="*/ 19 w 111"/>
                  <a:gd name="T37" fmla="*/ 8 h 8"/>
                  <a:gd name="T38" fmla="*/ 0 w 111"/>
                  <a:gd name="T39" fmla="*/ 8 h 8"/>
                  <a:gd name="T40" fmla="*/ 0 w 111"/>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8">
                    <a:moveTo>
                      <a:pt x="0" y="8"/>
                    </a:moveTo>
                    <a:lnTo>
                      <a:pt x="19" y="8"/>
                    </a:lnTo>
                    <a:lnTo>
                      <a:pt x="38" y="8"/>
                    </a:lnTo>
                    <a:lnTo>
                      <a:pt x="56" y="8"/>
                    </a:lnTo>
                    <a:lnTo>
                      <a:pt x="71" y="6"/>
                    </a:lnTo>
                    <a:lnTo>
                      <a:pt x="84" y="6"/>
                    </a:lnTo>
                    <a:lnTo>
                      <a:pt x="96" y="4"/>
                    </a:lnTo>
                    <a:lnTo>
                      <a:pt x="104" y="4"/>
                    </a:lnTo>
                    <a:lnTo>
                      <a:pt x="109" y="2"/>
                    </a:lnTo>
                    <a:lnTo>
                      <a:pt x="111" y="0"/>
                    </a:lnTo>
                    <a:lnTo>
                      <a:pt x="106" y="0"/>
                    </a:lnTo>
                    <a:lnTo>
                      <a:pt x="104" y="2"/>
                    </a:lnTo>
                    <a:lnTo>
                      <a:pt x="98" y="2"/>
                    </a:lnTo>
                    <a:lnTo>
                      <a:pt x="90" y="4"/>
                    </a:lnTo>
                    <a:lnTo>
                      <a:pt x="81" y="6"/>
                    </a:lnTo>
                    <a:lnTo>
                      <a:pt x="67" y="6"/>
                    </a:lnTo>
                    <a:lnTo>
                      <a:pt x="54" y="6"/>
                    </a:lnTo>
                    <a:lnTo>
                      <a:pt x="36" y="8"/>
                    </a:lnTo>
                    <a:lnTo>
                      <a:pt x="19" y="8"/>
                    </a:lnTo>
                    <a:lnTo>
                      <a:pt x="0" y="8"/>
                    </a:lnTo>
                    <a:lnTo>
                      <a:pt x="0" y="8"/>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 name="Freeform 233"/>
              <p:cNvSpPr>
                <a:spLocks/>
              </p:cNvSpPr>
              <p:nvPr/>
            </p:nvSpPr>
            <p:spPr bwMode="auto">
              <a:xfrm>
                <a:off x="1031" y="1416"/>
                <a:ext cx="53" cy="4"/>
              </a:xfrm>
              <a:custGeom>
                <a:avLst/>
                <a:gdLst>
                  <a:gd name="T0" fmla="*/ 0 w 106"/>
                  <a:gd name="T1" fmla="*/ 8 h 8"/>
                  <a:gd name="T2" fmla="*/ 19 w 106"/>
                  <a:gd name="T3" fmla="*/ 8 h 8"/>
                  <a:gd name="T4" fmla="*/ 36 w 106"/>
                  <a:gd name="T5" fmla="*/ 8 h 8"/>
                  <a:gd name="T6" fmla="*/ 54 w 106"/>
                  <a:gd name="T7" fmla="*/ 6 h 8"/>
                  <a:gd name="T8" fmla="*/ 67 w 106"/>
                  <a:gd name="T9" fmla="*/ 6 h 8"/>
                  <a:gd name="T10" fmla="*/ 81 w 106"/>
                  <a:gd name="T11" fmla="*/ 6 h 8"/>
                  <a:gd name="T12" fmla="*/ 90 w 106"/>
                  <a:gd name="T13" fmla="*/ 4 h 8"/>
                  <a:gd name="T14" fmla="*/ 98 w 106"/>
                  <a:gd name="T15" fmla="*/ 2 h 8"/>
                  <a:gd name="T16" fmla="*/ 104 w 106"/>
                  <a:gd name="T17" fmla="*/ 2 h 8"/>
                  <a:gd name="T18" fmla="*/ 106 w 106"/>
                  <a:gd name="T19" fmla="*/ 0 h 8"/>
                  <a:gd name="T20" fmla="*/ 100 w 106"/>
                  <a:gd name="T21" fmla="*/ 0 h 8"/>
                  <a:gd name="T22" fmla="*/ 98 w 106"/>
                  <a:gd name="T23" fmla="*/ 2 h 8"/>
                  <a:gd name="T24" fmla="*/ 92 w 106"/>
                  <a:gd name="T25" fmla="*/ 4 h 8"/>
                  <a:gd name="T26" fmla="*/ 83 w 106"/>
                  <a:gd name="T27" fmla="*/ 4 h 8"/>
                  <a:gd name="T28" fmla="*/ 71 w 106"/>
                  <a:gd name="T29" fmla="*/ 6 h 8"/>
                  <a:gd name="T30" fmla="*/ 56 w 106"/>
                  <a:gd name="T31" fmla="*/ 6 h 8"/>
                  <a:gd name="T32" fmla="*/ 38 w 106"/>
                  <a:gd name="T33" fmla="*/ 6 h 8"/>
                  <a:gd name="T34" fmla="*/ 19 w 106"/>
                  <a:gd name="T35" fmla="*/ 8 h 8"/>
                  <a:gd name="T36" fmla="*/ 0 w 106"/>
                  <a:gd name="T37" fmla="*/ 8 h 8"/>
                  <a:gd name="T38" fmla="*/ 0 w 106"/>
                  <a:gd name="T3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8">
                    <a:moveTo>
                      <a:pt x="0" y="8"/>
                    </a:moveTo>
                    <a:lnTo>
                      <a:pt x="19" y="8"/>
                    </a:lnTo>
                    <a:lnTo>
                      <a:pt x="36" y="8"/>
                    </a:lnTo>
                    <a:lnTo>
                      <a:pt x="54" y="6"/>
                    </a:lnTo>
                    <a:lnTo>
                      <a:pt x="67" y="6"/>
                    </a:lnTo>
                    <a:lnTo>
                      <a:pt x="81" y="6"/>
                    </a:lnTo>
                    <a:lnTo>
                      <a:pt x="90" y="4"/>
                    </a:lnTo>
                    <a:lnTo>
                      <a:pt x="98" y="2"/>
                    </a:lnTo>
                    <a:lnTo>
                      <a:pt x="104" y="2"/>
                    </a:lnTo>
                    <a:lnTo>
                      <a:pt x="106" y="0"/>
                    </a:lnTo>
                    <a:lnTo>
                      <a:pt x="100" y="0"/>
                    </a:lnTo>
                    <a:lnTo>
                      <a:pt x="98" y="2"/>
                    </a:lnTo>
                    <a:lnTo>
                      <a:pt x="92" y="4"/>
                    </a:lnTo>
                    <a:lnTo>
                      <a:pt x="83" y="4"/>
                    </a:lnTo>
                    <a:lnTo>
                      <a:pt x="71" y="6"/>
                    </a:lnTo>
                    <a:lnTo>
                      <a:pt x="56" y="6"/>
                    </a:lnTo>
                    <a:lnTo>
                      <a:pt x="38" y="6"/>
                    </a:lnTo>
                    <a:lnTo>
                      <a:pt x="19" y="8"/>
                    </a:lnTo>
                    <a:lnTo>
                      <a:pt x="0" y="8"/>
                    </a:lnTo>
                    <a:lnTo>
                      <a:pt x="0" y="8"/>
                    </a:ln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 name="Freeform 234"/>
              <p:cNvSpPr>
                <a:spLocks/>
              </p:cNvSpPr>
              <p:nvPr/>
            </p:nvSpPr>
            <p:spPr bwMode="auto">
              <a:xfrm>
                <a:off x="1031" y="1416"/>
                <a:ext cx="50" cy="4"/>
              </a:xfrm>
              <a:custGeom>
                <a:avLst/>
                <a:gdLst>
                  <a:gd name="T0" fmla="*/ 0 w 100"/>
                  <a:gd name="T1" fmla="*/ 8 h 8"/>
                  <a:gd name="T2" fmla="*/ 19 w 100"/>
                  <a:gd name="T3" fmla="*/ 8 h 8"/>
                  <a:gd name="T4" fmla="*/ 38 w 100"/>
                  <a:gd name="T5" fmla="*/ 6 h 8"/>
                  <a:gd name="T6" fmla="*/ 56 w 100"/>
                  <a:gd name="T7" fmla="*/ 6 h 8"/>
                  <a:gd name="T8" fmla="*/ 71 w 100"/>
                  <a:gd name="T9" fmla="*/ 6 h 8"/>
                  <a:gd name="T10" fmla="*/ 83 w 100"/>
                  <a:gd name="T11" fmla="*/ 4 h 8"/>
                  <a:gd name="T12" fmla="*/ 92 w 100"/>
                  <a:gd name="T13" fmla="*/ 4 h 8"/>
                  <a:gd name="T14" fmla="*/ 98 w 100"/>
                  <a:gd name="T15" fmla="*/ 2 h 8"/>
                  <a:gd name="T16" fmla="*/ 100 w 100"/>
                  <a:gd name="T17" fmla="*/ 0 h 8"/>
                  <a:gd name="T18" fmla="*/ 94 w 100"/>
                  <a:gd name="T19" fmla="*/ 0 h 8"/>
                  <a:gd name="T20" fmla="*/ 92 w 100"/>
                  <a:gd name="T21" fmla="*/ 2 h 8"/>
                  <a:gd name="T22" fmla="*/ 86 w 100"/>
                  <a:gd name="T23" fmla="*/ 2 h 8"/>
                  <a:gd name="T24" fmla="*/ 77 w 100"/>
                  <a:gd name="T25" fmla="*/ 4 h 8"/>
                  <a:gd name="T26" fmla="*/ 65 w 100"/>
                  <a:gd name="T27" fmla="*/ 6 h 8"/>
                  <a:gd name="T28" fmla="*/ 52 w 100"/>
                  <a:gd name="T29" fmla="*/ 6 h 8"/>
                  <a:gd name="T30" fmla="*/ 36 w 100"/>
                  <a:gd name="T31" fmla="*/ 6 h 8"/>
                  <a:gd name="T32" fmla="*/ 19 w 100"/>
                  <a:gd name="T33" fmla="*/ 6 h 8"/>
                  <a:gd name="T34" fmla="*/ 0 w 100"/>
                  <a:gd name="T35" fmla="*/ 6 h 8"/>
                  <a:gd name="T36" fmla="*/ 0 w 100"/>
                  <a:gd name="T3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
                    <a:moveTo>
                      <a:pt x="0" y="8"/>
                    </a:moveTo>
                    <a:lnTo>
                      <a:pt x="19" y="8"/>
                    </a:lnTo>
                    <a:lnTo>
                      <a:pt x="38" y="6"/>
                    </a:lnTo>
                    <a:lnTo>
                      <a:pt x="56" y="6"/>
                    </a:lnTo>
                    <a:lnTo>
                      <a:pt x="71" y="6"/>
                    </a:lnTo>
                    <a:lnTo>
                      <a:pt x="83" y="4"/>
                    </a:lnTo>
                    <a:lnTo>
                      <a:pt x="92" y="4"/>
                    </a:lnTo>
                    <a:lnTo>
                      <a:pt x="98" y="2"/>
                    </a:lnTo>
                    <a:lnTo>
                      <a:pt x="100" y="0"/>
                    </a:lnTo>
                    <a:lnTo>
                      <a:pt x="94" y="0"/>
                    </a:lnTo>
                    <a:lnTo>
                      <a:pt x="92" y="2"/>
                    </a:lnTo>
                    <a:lnTo>
                      <a:pt x="86" y="2"/>
                    </a:lnTo>
                    <a:lnTo>
                      <a:pt x="77" y="4"/>
                    </a:lnTo>
                    <a:lnTo>
                      <a:pt x="65" y="6"/>
                    </a:lnTo>
                    <a:lnTo>
                      <a:pt x="52" y="6"/>
                    </a:lnTo>
                    <a:lnTo>
                      <a:pt x="36" y="6"/>
                    </a:lnTo>
                    <a:lnTo>
                      <a:pt x="19" y="6"/>
                    </a:lnTo>
                    <a:lnTo>
                      <a:pt x="0" y="6"/>
                    </a:lnTo>
                    <a:lnTo>
                      <a:pt x="0" y="8"/>
                    </a:ln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 name="Freeform 235"/>
              <p:cNvSpPr>
                <a:spLocks/>
              </p:cNvSpPr>
              <p:nvPr/>
            </p:nvSpPr>
            <p:spPr bwMode="auto">
              <a:xfrm>
                <a:off x="1031" y="1416"/>
                <a:ext cx="47" cy="3"/>
              </a:xfrm>
              <a:custGeom>
                <a:avLst/>
                <a:gdLst>
                  <a:gd name="T0" fmla="*/ 0 w 94"/>
                  <a:gd name="T1" fmla="*/ 6 h 6"/>
                  <a:gd name="T2" fmla="*/ 19 w 94"/>
                  <a:gd name="T3" fmla="*/ 6 h 6"/>
                  <a:gd name="T4" fmla="*/ 36 w 94"/>
                  <a:gd name="T5" fmla="*/ 6 h 6"/>
                  <a:gd name="T6" fmla="*/ 52 w 94"/>
                  <a:gd name="T7" fmla="*/ 6 h 6"/>
                  <a:gd name="T8" fmla="*/ 65 w 94"/>
                  <a:gd name="T9" fmla="*/ 6 h 6"/>
                  <a:gd name="T10" fmla="*/ 77 w 94"/>
                  <a:gd name="T11" fmla="*/ 4 h 6"/>
                  <a:gd name="T12" fmla="*/ 86 w 94"/>
                  <a:gd name="T13" fmla="*/ 2 h 6"/>
                  <a:gd name="T14" fmla="*/ 92 w 94"/>
                  <a:gd name="T15" fmla="*/ 2 h 6"/>
                  <a:gd name="T16" fmla="*/ 94 w 94"/>
                  <a:gd name="T17" fmla="*/ 0 h 6"/>
                  <a:gd name="T18" fmla="*/ 88 w 94"/>
                  <a:gd name="T19" fmla="*/ 0 h 6"/>
                  <a:gd name="T20" fmla="*/ 86 w 94"/>
                  <a:gd name="T21" fmla="*/ 2 h 6"/>
                  <a:gd name="T22" fmla="*/ 81 w 94"/>
                  <a:gd name="T23" fmla="*/ 2 h 6"/>
                  <a:gd name="T24" fmla="*/ 73 w 94"/>
                  <a:gd name="T25" fmla="*/ 4 h 6"/>
                  <a:gd name="T26" fmla="*/ 61 w 94"/>
                  <a:gd name="T27" fmla="*/ 4 h 6"/>
                  <a:gd name="T28" fmla="*/ 50 w 94"/>
                  <a:gd name="T29" fmla="*/ 6 h 6"/>
                  <a:gd name="T30" fmla="*/ 34 w 94"/>
                  <a:gd name="T31" fmla="*/ 6 h 6"/>
                  <a:gd name="T32" fmla="*/ 17 w 94"/>
                  <a:gd name="T33" fmla="*/ 6 h 6"/>
                  <a:gd name="T34" fmla="*/ 0 w 94"/>
                  <a:gd name="T35" fmla="*/ 6 h 6"/>
                  <a:gd name="T36" fmla="*/ 0 w 94"/>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6">
                    <a:moveTo>
                      <a:pt x="0" y="6"/>
                    </a:moveTo>
                    <a:lnTo>
                      <a:pt x="19" y="6"/>
                    </a:lnTo>
                    <a:lnTo>
                      <a:pt x="36" y="6"/>
                    </a:lnTo>
                    <a:lnTo>
                      <a:pt x="52" y="6"/>
                    </a:lnTo>
                    <a:lnTo>
                      <a:pt x="65" y="6"/>
                    </a:lnTo>
                    <a:lnTo>
                      <a:pt x="77" y="4"/>
                    </a:lnTo>
                    <a:lnTo>
                      <a:pt x="86" y="2"/>
                    </a:lnTo>
                    <a:lnTo>
                      <a:pt x="92" y="2"/>
                    </a:lnTo>
                    <a:lnTo>
                      <a:pt x="94" y="0"/>
                    </a:lnTo>
                    <a:lnTo>
                      <a:pt x="88" y="0"/>
                    </a:lnTo>
                    <a:lnTo>
                      <a:pt x="86" y="2"/>
                    </a:lnTo>
                    <a:lnTo>
                      <a:pt x="81" y="2"/>
                    </a:lnTo>
                    <a:lnTo>
                      <a:pt x="73" y="4"/>
                    </a:lnTo>
                    <a:lnTo>
                      <a:pt x="61" y="4"/>
                    </a:lnTo>
                    <a:lnTo>
                      <a:pt x="50" y="6"/>
                    </a:lnTo>
                    <a:lnTo>
                      <a:pt x="34" y="6"/>
                    </a:lnTo>
                    <a:lnTo>
                      <a:pt x="17" y="6"/>
                    </a:lnTo>
                    <a:lnTo>
                      <a:pt x="0" y="6"/>
                    </a:lnTo>
                    <a:lnTo>
                      <a:pt x="0" y="6"/>
                    </a:lnTo>
                    <a:close/>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 name="Freeform 236"/>
              <p:cNvSpPr>
                <a:spLocks/>
              </p:cNvSpPr>
              <p:nvPr/>
            </p:nvSpPr>
            <p:spPr bwMode="auto">
              <a:xfrm>
                <a:off x="1031" y="1416"/>
                <a:ext cx="44" cy="3"/>
              </a:xfrm>
              <a:custGeom>
                <a:avLst/>
                <a:gdLst>
                  <a:gd name="T0" fmla="*/ 0 w 88"/>
                  <a:gd name="T1" fmla="*/ 6 h 6"/>
                  <a:gd name="T2" fmla="*/ 17 w 88"/>
                  <a:gd name="T3" fmla="*/ 6 h 6"/>
                  <a:gd name="T4" fmla="*/ 34 w 88"/>
                  <a:gd name="T5" fmla="*/ 6 h 6"/>
                  <a:gd name="T6" fmla="*/ 50 w 88"/>
                  <a:gd name="T7" fmla="*/ 6 h 6"/>
                  <a:gd name="T8" fmla="*/ 61 w 88"/>
                  <a:gd name="T9" fmla="*/ 4 h 6"/>
                  <a:gd name="T10" fmla="*/ 73 w 88"/>
                  <a:gd name="T11" fmla="*/ 4 h 6"/>
                  <a:gd name="T12" fmla="*/ 81 w 88"/>
                  <a:gd name="T13" fmla="*/ 2 h 6"/>
                  <a:gd name="T14" fmla="*/ 86 w 88"/>
                  <a:gd name="T15" fmla="*/ 2 h 6"/>
                  <a:gd name="T16" fmla="*/ 88 w 88"/>
                  <a:gd name="T17" fmla="*/ 0 h 6"/>
                  <a:gd name="T18" fmla="*/ 83 w 88"/>
                  <a:gd name="T19" fmla="*/ 0 h 6"/>
                  <a:gd name="T20" fmla="*/ 81 w 88"/>
                  <a:gd name="T21" fmla="*/ 2 h 6"/>
                  <a:gd name="T22" fmla="*/ 75 w 88"/>
                  <a:gd name="T23" fmla="*/ 2 h 6"/>
                  <a:gd name="T24" fmla="*/ 67 w 88"/>
                  <a:gd name="T25" fmla="*/ 4 h 6"/>
                  <a:gd name="T26" fmla="*/ 58 w 88"/>
                  <a:gd name="T27" fmla="*/ 4 h 6"/>
                  <a:gd name="T28" fmla="*/ 46 w 88"/>
                  <a:gd name="T29" fmla="*/ 6 h 6"/>
                  <a:gd name="T30" fmla="*/ 33 w 88"/>
                  <a:gd name="T31" fmla="*/ 6 h 6"/>
                  <a:gd name="T32" fmla="*/ 17 w 88"/>
                  <a:gd name="T33" fmla="*/ 6 h 6"/>
                  <a:gd name="T34" fmla="*/ 0 w 88"/>
                  <a:gd name="T35" fmla="*/ 6 h 6"/>
                  <a:gd name="T36" fmla="*/ 0 w 88"/>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6">
                    <a:moveTo>
                      <a:pt x="0" y="6"/>
                    </a:moveTo>
                    <a:lnTo>
                      <a:pt x="17" y="6"/>
                    </a:lnTo>
                    <a:lnTo>
                      <a:pt x="34" y="6"/>
                    </a:lnTo>
                    <a:lnTo>
                      <a:pt x="50" y="6"/>
                    </a:lnTo>
                    <a:lnTo>
                      <a:pt x="61" y="4"/>
                    </a:lnTo>
                    <a:lnTo>
                      <a:pt x="73" y="4"/>
                    </a:lnTo>
                    <a:lnTo>
                      <a:pt x="81" y="2"/>
                    </a:lnTo>
                    <a:lnTo>
                      <a:pt x="86" y="2"/>
                    </a:lnTo>
                    <a:lnTo>
                      <a:pt x="88" y="0"/>
                    </a:lnTo>
                    <a:lnTo>
                      <a:pt x="83" y="0"/>
                    </a:lnTo>
                    <a:lnTo>
                      <a:pt x="81" y="2"/>
                    </a:lnTo>
                    <a:lnTo>
                      <a:pt x="75" y="2"/>
                    </a:lnTo>
                    <a:lnTo>
                      <a:pt x="67" y="4"/>
                    </a:lnTo>
                    <a:lnTo>
                      <a:pt x="58" y="4"/>
                    </a:lnTo>
                    <a:lnTo>
                      <a:pt x="46" y="6"/>
                    </a:lnTo>
                    <a:lnTo>
                      <a:pt x="33" y="6"/>
                    </a:lnTo>
                    <a:lnTo>
                      <a:pt x="17" y="6"/>
                    </a:lnTo>
                    <a:lnTo>
                      <a:pt x="0" y="6"/>
                    </a:lnTo>
                    <a:lnTo>
                      <a:pt x="0" y="6"/>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3" name="Freeform 237"/>
              <p:cNvSpPr>
                <a:spLocks/>
              </p:cNvSpPr>
              <p:nvPr/>
            </p:nvSpPr>
            <p:spPr bwMode="auto">
              <a:xfrm>
                <a:off x="1031" y="1416"/>
                <a:ext cx="41" cy="3"/>
              </a:xfrm>
              <a:custGeom>
                <a:avLst/>
                <a:gdLst>
                  <a:gd name="T0" fmla="*/ 0 w 83"/>
                  <a:gd name="T1" fmla="*/ 6 h 6"/>
                  <a:gd name="T2" fmla="*/ 17 w 83"/>
                  <a:gd name="T3" fmla="*/ 6 h 6"/>
                  <a:gd name="T4" fmla="*/ 33 w 83"/>
                  <a:gd name="T5" fmla="*/ 6 h 6"/>
                  <a:gd name="T6" fmla="*/ 46 w 83"/>
                  <a:gd name="T7" fmla="*/ 6 h 6"/>
                  <a:gd name="T8" fmla="*/ 58 w 83"/>
                  <a:gd name="T9" fmla="*/ 4 h 6"/>
                  <a:gd name="T10" fmla="*/ 67 w 83"/>
                  <a:gd name="T11" fmla="*/ 4 h 6"/>
                  <a:gd name="T12" fmla="*/ 75 w 83"/>
                  <a:gd name="T13" fmla="*/ 2 h 6"/>
                  <a:gd name="T14" fmla="*/ 81 w 83"/>
                  <a:gd name="T15" fmla="*/ 2 h 6"/>
                  <a:gd name="T16" fmla="*/ 83 w 83"/>
                  <a:gd name="T17" fmla="*/ 0 h 6"/>
                  <a:gd name="T18" fmla="*/ 77 w 83"/>
                  <a:gd name="T19" fmla="*/ 0 h 6"/>
                  <a:gd name="T20" fmla="*/ 75 w 83"/>
                  <a:gd name="T21" fmla="*/ 2 h 6"/>
                  <a:gd name="T22" fmla="*/ 69 w 83"/>
                  <a:gd name="T23" fmla="*/ 2 h 6"/>
                  <a:gd name="T24" fmla="*/ 59 w 83"/>
                  <a:gd name="T25" fmla="*/ 4 h 6"/>
                  <a:gd name="T26" fmla="*/ 48 w 83"/>
                  <a:gd name="T27" fmla="*/ 4 h 6"/>
                  <a:gd name="T28" fmla="*/ 33 w 83"/>
                  <a:gd name="T29" fmla="*/ 6 h 6"/>
                  <a:gd name="T30" fmla="*/ 17 w 83"/>
                  <a:gd name="T31" fmla="*/ 6 h 6"/>
                  <a:gd name="T32" fmla="*/ 0 w 83"/>
                  <a:gd name="T33" fmla="*/ 6 h 6"/>
                  <a:gd name="T34" fmla="*/ 0 w 83"/>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6">
                    <a:moveTo>
                      <a:pt x="0" y="6"/>
                    </a:moveTo>
                    <a:lnTo>
                      <a:pt x="17" y="6"/>
                    </a:lnTo>
                    <a:lnTo>
                      <a:pt x="33" y="6"/>
                    </a:lnTo>
                    <a:lnTo>
                      <a:pt x="46" y="6"/>
                    </a:lnTo>
                    <a:lnTo>
                      <a:pt x="58" y="4"/>
                    </a:lnTo>
                    <a:lnTo>
                      <a:pt x="67" y="4"/>
                    </a:lnTo>
                    <a:lnTo>
                      <a:pt x="75" y="2"/>
                    </a:lnTo>
                    <a:lnTo>
                      <a:pt x="81" y="2"/>
                    </a:lnTo>
                    <a:lnTo>
                      <a:pt x="83" y="0"/>
                    </a:lnTo>
                    <a:lnTo>
                      <a:pt x="77" y="0"/>
                    </a:lnTo>
                    <a:lnTo>
                      <a:pt x="75" y="2"/>
                    </a:lnTo>
                    <a:lnTo>
                      <a:pt x="69" y="2"/>
                    </a:lnTo>
                    <a:lnTo>
                      <a:pt x="59" y="4"/>
                    </a:lnTo>
                    <a:lnTo>
                      <a:pt x="48" y="4"/>
                    </a:lnTo>
                    <a:lnTo>
                      <a:pt x="33" y="6"/>
                    </a:lnTo>
                    <a:lnTo>
                      <a:pt x="17" y="6"/>
                    </a:lnTo>
                    <a:lnTo>
                      <a:pt x="0" y="6"/>
                    </a:lnTo>
                    <a:lnTo>
                      <a:pt x="0" y="6"/>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4" name="Freeform 238"/>
              <p:cNvSpPr>
                <a:spLocks/>
              </p:cNvSpPr>
              <p:nvPr/>
            </p:nvSpPr>
            <p:spPr bwMode="auto">
              <a:xfrm>
                <a:off x="1031" y="1416"/>
                <a:ext cx="38" cy="3"/>
              </a:xfrm>
              <a:custGeom>
                <a:avLst/>
                <a:gdLst>
                  <a:gd name="T0" fmla="*/ 0 w 77"/>
                  <a:gd name="T1" fmla="*/ 6 h 6"/>
                  <a:gd name="T2" fmla="*/ 17 w 77"/>
                  <a:gd name="T3" fmla="*/ 6 h 6"/>
                  <a:gd name="T4" fmla="*/ 33 w 77"/>
                  <a:gd name="T5" fmla="*/ 6 h 6"/>
                  <a:gd name="T6" fmla="*/ 48 w 77"/>
                  <a:gd name="T7" fmla="*/ 4 h 6"/>
                  <a:gd name="T8" fmla="*/ 59 w 77"/>
                  <a:gd name="T9" fmla="*/ 4 h 6"/>
                  <a:gd name="T10" fmla="*/ 69 w 77"/>
                  <a:gd name="T11" fmla="*/ 2 h 6"/>
                  <a:gd name="T12" fmla="*/ 75 w 77"/>
                  <a:gd name="T13" fmla="*/ 2 h 6"/>
                  <a:gd name="T14" fmla="*/ 77 w 77"/>
                  <a:gd name="T15" fmla="*/ 0 h 6"/>
                  <a:gd name="T16" fmla="*/ 71 w 77"/>
                  <a:gd name="T17" fmla="*/ 0 h 6"/>
                  <a:gd name="T18" fmla="*/ 69 w 77"/>
                  <a:gd name="T19" fmla="*/ 2 h 6"/>
                  <a:gd name="T20" fmla="*/ 63 w 77"/>
                  <a:gd name="T21" fmla="*/ 2 h 6"/>
                  <a:gd name="T22" fmla="*/ 56 w 77"/>
                  <a:gd name="T23" fmla="*/ 4 h 6"/>
                  <a:gd name="T24" fmla="*/ 44 w 77"/>
                  <a:gd name="T25" fmla="*/ 4 h 6"/>
                  <a:gd name="T26" fmla="*/ 31 w 77"/>
                  <a:gd name="T27" fmla="*/ 4 h 6"/>
                  <a:gd name="T28" fmla="*/ 15 w 77"/>
                  <a:gd name="T29" fmla="*/ 6 h 6"/>
                  <a:gd name="T30" fmla="*/ 0 w 77"/>
                  <a:gd name="T31" fmla="*/ 6 h 6"/>
                  <a:gd name="T32" fmla="*/ 0 w 77"/>
                  <a:gd name="T3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6">
                    <a:moveTo>
                      <a:pt x="0" y="6"/>
                    </a:moveTo>
                    <a:lnTo>
                      <a:pt x="17" y="6"/>
                    </a:lnTo>
                    <a:lnTo>
                      <a:pt x="33" y="6"/>
                    </a:lnTo>
                    <a:lnTo>
                      <a:pt x="48" y="4"/>
                    </a:lnTo>
                    <a:lnTo>
                      <a:pt x="59" y="4"/>
                    </a:lnTo>
                    <a:lnTo>
                      <a:pt x="69" y="2"/>
                    </a:lnTo>
                    <a:lnTo>
                      <a:pt x="75" y="2"/>
                    </a:lnTo>
                    <a:lnTo>
                      <a:pt x="77" y="0"/>
                    </a:lnTo>
                    <a:lnTo>
                      <a:pt x="71" y="0"/>
                    </a:lnTo>
                    <a:lnTo>
                      <a:pt x="69" y="2"/>
                    </a:lnTo>
                    <a:lnTo>
                      <a:pt x="63" y="2"/>
                    </a:lnTo>
                    <a:lnTo>
                      <a:pt x="56" y="4"/>
                    </a:lnTo>
                    <a:lnTo>
                      <a:pt x="44" y="4"/>
                    </a:lnTo>
                    <a:lnTo>
                      <a:pt x="31" y="4"/>
                    </a:lnTo>
                    <a:lnTo>
                      <a:pt x="15" y="6"/>
                    </a:lnTo>
                    <a:lnTo>
                      <a:pt x="0"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5" name="Freeform 239"/>
              <p:cNvSpPr>
                <a:spLocks/>
              </p:cNvSpPr>
              <p:nvPr/>
            </p:nvSpPr>
            <p:spPr bwMode="auto">
              <a:xfrm>
                <a:off x="1031" y="1416"/>
                <a:ext cx="36" cy="3"/>
              </a:xfrm>
              <a:custGeom>
                <a:avLst/>
                <a:gdLst>
                  <a:gd name="T0" fmla="*/ 0 w 71"/>
                  <a:gd name="T1" fmla="*/ 6 h 6"/>
                  <a:gd name="T2" fmla="*/ 15 w 71"/>
                  <a:gd name="T3" fmla="*/ 6 h 6"/>
                  <a:gd name="T4" fmla="*/ 31 w 71"/>
                  <a:gd name="T5" fmla="*/ 4 h 6"/>
                  <a:gd name="T6" fmla="*/ 44 w 71"/>
                  <a:gd name="T7" fmla="*/ 4 h 6"/>
                  <a:gd name="T8" fmla="*/ 56 w 71"/>
                  <a:gd name="T9" fmla="*/ 4 h 6"/>
                  <a:gd name="T10" fmla="*/ 63 w 71"/>
                  <a:gd name="T11" fmla="*/ 2 h 6"/>
                  <a:gd name="T12" fmla="*/ 69 w 71"/>
                  <a:gd name="T13" fmla="*/ 2 h 6"/>
                  <a:gd name="T14" fmla="*/ 71 w 71"/>
                  <a:gd name="T15" fmla="*/ 0 h 6"/>
                  <a:gd name="T16" fmla="*/ 65 w 71"/>
                  <a:gd name="T17" fmla="*/ 0 h 6"/>
                  <a:gd name="T18" fmla="*/ 63 w 71"/>
                  <a:gd name="T19" fmla="*/ 2 h 6"/>
                  <a:gd name="T20" fmla="*/ 58 w 71"/>
                  <a:gd name="T21" fmla="*/ 2 h 6"/>
                  <a:gd name="T22" fmla="*/ 50 w 71"/>
                  <a:gd name="T23" fmla="*/ 4 h 6"/>
                  <a:gd name="T24" fmla="*/ 40 w 71"/>
                  <a:gd name="T25" fmla="*/ 4 h 6"/>
                  <a:gd name="T26" fmla="*/ 29 w 71"/>
                  <a:gd name="T27" fmla="*/ 4 h 6"/>
                  <a:gd name="T28" fmla="*/ 15 w 71"/>
                  <a:gd name="T29" fmla="*/ 4 h 6"/>
                  <a:gd name="T30" fmla="*/ 0 w 71"/>
                  <a:gd name="T31" fmla="*/ 4 h 6"/>
                  <a:gd name="T32" fmla="*/ 0 w 71"/>
                  <a:gd name="T3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6">
                    <a:moveTo>
                      <a:pt x="0" y="6"/>
                    </a:moveTo>
                    <a:lnTo>
                      <a:pt x="15" y="6"/>
                    </a:lnTo>
                    <a:lnTo>
                      <a:pt x="31" y="4"/>
                    </a:lnTo>
                    <a:lnTo>
                      <a:pt x="44" y="4"/>
                    </a:lnTo>
                    <a:lnTo>
                      <a:pt x="56" y="4"/>
                    </a:lnTo>
                    <a:lnTo>
                      <a:pt x="63" y="2"/>
                    </a:lnTo>
                    <a:lnTo>
                      <a:pt x="69" y="2"/>
                    </a:lnTo>
                    <a:lnTo>
                      <a:pt x="71" y="0"/>
                    </a:lnTo>
                    <a:lnTo>
                      <a:pt x="65" y="0"/>
                    </a:lnTo>
                    <a:lnTo>
                      <a:pt x="63" y="2"/>
                    </a:lnTo>
                    <a:lnTo>
                      <a:pt x="58" y="2"/>
                    </a:lnTo>
                    <a:lnTo>
                      <a:pt x="50" y="4"/>
                    </a:lnTo>
                    <a:lnTo>
                      <a:pt x="40" y="4"/>
                    </a:lnTo>
                    <a:lnTo>
                      <a:pt x="29" y="4"/>
                    </a:lnTo>
                    <a:lnTo>
                      <a:pt x="15" y="4"/>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6" name="Freeform 240"/>
              <p:cNvSpPr>
                <a:spLocks/>
              </p:cNvSpPr>
              <p:nvPr/>
            </p:nvSpPr>
            <p:spPr bwMode="auto">
              <a:xfrm>
                <a:off x="1031" y="1416"/>
                <a:ext cx="33" cy="2"/>
              </a:xfrm>
              <a:custGeom>
                <a:avLst/>
                <a:gdLst>
                  <a:gd name="T0" fmla="*/ 0 w 65"/>
                  <a:gd name="T1" fmla="*/ 4 h 4"/>
                  <a:gd name="T2" fmla="*/ 15 w 65"/>
                  <a:gd name="T3" fmla="*/ 4 h 4"/>
                  <a:gd name="T4" fmla="*/ 29 w 65"/>
                  <a:gd name="T5" fmla="*/ 4 h 4"/>
                  <a:gd name="T6" fmla="*/ 40 w 65"/>
                  <a:gd name="T7" fmla="*/ 4 h 4"/>
                  <a:gd name="T8" fmla="*/ 50 w 65"/>
                  <a:gd name="T9" fmla="*/ 4 h 4"/>
                  <a:gd name="T10" fmla="*/ 58 w 65"/>
                  <a:gd name="T11" fmla="*/ 2 h 4"/>
                  <a:gd name="T12" fmla="*/ 63 w 65"/>
                  <a:gd name="T13" fmla="*/ 2 h 4"/>
                  <a:gd name="T14" fmla="*/ 65 w 65"/>
                  <a:gd name="T15" fmla="*/ 0 h 4"/>
                  <a:gd name="T16" fmla="*/ 59 w 65"/>
                  <a:gd name="T17" fmla="*/ 0 h 4"/>
                  <a:gd name="T18" fmla="*/ 58 w 65"/>
                  <a:gd name="T19" fmla="*/ 2 h 4"/>
                  <a:gd name="T20" fmla="*/ 54 w 65"/>
                  <a:gd name="T21" fmla="*/ 2 h 4"/>
                  <a:gd name="T22" fmla="*/ 46 w 65"/>
                  <a:gd name="T23" fmla="*/ 2 h 4"/>
                  <a:gd name="T24" fmla="*/ 36 w 65"/>
                  <a:gd name="T25" fmla="*/ 4 h 4"/>
                  <a:gd name="T26" fmla="*/ 27 w 65"/>
                  <a:gd name="T27" fmla="*/ 4 h 4"/>
                  <a:gd name="T28" fmla="*/ 13 w 65"/>
                  <a:gd name="T29" fmla="*/ 4 h 4"/>
                  <a:gd name="T30" fmla="*/ 0 w 65"/>
                  <a:gd name="T31" fmla="*/ 4 h 4"/>
                  <a:gd name="T32" fmla="*/ 0 w 65"/>
                  <a:gd name="T3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4">
                    <a:moveTo>
                      <a:pt x="0" y="4"/>
                    </a:moveTo>
                    <a:lnTo>
                      <a:pt x="15" y="4"/>
                    </a:lnTo>
                    <a:lnTo>
                      <a:pt x="29" y="4"/>
                    </a:lnTo>
                    <a:lnTo>
                      <a:pt x="40" y="4"/>
                    </a:lnTo>
                    <a:lnTo>
                      <a:pt x="50" y="4"/>
                    </a:lnTo>
                    <a:lnTo>
                      <a:pt x="58" y="2"/>
                    </a:lnTo>
                    <a:lnTo>
                      <a:pt x="63" y="2"/>
                    </a:lnTo>
                    <a:lnTo>
                      <a:pt x="65" y="0"/>
                    </a:lnTo>
                    <a:lnTo>
                      <a:pt x="59" y="0"/>
                    </a:lnTo>
                    <a:lnTo>
                      <a:pt x="58" y="2"/>
                    </a:lnTo>
                    <a:lnTo>
                      <a:pt x="54" y="2"/>
                    </a:lnTo>
                    <a:lnTo>
                      <a:pt x="46" y="2"/>
                    </a:lnTo>
                    <a:lnTo>
                      <a:pt x="36" y="4"/>
                    </a:lnTo>
                    <a:lnTo>
                      <a:pt x="27" y="4"/>
                    </a:lnTo>
                    <a:lnTo>
                      <a:pt x="13" y="4"/>
                    </a:lnTo>
                    <a:lnTo>
                      <a:pt x="0" y="4"/>
                    </a:lnTo>
                    <a:lnTo>
                      <a:pt x="0" y="4"/>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7" name="Freeform 241"/>
              <p:cNvSpPr>
                <a:spLocks/>
              </p:cNvSpPr>
              <p:nvPr/>
            </p:nvSpPr>
            <p:spPr bwMode="auto">
              <a:xfrm>
                <a:off x="1031" y="1416"/>
                <a:ext cx="30" cy="2"/>
              </a:xfrm>
              <a:custGeom>
                <a:avLst/>
                <a:gdLst>
                  <a:gd name="T0" fmla="*/ 0 w 59"/>
                  <a:gd name="T1" fmla="*/ 4 h 4"/>
                  <a:gd name="T2" fmla="*/ 13 w 59"/>
                  <a:gd name="T3" fmla="*/ 4 h 4"/>
                  <a:gd name="T4" fmla="*/ 27 w 59"/>
                  <a:gd name="T5" fmla="*/ 4 h 4"/>
                  <a:gd name="T6" fmla="*/ 36 w 59"/>
                  <a:gd name="T7" fmla="*/ 4 h 4"/>
                  <a:gd name="T8" fmla="*/ 46 w 59"/>
                  <a:gd name="T9" fmla="*/ 2 h 4"/>
                  <a:gd name="T10" fmla="*/ 54 w 59"/>
                  <a:gd name="T11" fmla="*/ 2 h 4"/>
                  <a:gd name="T12" fmla="*/ 58 w 59"/>
                  <a:gd name="T13" fmla="*/ 2 h 4"/>
                  <a:gd name="T14" fmla="*/ 59 w 59"/>
                  <a:gd name="T15" fmla="*/ 0 h 4"/>
                  <a:gd name="T16" fmla="*/ 54 w 59"/>
                  <a:gd name="T17" fmla="*/ 0 h 4"/>
                  <a:gd name="T18" fmla="*/ 52 w 59"/>
                  <a:gd name="T19" fmla="*/ 2 h 4"/>
                  <a:gd name="T20" fmla="*/ 46 w 59"/>
                  <a:gd name="T21" fmla="*/ 2 h 4"/>
                  <a:gd name="T22" fmla="*/ 38 w 59"/>
                  <a:gd name="T23" fmla="*/ 4 h 4"/>
                  <a:gd name="T24" fmla="*/ 27 w 59"/>
                  <a:gd name="T25" fmla="*/ 4 h 4"/>
                  <a:gd name="T26" fmla="*/ 13 w 59"/>
                  <a:gd name="T27" fmla="*/ 4 h 4"/>
                  <a:gd name="T28" fmla="*/ 0 w 59"/>
                  <a:gd name="T29" fmla="*/ 4 h 4"/>
                  <a:gd name="T30" fmla="*/ 0 w 59"/>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4">
                    <a:moveTo>
                      <a:pt x="0" y="4"/>
                    </a:moveTo>
                    <a:lnTo>
                      <a:pt x="13" y="4"/>
                    </a:lnTo>
                    <a:lnTo>
                      <a:pt x="27" y="4"/>
                    </a:lnTo>
                    <a:lnTo>
                      <a:pt x="36" y="4"/>
                    </a:lnTo>
                    <a:lnTo>
                      <a:pt x="46" y="2"/>
                    </a:lnTo>
                    <a:lnTo>
                      <a:pt x="54" y="2"/>
                    </a:lnTo>
                    <a:lnTo>
                      <a:pt x="58" y="2"/>
                    </a:lnTo>
                    <a:lnTo>
                      <a:pt x="59" y="0"/>
                    </a:lnTo>
                    <a:lnTo>
                      <a:pt x="54" y="0"/>
                    </a:lnTo>
                    <a:lnTo>
                      <a:pt x="52" y="2"/>
                    </a:lnTo>
                    <a:lnTo>
                      <a:pt x="46" y="2"/>
                    </a:lnTo>
                    <a:lnTo>
                      <a:pt x="38" y="4"/>
                    </a:lnTo>
                    <a:lnTo>
                      <a:pt x="27" y="4"/>
                    </a:lnTo>
                    <a:lnTo>
                      <a:pt x="13" y="4"/>
                    </a:lnTo>
                    <a:lnTo>
                      <a:pt x="0" y="4"/>
                    </a:lnTo>
                    <a:lnTo>
                      <a:pt x="0" y="4"/>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8" name="Freeform 242"/>
              <p:cNvSpPr>
                <a:spLocks/>
              </p:cNvSpPr>
              <p:nvPr/>
            </p:nvSpPr>
            <p:spPr bwMode="auto">
              <a:xfrm>
                <a:off x="1031" y="1416"/>
                <a:ext cx="27" cy="2"/>
              </a:xfrm>
              <a:custGeom>
                <a:avLst/>
                <a:gdLst>
                  <a:gd name="T0" fmla="*/ 0 w 54"/>
                  <a:gd name="T1" fmla="*/ 4 h 4"/>
                  <a:gd name="T2" fmla="*/ 13 w 54"/>
                  <a:gd name="T3" fmla="*/ 4 h 4"/>
                  <a:gd name="T4" fmla="*/ 27 w 54"/>
                  <a:gd name="T5" fmla="*/ 4 h 4"/>
                  <a:gd name="T6" fmla="*/ 38 w 54"/>
                  <a:gd name="T7" fmla="*/ 4 h 4"/>
                  <a:gd name="T8" fmla="*/ 46 w 54"/>
                  <a:gd name="T9" fmla="*/ 2 h 4"/>
                  <a:gd name="T10" fmla="*/ 52 w 54"/>
                  <a:gd name="T11" fmla="*/ 2 h 4"/>
                  <a:gd name="T12" fmla="*/ 54 w 54"/>
                  <a:gd name="T13" fmla="*/ 0 h 4"/>
                  <a:gd name="T14" fmla="*/ 48 w 54"/>
                  <a:gd name="T15" fmla="*/ 0 h 4"/>
                  <a:gd name="T16" fmla="*/ 46 w 54"/>
                  <a:gd name="T17" fmla="*/ 2 h 4"/>
                  <a:gd name="T18" fmla="*/ 40 w 54"/>
                  <a:gd name="T19" fmla="*/ 2 h 4"/>
                  <a:gd name="T20" fmla="*/ 33 w 54"/>
                  <a:gd name="T21" fmla="*/ 2 h 4"/>
                  <a:gd name="T22" fmla="*/ 23 w 54"/>
                  <a:gd name="T23" fmla="*/ 4 h 4"/>
                  <a:gd name="T24" fmla="*/ 13 w 54"/>
                  <a:gd name="T25" fmla="*/ 4 h 4"/>
                  <a:gd name="T26" fmla="*/ 0 w 54"/>
                  <a:gd name="T27" fmla="*/ 4 h 4"/>
                  <a:gd name="T28" fmla="*/ 0 w 54"/>
                  <a:gd name="T2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4">
                    <a:moveTo>
                      <a:pt x="0" y="4"/>
                    </a:moveTo>
                    <a:lnTo>
                      <a:pt x="13" y="4"/>
                    </a:lnTo>
                    <a:lnTo>
                      <a:pt x="27" y="4"/>
                    </a:lnTo>
                    <a:lnTo>
                      <a:pt x="38" y="4"/>
                    </a:lnTo>
                    <a:lnTo>
                      <a:pt x="46" y="2"/>
                    </a:lnTo>
                    <a:lnTo>
                      <a:pt x="52" y="2"/>
                    </a:lnTo>
                    <a:lnTo>
                      <a:pt x="54" y="0"/>
                    </a:lnTo>
                    <a:lnTo>
                      <a:pt x="48" y="0"/>
                    </a:lnTo>
                    <a:lnTo>
                      <a:pt x="46" y="2"/>
                    </a:lnTo>
                    <a:lnTo>
                      <a:pt x="40" y="2"/>
                    </a:lnTo>
                    <a:lnTo>
                      <a:pt x="33" y="2"/>
                    </a:lnTo>
                    <a:lnTo>
                      <a:pt x="23" y="4"/>
                    </a:lnTo>
                    <a:lnTo>
                      <a:pt x="13" y="4"/>
                    </a:lnTo>
                    <a:lnTo>
                      <a:pt x="0" y="4"/>
                    </a:lnTo>
                    <a:lnTo>
                      <a:pt x="0" y="4"/>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9" name="Freeform 243"/>
              <p:cNvSpPr>
                <a:spLocks/>
              </p:cNvSpPr>
              <p:nvPr/>
            </p:nvSpPr>
            <p:spPr bwMode="auto">
              <a:xfrm>
                <a:off x="1031" y="1416"/>
                <a:ext cx="24" cy="2"/>
              </a:xfrm>
              <a:custGeom>
                <a:avLst/>
                <a:gdLst>
                  <a:gd name="T0" fmla="*/ 0 w 48"/>
                  <a:gd name="T1" fmla="*/ 4 h 4"/>
                  <a:gd name="T2" fmla="*/ 13 w 48"/>
                  <a:gd name="T3" fmla="*/ 4 h 4"/>
                  <a:gd name="T4" fmla="*/ 23 w 48"/>
                  <a:gd name="T5" fmla="*/ 4 h 4"/>
                  <a:gd name="T6" fmla="*/ 33 w 48"/>
                  <a:gd name="T7" fmla="*/ 2 h 4"/>
                  <a:gd name="T8" fmla="*/ 40 w 48"/>
                  <a:gd name="T9" fmla="*/ 2 h 4"/>
                  <a:gd name="T10" fmla="*/ 46 w 48"/>
                  <a:gd name="T11" fmla="*/ 2 h 4"/>
                  <a:gd name="T12" fmla="*/ 48 w 48"/>
                  <a:gd name="T13" fmla="*/ 0 h 4"/>
                  <a:gd name="T14" fmla="*/ 42 w 48"/>
                  <a:gd name="T15" fmla="*/ 0 h 4"/>
                  <a:gd name="T16" fmla="*/ 40 w 48"/>
                  <a:gd name="T17" fmla="*/ 2 h 4"/>
                  <a:gd name="T18" fmla="*/ 36 w 48"/>
                  <a:gd name="T19" fmla="*/ 2 h 4"/>
                  <a:gd name="T20" fmla="*/ 29 w 48"/>
                  <a:gd name="T21" fmla="*/ 2 h 4"/>
                  <a:gd name="T22" fmla="*/ 21 w 48"/>
                  <a:gd name="T23" fmla="*/ 2 h 4"/>
                  <a:gd name="T24" fmla="*/ 11 w 48"/>
                  <a:gd name="T25" fmla="*/ 4 h 4"/>
                  <a:gd name="T26" fmla="*/ 0 w 48"/>
                  <a:gd name="T27" fmla="*/ 4 h 4"/>
                  <a:gd name="T28" fmla="*/ 0 w 48"/>
                  <a:gd name="T2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4">
                    <a:moveTo>
                      <a:pt x="0" y="4"/>
                    </a:moveTo>
                    <a:lnTo>
                      <a:pt x="13" y="4"/>
                    </a:lnTo>
                    <a:lnTo>
                      <a:pt x="23" y="4"/>
                    </a:lnTo>
                    <a:lnTo>
                      <a:pt x="33" y="2"/>
                    </a:lnTo>
                    <a:lnTo>
                      <a:pt x="40" y="2"/>
                    </a:lnTo>
                    <a:lnTo>
                      <a:pt x="46" y="2"/>
                    </a:lnTo>
                    <a:lnTo>
                      <a:pt x="48" y="0"/>
                    </a:lnTo>
                    <a:lnTo>
                      <a:pt x="42" y="0"/>
                    </a:lnTo>
                    <a:lnTo>
                      <a:pt x="40" y="2"/>
                    </a:lnTo>
                    <a:lnTo>
                      <a:pt x="36" y="2"/>
                    </a:lnTo>
                    <a:lnTo>
                      <a:pt x="29" y="2"/>
                    </a:lnTo>
                    <a:lnTo>
                      <a:pt x="21" y="2"/>
                    </a:lnTo>
                    <a:lnTo>
                      <a:pt x="11" y="4"/>
                    </a:lnTo>
                    <a:lnTo>
                      <a:pt x="0" y="4"/>
                    </a:lnTo>
                    <a:lnTo>
                      <a:pt x="0" y="4"/>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0" name="Freeform 244"/>
              <p:cNvSpPr>
                <a:spLocks/>
              </p:cNvSpPr>
              <p:nvPr/>
            </p:nvSpPr>
            <p:spPr bwMode="auto">
              <a:xfrm>
                <a:off x="1031" y="1416"/>
                <a:ext cx="21" cy="2"/>
              </a:xfrm>
              <a:custGeom>
                <a:avLst/>
                <a:gdLst>
                  <a:gd name="T0" fmla="*/ 0 w 42"/>
                  <a:gd name="T1" fmla="*/ 4 h 4"/>
                  <a:gd name="T2" fmla="*/ 11 w 42"/>
                  <a:gd name="T3" fmla="*/ 4 h 4"/>
                  <a:gd name="T4" fmla="*/ 21 w 42"/>
                  <a:gd name="T5" fmla="*/ 2 h 4"/>
                  <a:gd name="T6" fmla="*/ 29 w 42"/>
                  <a:gd name="T7" fmla="*/ 2 h 4"/>
                  <a:gd name="T8" fmla="*/ 36 w 42"/>
                  <a:gd name="T9" fmla="*/ 2 h 4"/>
                  <a:gd name="T10" fmla="*/ 40 w 42"/>
                  <a:gd name="T11" fmla="*/ 2 h 4"/>
                  <a:gd name="T12" fmla="*/ 42 w 42"/>
                  <a:gd name="T13" fmla="*/ 0 h 4"/>
                  <a:gd name="T14" fmla="*/ 36 w 42"/>
                  <a:gd name="T15" fmla="*/ 0 h 4"/>
                  <a:gd name="T16" fmla="*/ 34 w 42"/>
                  <a:gd name="T17" fmla="*/ 2 h 4"/>
                  <a:gd name="T18" fmla="*/ 29 w 42"/>
                  <a:gd name="T19" fmla="*/ 2 h 4"/>
                  <a:gd name="T20" fmla="*/ 21 w 42"/>
                  <a:gd name="T21" fmla="*/ 2 h 4"/>
                  <a:gd name="T22" fmla="*/ 11 w 42"/>
                  <a:gd name="T23" fmla="*/ 2 h 4"/>
                  <a:gd name="T24" fmla="*/ 0 w 42"/>
                  <a:gd name="T25" fmla="*/ 2 h 4"/>
                  <a:gd name="T26" fmla="*/ 0 w 42"/>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
                    <a:moveTo>
                      <a:pt x="0" y="4"/>
                    </a:moveTo>
                    <a:lnTo>
                      <a:pt x="11" y="4"/>
                    </a:lnTo>
                    <a:lnTo>
                      <a:pt x="21" y="2"/>
                    </a:lnTo>
                    <a:lnTo>
                      <a:pt x="29" y="2"/>
                    </a:lnTo>
                    <a:lnTo>
                      <a:pt x="36" y="2"/>
                    </a:lnTo>
                    <a:lnTo>
                      <a:pt x="40" y="2"/>
                    </a:lnTo>
                    <a:lnTo>
                      <a:pt x="42" y="0"/>
                    </a:lnTo>
                    <a:lnTo>
                      <a:pt x="36" y="0"/>
                    </a:lnTo>
                    <a:lnTo>
                      <a:pt x="34" y="2"/>
                    </a:lnTo>
                    <a:lnTo>
                      <a:pt x="29" y="2"/>
                    </a:lnTo>
                    <a:lnTo>
                      <a:pt x="21" y="2"/>
                    </a:lnTo>
                    <a:lnTo>
                      <a:pt x="11" y="2"/>
                    </a:lnTo>
                    <a:lnTo>
                      <a:pt x="0" y="2"/>
                    </a:lnTo>
                    <a:lnTo>
                      <a:pt x="0" y="4"/>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1" name="Freeform 245"/>
              <p:cNvSpPr>
                <a:spLocks/>
              </p:cNvSpPr>
              <p:nvPr/>
            </p:nvSpPr>
            <p:spPr bwMode="auto">
              <a:xfrm>
                <a:off x="1031" y="1416"/>
                <a:ext cx="18" cy="1"/>
              </a:xfrm>
              <a:custGeom>
                <a:avLst/>
                <a:gdLst>
                  <a:gd name="T0" fmla="*/ 0 w 36"/>
                  <a:gd name="T1" fmla="*/ 2 h 2"/>
                  <a:gd name="T2" fmla="*/ 11 w 36"/>
                  <a:gd name="T3" fmla="*/ 2 h 2"/>
                  <a:gd name="T4" fmla="*/ 21 w 36"/>
                  <a:gd name="T5" fmla="*/ 2 h 2"/>
                  <a:gd name="T6" fmla="*/ 29 w 36"/>
                  <a:gd name="T7" fmla="*/ 2 h 2"/>
                  <a:gd name="T8" fmla="*/ 34 w 36"/>
                  <a:gd name="T9" fmla="*/ 2 h 2"/>
                  <a:gd name="T10" fmla="*/ 36 w 36"/>
                  <a:gd name="T11" fmla="*/ 0 h 2"/>
                  <a:gd name="T12" fmla="*/ 29 w 36"/>
                  <a:gd name="T13" fmla="*/ 0 h 2"/>
                  <a:gd name="T14" fmla="*/ 29 w 36"/>
                  <a:gd name="T15" fmla="*/ 2 h 2"/>
                  <a:gd name="T16" fmla="*/ 25 w 36"/>
                  <a:gd name="T17" fmla="*/ 2 h 2"/>
                  <a:gd name="T18" fmla="*/ 17 w 36"/>
                  <a:gd name="T19" fmla="*/ 2 h 2"/>
                  <a:gd name="T20" fmla="*/ 9 w 36"/>
                  <a:gd name="T21" fmla="*/ 2 h 2"/>
                  <a:gd name="T22" fmla="*/ 0 w 36"/>
                  <a:gd name="T23" fmla="*/ 2 h 2"/>
                  <a:gd name="T24" fmla="*/ 0 w 36"/>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2">
                    <a:moveTo>
                      <a:pt x="0" y="2"/>
                    </a:moveTo>
                    <a:lnTo>
                      <a:pt x="11" y="2"/>
                    </a:lnTo>
                    <a:lnTo>
                      <a:pt x="21" y="2"/>
                    </a:lnTo>
                    <a:lnTo>
                      <a:pt x="29" y="2"/>
                    </a:lnTo>
                    <a:lnTo>
                      <a:pt x="34" y="2"/>
                    </a:lnTo>
                    <a:lnTo>
                      <a:pt x="36" y="0"/>
                    </a:lnTo>
                    <a:lnTo>
                      <a:pt x="29" y="0"/>
                    </a:lnTo>
                    <a:lnTo>
                      <a:pt x="29" y="2"/>
                    </a:lnTo>
                    <a:lnTo>
                      <a:pt x="25" y="2"/>
                    </a:lnTo>
                    <a:lnTo>
                      <a:pt x="17" y="2"/>
                    </a:lnTo>
                    <a:lnTo>
                      <a:pt x="9" y="2"/>
                    </a:lnTo>
                    <a:lnTo>
                      <a:pt x="0"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2" name="Freeform 246"/>
              <p:cNvSpPr>
                <a:spLocks/>
              </p:cNvSpPr>
              <p:nvPr/>
            </p:nvSpPr>
            <p:spPr bwMode="auto">
              <a:xfrm>
                <a:off x="1031" y="1416"/>
                <a:ext cx="14" cy="1"/>
              </a:xfrm>
              <a:custGeom>
                <a:avLst/>
                <a:gdLst>
                  <a:gd name="T0" fmla="*/ 0 w 29"/>
                  <a:gd name="T1" fmla="*/ 2 h 2"/>
                  <a:gd name="T2" fmla="*/ 9 w 29"/>
                  <a:gd name="T3" fmla="*/ 2 h 2"/>
                  <a:gd name="T4" fmla="*/ 17 w 29"/>
                  <a:gd name="T5" fmla="*/ 2 h 2"/>
                  <a:gd name="T6" fmla="*/ 25 w 29"/>
                  <a:gd name="T7" fmla="*/ 2 h 2"/>
                  <a:gd name="T8" fmla="*/ 29 w 29"/>
                  <a:gd name="T9" fmla="*/ 2 h 2"/>
                  <a:gd name="T10" fmla="*/ 29 w 29"/>
                  <a:gd name="T11" fmla="*/ 0 h 2"/>
                  <a:gd name="T12" fmla="*/ 23 w 29"/>
                  <a:gd name="T13" fmla="*/ 0 h 2"/>
                  <a:gd name="T14" fmla="*/ 23 w 29"/>
                  <a:gd name="T15" fmla="*/ 2 h 2"/>
                  <a:gd name="T16" fmla="*/ 17 w 29"/>
                  <a:gd name="T17" fmla="*/ 2 h 2"/>
                  <a:gd name="T18" fmla="*/ 9 w 29"/>
                  <a:gd name="T19" fmla="*/ 2 h 2"/>
                  <a:gd name="T20" fmla="*/ 0 w 29"/>
                  <a:gd name="T21" fmla="*/ 2 h 2"/>
                  <a:gd name="T22" fmla="*/ 0 w 29"/>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
                    <a:moveTo>
                      <a:pt x="0" y="2"/>
                    </a:moveTo>
                    <a:lnTo>
                      <a:pt x="9" y="2"/>
                    </a:lnTo>
                    <a:lnTo>
                      <a:pt x="17" y="2"/>
                    </a:lnTo>
                    <a:lnTo>
                      <a:pt x="25" y="2"/>
                    </a:lnTo>
                    <a:lnTo>
                      <a:pt x="29" y="2"/>
                    </a:lnTo>
                    <a:lnTo>
                      <a:pt x="29" y="0"/>
                    </a:lnTo>
                    <a:lnTo>
                      <a:pt x="23" y="0"/>
                    </a:lnTo>
                    <a:lnTo>
                      <a:pt x="23" y="2"/>
                    </a:lnTo>
                    <a:lnTo>
                      <a:pt x="17" y="2"/>
                    </a:lnTo>
                    <a:lnTo>
                      <a:pt x="9" y="2"/>
                    </a:lnTo>
                    <a:lnTo>
                      <a:pt x="0"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3" name="Freeform 247"/>
              <p:cNvSpPr>
                <a:spLocks/>
              </p:cNvSpPr>
              <p:nvPr/>
            </p:nvSpPr>
            <p:spPr bwMode="auto">
              <a:xfrm>
                <a:off x="1031" y="1416"/>
                <a:ext cx="11" cy="1"/>
              </a:xfrm>
              <a:custGeom>
                <a:avLst/>
                <a:gdLst>
                  <a:gd name="T0" fmla="*/ 0 w 23"/>
                  <a:gd name="T1" fmla="*/ 2 h 2"/>
                  <a:gd name="T2" fmla="*/ 9 w 23"/>
                  <a:gd name="T3" fmla="*/ 2 h 2"/>
                  <a:gd name="T4" fmla="*/ 17 w 23"/>
                  <a:gd name="T5" fmla="*/ 2 h 2"/>
                  <a:gd name="T6" fmla="*/ 23 w 23"/>
                  <a:gd name="T7" fmla="*/ 2 h 2"/>
                  <a:gd name="T8" fmla="*/ 23 w 23"/>
                  <a:gd name="T9" fmla="*/ 0 h 2"/>
                  <a:gd name="T10" fmla="*/ 17 w 23"/>
                  <a:gd name="T11" fmla="*/ 0 h 2"/>
                  <a:gd name="T12" fmla="*/ 17 w 23"/>
                  <a:gd name="T13" fmla="*/ 0 h 2"/>
                  <a:gd name="T14" fmla="*/ 13 w 23"/>
                  <a:gd name="T15" fmla="*/ 2 h 2"/>
                  <a:gd name="T16" fmla="*/ 8 w 23"/>
                  <a:gd name="T17" fmla="*/ 2 h 2"/>
                  <a:gd name="T18" fmla="*/ 0 w 23"/>
                  <a:gd name="T19" fmla="*/ 2 h 2"/>
                  <a:gd name="T20" fmla="*/ 0 w 23"/>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
                    <a:moveTo>
                      <a:pt x="0" y="2"/>
                    </a:moveTo>
                    <a:lnTo>
                      <a:pt x="9" y="2"/>
                    </a:lnTo>
                    <a:lnTo>
                      <a:pt x="17" y="2"/>
                    </a:lnTo>
                    <a:lnTo>
                      <a:pt x="23" y="2"/>
                    </a:lnTo>
                    <a:lnTo>
                      <a:pt x="23" y="0"/>
                    </a:lnTo>
                    <a:lnTo>
                      <a:pt x="17" y="0"/>
                    </a:lnTo>
                    <a:lnTo>
                      <a:pt x="17" y="0"/>
                    </a:lnTo>
                    <a:lnTo>
                      <a:pt x="13" y="2"/>
                    </a:lnTo>
                    <a:lnTo>
                      <a:pt x="8" y="2"/>
                    </a:lnTo>
                    <a:lnTo>
                      <a:pt x="0"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4" name="Freeform 248"/>
              <p:cNvSpPr>
                <a:spLocks/>
              </p:cNvSpPr>
              <p:nvPr/>
            </p:nvSpPr>
            <p:spPr bwMode="auto">
              <a:xfrm>
                <a:off x="1031" y="1416"/>
                <a:ext cx="9" cy="1"/>
              </a:xfrm>
              <a:custGeom>
                <a:avLst/>
                <a:gdLst>
                  <a:gd name="T0" fmla="*/ 0 w 17"/>
                  <a:gd name="T1" fmla="*/ 2 h 2"/>
                  <a:gd name="T2" fmla="*/ 8 w 17"/>
                  <a:gd name="T3" fmla="*/ 2 h 2"/>
                  <a:gd name="T4" fmla="*/ 13 w 17"/>
                  <a:gd name="T5" fmla="*/ 2 h 2"/>
                  <a:gd name="T6" fmla="*/ 17 w 17"/>
                  <a:gd name="T7" fmla="*/ 0 h 2"/>
                  <a:gd name="T8" fmla="*/ 17 w 17"/>
                  <a:gd name="T9" fmla="*/ 0 h 2"/>
                  <a:gd name="T10" fmla="*/ 11 w 17"/>
                  <a:gd name="T11" fmla="*/ 0 h 2"/>
                  <a:gd name="T12" fmla="*/ 11 w 17"/>
                  <a:gd name="T13" fmla="*/ 0 h 2"/>
                  <a:gd name="T14" fmla="*/ 6 w 17"/>
                  <a:gd name="T15" fmla="*/ 2 h 2"/>
                  <a:gd name="T16" fmla="*/ 0 w 17"/>
                  <a:gd name="T17" fmla="*/ 2 h 2"/>
                  <a:gd name="T18" fmla="*/ 0 w 17"/>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
                    <a:moveTo>
                      <a:pt x="0" y="2"/>
                    </a:moveTo>
                    <a:lnTo>
                      <a:pt x="8" y="2"/>
                    </a:lnTo>
                    <a:lnTo>
                      <a:pt x="13" y="2"/>
                    </a:lnTo>
                    <a:lnTo>
                      <a:pt x="17" y="0"/>
                    </a:lnTo>
                    <a:lnTo>
                      <a:pt x="17" y="0"/>
                    </a:lnTo>
                    <a:lnTo>
                      <a:pt x="11" y="0"/>
                    </a:lnTo>
                    <a:lnTo>
                      <a:pt x="11" y="0"/>
                    </a:lnTo>
                    <a:lnTo>
                      <a:pt x="6" y="2"/>
                    </a:lnTo>
                    <a:lnTo>
                      <a:pt x="0"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5" name="Freeform 249"/>
              <p:cNvSpPr>
                <a:spLocks/>
              </p:cNvSpPr>
              <p:nvPr/>
            </p:nvSpPr>
            <p:spPr bwMode="auto">
              <a:xfrm>
                <a:off x="1031" y="1416"/>
                <a:ext cx="6" cy="1"/>
              </a:xfrm>
              <a:custGeom>
                <a:avLst/>
                <a:gdLst>
                  <a:gd name="T0" fmla="*/ 0 w 11"/>
                  <a:gd name="T1" fmla="*/ 2 h 2"/>
                  <a:gd name="T2" fmla="*/ 6 w 11"/>
                  <a:gd name="T3" fmla="*/ 2 h 2"/>
                  <a:gd name="T4" fmla="*/ 11 w 11"/>
                  <a:gd name="T5" fmla="*/ 0 h 2"/>
                  <a:gd name="T6" fmla="*/ 11 w 11"/>
                  <a:gd name="T7" fmla="*/ 0 h 2"/>
                  <a:gd name="T8" fmla="*/ 6 w 11"/>
                  <a:gd name="T9" fmla="*/ 0 h 2"/>
                  <a:gd name="T10" fmla="*/ 6 w 11"/>
                  <a:gd name="T11" fmla="*/ 0 h 2"/>
                  <a:gd name="T12" fmla="*/ 0 w 11"/>
                  <a:gd name="T13" fmla="*/ 0 h 2"/>
                  <a:gd name="T14" fmla="*/ 0 w 1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
                    <a:moveTo>
                      <a:pt x="0" y="2"/>
                    </a:moveTo>
                    <a:lnTo>
                      <a:pt x="6" y="2"/>
                    </a:lnTo>
                    <a:lnTo>
                      <a:pt x="11" y="0"/>
                    </a:lnTo>
                    <a:lnTo>
                      <a:pt x="11" y="0"/>
                    </a:lnTo>
                    <a:lnTo>
                      <a:pt x="6" y="0"/>
                    </a:lnTo>
                    <a:lnTo>
                      <a:pt x="6" y="0"/>
                    </a:lnTo>
                    <a:lnTo>
                      <a:pt x="0" y="0"/>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6" name="Freeform 250"/>
              <p:cNvSpPr>
                <a:spLocks/>
              </p:cNvSpPr>
              <p:nvPr/>
            </p:nvSpPr>
            <p:spPr bwMode="auto">
              <a:xfrm>
                <a:off x="1031" y="1416"/>
                <a:ext cx="3" cy="1"/>
              </a:xfrm>
              <a:custGeom>
                <a:avLst/>
                <a:gdLst>
                  <a:gd name="T0" fmla="*/ 0 w 6"/>
                  <a:gd name="T1" fmla="*/ 6 w 6"/>
                  <a:gd name="T2" fmla="*/ 6 w 6"/>
                  <a:gd name="T3" fmla="*/ 0 w 6"/>
                  <a:gd name="T4" fmla="*/ 0 w 6"/>
                  <a:gd name="T5" fmla="*/ 0 w 6"/>
                </a:gdLst>
                <a:ahLst/>
                <a:cxnLst>
                  <a:cxn ang="0">
                    <a:pos x="T0" y="0"/>
                  </a:cxn>
                  <a:cxn ang="0">
                    <a:pos x="T1" y="0"/>
                  </a:cxn>
                  <a:cxn ang="0">
                    <a:pos x="T2" y="0"/>
                  </a:cxn>
                  <a:cxn ang="0">
                    <a:pos x="T3" y="0"/>
                  </a:cxn>
                  <a:cxn ang="0">
                    <a:pos x="T4" y="0"/>
                  </a:cxn>
                  <a:cxn ang="0">
                    <a:pos x="T5" y="0"/>
                  </a:cxn>
                </a:cxnLst>
                <a:rect l="0" t="0" r="r" b="b"/>
                <a:pathLst>
                  <a:path w="6">
                    <a:moveTo>
                      <a:pt x="0" y="0"/>
                    </a:moveTo>
                    <a:lnTo>
                      <a:pt x="6" y="0"/>
                    </a:lnTo>
                    <a:lnTo>
                      <a:pt x="6" y="0"/>
                    </a:ln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7" name="Freeform 251"/>
              <p:cNvSpPr>
                <a:spLocks noEditPoints="1"/>
              </p:cNvSpPr>
              <p:nvPr/>
            </p:nvSpPr>
            <p:spPr bwMode="auto">
              <a:xfrm>
                <a:off x="960" y="1435"/>
                <a:ext cx="340" cy="64"/>
              </a:xfrm>
              <a:custGeom>
                <a:avLst/>
                <a:gdLst>
                  <a:gd name="T0" fmla="*/ 0 w 680"/>
                  <a:gd name="T1" fmla="*/ 0 h 127"/>
                  <a:gd name="T2" fmla="*/ 680 w 680"/>
                  <a:gd name="T3" fmla="*/ 0 h 127"/>
                  <a:gd name="T4" fmla="*/ 680 w 680"/>
                  <a:gd name="T5" fmla="*/ 127 h 127"/>
                  <a:gd name="T6" fmla="*/ 0 w 680"/>
                  <a:gd name="T7" fmla="*/ 127 h 127"/>
                  <a:gd name="T8" fmla="*/ 0 w 680"/>
                  <a:gd name="T9" fmla="*/ 0 h 127"/>
                  <a:gd name="T10" fmla="*/ 0 w 680"/>
                  <a:gd name="T11" fmla="*/ 0 h 127"/>
                  <a:gd name="T12" fmla="*/ 663 w 680"/>
                  <a:gd name="T13" fmla="*/ 0 h 127"/>
                  <a:gd name="T14" fmla="*/ 663 w 680"/>
                  <a:gd name="T15" fmla="*/ 127 h 127"/>
                  <a:gd name="T16" fmla="*/ 0 w 680"/>
                  <a:gd name="T17" fmla="*/ 127 h 127"/>
                  <a:gd name="T18" fmla="*/ 0 w 680"/>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 h="127">
                    <a:moveTo>
                      <a:pt x="0" y="0"/>
                    </a:moveTo>
                    <a:lnTo>
                      <a:pt x="680" y="0"/>
                    </a:lnTo>
                    <a:lnTo>
                      <a:pt x="680" y="127"/>
                    </a:lnTo>
                    <a:lnTo>
                      <a:pt x="0" y="127"/>
                    </a:lnTo>
                    <a:lnTo>
                      <a:pt x="0" y="0"/>
                    </a:lnTo>
                    <a:close/>
                    <a:moveTo>
                      <a:pt x="0" y="0"/>
                    </a:moveTo>
                    <a:lnTo>
                      <a:pt x="663" y="0"/>
                    </a:lnTo>
                    <a:lnTo>
                      <a:pt x="663" y="127"/>
                    </a:lnTo>
                    <a:lnTo>
                      <a:pt x="0" y="127"/>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8" name="Freeform 252"/>
              <p:cNvSpPr>
                <a:spLocks noEditPoints="1"/>
              </p:cNvSpPr>
              <p:nvPr/>
            </p:nvSpPr>
            <p:spPr bwMode="auto">
              <a:xfrm>
                <a:off x="960" y="1435"/>
                <a:ext cx="332" cy="64"/>
              </a:xfrm>
              <a:custGeom>
                <a:avLst/>
                <a:gdLst>
                  <a:gd name="T0" fmla="*/ 0 w 663"/>
                  <a:gd name="T1" fmla="*/ 0 h 127"/>
                  <a:gd name="T2" fmla="*/ 663 w 663"/>
                  <a:gd name="T3" fmla="*/ 0 h 127"/>
                  <a:gd name="T4" fmla="*/ 663 w 663"/>
                  <a:gd name="T5" fmla="*/ 127 h 127"/>
                  <a:gd name="T6" fmla="*/ 0 w 663"/>
                  <a:gd name="T7" fmla="*/ 127 h 127"/>
                  <a:gd name="T8" fmla="*/ 0 w 663"/>
                  <a:gd name="T9" fmla="*/ 0 h 127"/>
                  <a:gd name="T10" fmla="*/ 0 w 663"/>
                  <a:gd name="T11" fmla="*/ 0 h 127"/>
                  <a:gd name="T12" fmla="*/ 646 w 663"/>
                  <a:gd name="T13" fmla="*/ 0 h 127"/>
                  <a:gd name="T14" fmla="*/ 646 w 663"/>
                  <a:gd name="T15" fmla="*/ 127 h 127"/>
                  <a:gd name="T16" fmla="*/ 0 w 663"/>
                  <a:gd name="T17" fmla="*/ 127 h 127"/>
                  <a:gd name="T18" fmla="*/ 0 w 663"/>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3" h="127">
                    <a:moveTo>
                      <a:pt x="0" y="0"/>
                    </a:moveTo>
                    <a:lnTo>
                      <a:pt x="663" y="0"/>
                    </a:lnTo>
                    <a:lnTo>
                      <a:pt x="663" y="127"/>
                    </a:lnTo>
                    <a:lnTo>
                      <a:pt x="0" y="127"/>
                    </a:lnTo>
                    <a:lnTo>
                      <a:pt x="0" y="0"/>
                    </a:lnTo>
                    <a:close/>
                    <a:moveTo>
                      <a:pt x="0" y="0"/>
                    </a:moveTo>
                    <a:lnTo>
                      <a:pt x="646" y="0"/>
                    </a:lnTo>
                    <a:lnTo>
                      <a:pt x="646" y="127"/>
                    </a:lnTo>
                    <a:lnTo>
                      <a:pt x="0" y="127"/>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9" name="Freeform 253"/>
              <p:cNvSpPr>
                <a:spLocks noEditPoints="1"/>
              </p:cNvSpPr>
              <p:nvPr/>
            </p:nvSpPr>
            <p:spPr bwMode="auto">
              <a:xfrm>
                <a:off x="960" y="1435"/>
                <a:ext cx="323" cy="64"/>
              </a:xfrm>
              <a:custGeom>
                <a:avLst/>
                <a:gdLst>
                  <a:gd name="T0" fmla="*/ 0 w 646"/>
                  <a:gd name="T1" fmla="*/ 0 h 127"/>
                  <a:gd name="T2" fmla="*/ 646 w 646"/>
                  <a:gd name="T3" fmla="*/ 0 h 127"/>
                  <a:gd name="T4" fmla="*/ 646 w 646"/>
                  <a:gd name="T5" fmla="*/ 127 h 127"/>
                  <a:gd name="T6" fmla="*/ 0 w 646"/>
                  <a:gd name="T7" fmla="*/ 127 h 127"/>
                  <a:gd name="T8" fmla="*/ 0 w 646"/>
                  <a:gd name="T9" fmla="*/ 0 h 127"/>
                  <a:gd name="T10" fmla="*/ 0 w 646"/>
                  <a:gd name="T11" fmla="*/ 0 h 127"/>
                  <a:gd name="T12" fmla="*/ 627 w 646"/>
                  <a:gd name="T13" fmla="*/ 0 h 127"/>
                  <a:gd name="T14" fmla="*/ 627 w 646"/>
                  <a:gd name="T15" fmla="*/ 127 h 127"/>
                  <a:gd name="T16" fmla="*/ 0 w 646"/>
                  <a:gd name="T17" fmla="*/ 127 h 127"/>
                  <a:gd name="T18" fmla="*/ 0 w 646"/>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127">
                    <a:moveTo>
                      <a:pt x="0" y="0"/>
                    </a:moveTo>
                    <a:lnTo>
                      <a:pt x="646" y="0"/>
                    </a:lnTo>
                    <a:lnTo>
                      <a:pt x="646" y="127"/>
                    </a:lnTo>
                    <a:lnTo>
                      <a:pt x="0" y="127"/>
                    </a:lnTo>
                    <a:lnTo>
                      <a:pt x="0" y="0"/>
                    </a:lnTo>
                    <a:close/>
                    <a:moveTo>
                      <a:pt x="0" y="0"/>
                    </a:moveTo>
                    <a:lnTo>
                      <a:pt x="627" y="0"/>
                    </a:lnTo>
                    <a:lnTo>
                      <a:pt x="627" y="127"/>
                    </a:lnTo>
                    <a:lnTo>
                      <a:pt x="0" y="127"/>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 name="Freeform 254"/>
              <p:cNvSpPr>
                <a:spLocks noEditPoints="1"/>
              </p:cNvSpPr>
              <p:nvPr/>
            </p:nvSpPr>
            <p:spPr bwMode="auto">
              <a:xfrm>
                <a:off x="960" y="1435"/>
                <a:ext cx="313" cy="64"/>
              </a:xfrm>
              <a:custGeom>
                <a:avLst/>
                <a:gdLst>
                  <a:gd name="T0" fmla="*/ 0 w 627"/>
                  <a:gd name="T1" fmla="*/ 0 h 127"/>
                  <a:gd name="T2" fmla="*/ 627 w 627"/>
                  <a:gd name="T3" fmla="*/ 0 h 127"/>
                  <a:gd name="T4" fmla="*/ 627 w 627"/>
                  <a:gd name="T5" fmla="*/ 127 h 127"/>
                  <a:gd name="T6" fmla="*/ 0 w 627"/>
                  <a:gd name="T7" fmla="*/ 127 h 127"/>
                  <a:gd name="T8" fmla="*/ 0 w 627"/>
                  <a:gd name="T9" fmla="*/ 0 h 127"/>
                  <a:gd name="T10" fmla="*/ 0 w 627"/>
                  <a:gd name="T11" fmla="*/ 0 h 127"/>
                  <a:gd name="T12" fmla="*/ 609 w 627"/>
                  <a:gd name="T13" fmla="*/ 0 h 127"/>
                  <a:gd name="T14" fmla="*/ 609 w 627"/>
                  <a:gd name="T15" fmla="*/ 127 h 127"/>
                  <a:gd name="T16" fmla="*/ 0 w 627"/>
                  <a:gd name="T17" fmla="*/ 127 h 127"/>
                  <a:gd name="T18" fmla="*/ 0 w 627"/>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7" h="127">
                    <a:moveTo>
                      <a:pt x="0" y="0"/>
                    </a:moveTo>
                    <a:lnTo>
                      <a:pt x="627" y="0"/>
                    </a:lnTo>
                    <a:lnTo>
                      <a:pt x="627" y="127"/>
                    </a:lnTo>
                    <a:lnTo>
                      <a:pt x="0" y="127"/>
                    </a:lnTo>
                    <a:lnTo>
                      <a:pt x="0" y="0"/>
                    </a:lnTo>
                    <a:close/>
                    <a:moveTo>
                      <a:pt x="0" y="0"/>
                    </a:moveTo>
                    <a:lnTo>
                      <a:pt x="609" y="0"/>
                    </a:lnTo>
                    <a:lnTo>
                      <a:pt x="609" y="127"/>
                    </a:lnTo>
                    <a:lnTo>
                      <a:pt x="0" y="127"/>
                    </a:lnTo>
                    <a:lnTo>
                      <a:pt x="0"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1" name="Freeform 255"/>
              <p:cNvSpPr>
                <a:spLocks noEditPoints="1"/>
              </p:cNvSpPr>
              <p:nvPr/>
            </p:nvSpPr>
            <p:spPr bwMode="auto">
              <a:xfrm>
                <a:off x="960" y="1435"/>
                <a:ext cx="305" cy="64"/>
              </a:xfrm>
              <a:custGeom>
                <a:avLst/>
                <a:gdLst>
                  <a:gd name="T0" fmla="*/ 0 w 609"/>
                  <a:gd name="T1" fmla="*/ 0 h 127"/>
                  <a:gd name="T2" fmla="*/ 609 w 609"/>
                  <a:gd name="T3" fmla="*/ 0 h 127"/>
                  <a:gd name="T4" fmla="*/ 609 w 609"/>
                  <a:gd name="T5" fmla="*/ 127 h 127"/>
                  <a:gd name="T6" fmla="*/ 0 w 609"/>
                  <a:gd name="T7" fmla="*/ 127 h 127"/>
                  <a:gd name="T8" fmla="*/ 0 w 609"/>
                  <a:gd name="T9" fmla="*/ 0 h 127"/>
                  <a:gd name="T10" fmla="*/ 0 w 609"/>
                  <a:gd name="T11" fmla="*/ 0 h 127"/>
                  <a:gd name="T12" fmla="*/ 592 w 609"/>
                  <a:gd name="T13" fmla="*/ 0 h 127"/>
                  <a:gd name="T14" fmla="*/ 592 w 609"/>
                  <a:gd name="T15" fmla="*/ 127 h 127"/>
                  <a:gd name="T16" fmla="*/ 0 w 609"/>
                  <a:gd name="T17" fmla="*/ 127 h 127"/>
                  <a:gd name="T18" fmla="*/ 0 w 609"/>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127">
                    <a:moveTo>
                      <a:pt x="0" y="0"/>
                    </a:moveTo>
                    <a:lnTo>
                      <a:pt x="609" y="0"/>
                    </a:lnTo>
                    <a:lnTo>
                      <a:pt x="609" y="127"/>
                    </a:lnTo>
                    <a:lnTo>
                      <a:pt x="0" y="127"/>
                    </a:lnTo>
                    <a:lnTo>
                      <a:pt x="0" y="0"/>
                    </a:lnTo>
                    <a:close/>
                    <a:moveTo>
                      <a:pt x="0" y="0"/>
                    </a:moveTo>
                    <a:lnTo>
                      <a:pt x="592" y="0"/>
                    </a:lnTo>
                    <a:lnTo>
                      <a:pt x="592" y="127"/>
                    </a:lnTo>
                    <a:lnTo>
                      <a:pt x="0" y="127"/>
                    </a:lnTo>
                    <a:lnTo>
                      <a:pt x="0" y="0"/>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2" name="Freeform 256"/>
              <p:cNvSpPr>
                <a:spLocks noEditPoints="1"/>
              </p:cNvSpPr>
              <p:nvPr/>
            </p:nvSpPr>
            <p:spPr bwMode="auto">
              <a:xfrm>
                <a:off x="960" y="1435"/>
                <a:ext cx="296" cy="64"/>
              </a:xfrm>
              <a:custGeom>
                <a:avLst/>
                <a:gdLst>
                  <a:gd name="T0" fmla="*/ 0 w 592"/>
                  <a:gd name="T1" fmla="*/ 0 h 127"/>
                  <a:gd name="T2" fmla="*/ 592 w 592"/>
                  <a:gd name="T3" fmla="*/ 0 h 127"/>
                  <a:gd name="T4" fmla="*/ 592 w 592"/>
                  <a:gd name="T5" fmla="*/ 127 h 127"/>
                  <a:gd name="T6" fmla="*/ 0 w 592"/>
                  <a:gd name="T7" fmla="*/ 127 h 127"/>
                  <a:gd name="T8" fmla="*/ 0 w 592"/>
                  <a:gd name="T9" fmla="*/ 0 h 127"/>
                  <a:gd name="T10" fmla="*/ 0 w 592"/>
                  <a:gd name="T11" fmla="*/ 0 h 127"/>
                  <a:gd name="T12" fmla="*/ 573 w 592"/>
                  <a:gd name="T13" fmla="*/ 0 h 127"/>
                  <a:gd name="T14" fmla="*/ 573 w 592"/>
                  <a:gd name="T15" fmla="*/ 127 h 127"/>
                  <a:gd name="T16" fmla="*/ 0 w 592"/>
                  <a:gd name="T17" fmla="*/ 127 h 127"/>
                  <a:gd name="T18" fmla="*/ 0 w 592"/>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2" h="127">
                    <a:moveTo>
                      <a:pt x="0" y="0"/>
                    </a:moveTo>
                    <a:lnTo>
                      <a:pt x="592" y="0"/>
                    </a:lnTo>
                    <a:lnTo>
                      <a:pt x="592" y="127"/>
                    </a:lnTo>
                    <a:lnTo>
                      <a:pt x="0" y="127"/>
                    </a:lnTo>
                    <a:lnTo>
                      <a:pt x="0" y="0"/>
                    </a:lnTo>
                    <a:close/>
                    <a:moveTo>
                      <a:pt x="0" y="0"/>
                    </a:moveTo>
                    <a:lnTo>
                      <a:pt x="573" y="0"/>
                    </a:lnTo>
                    <a:lnTo>
                      <a:pt x="573" y="127"/>
                    </a:lnTo>
                    <a:lnTo>
                      <a:pt x="0" y="127"/>
                    </a:lnTo>
                    <a:lnTo>
                      <a:pt x="0" y="0"/>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3" name="Freeform 257"/>
              <p:cNvSpPr>
                <a:spLocks noEditPoints="1"/>
              </p:cNvSpPr>
              <p:nvPr/>
            </p:nvSpPr>
            <p:spPr bwMode="auto">
              <a:xfrm>
                <a:off x="960" y="1435"/>
                <a:ext cx="286" cy="64"/>
              </a:xfrm>
              <a:custGeom>
                <a:avLst/>
                <a:gdLst>
                  <a:gd name="T0" fmla="*/ 0 w 573"/>
                  <a:gd name="T1" fmla="*/ 0 h 127"/>
                  <a:gd name="T2" fmla="*/ 573 w 573"/>
                  <a:gd name="T3" fmla="*/ 0 h 127"/>
                  <a:gd name="T4" fmla="*/ 573 w 573"/>
                  <a:gd name="T5" fmla="*/ 127 h 127"/>
                  <a:gd name="T6" fmla="*/ 0 w 573"/>
                  <a:gd name="T7" fmla="*/ 127 h 127"/>
                  <a:gd name="T8" fmla="*/ 0 w 573"/>
                  <a:gd name="T9" fmla="*/ 0 h 127"/>
                  <a:gd name="T10" fmla="*/ 0 w 573"/>
                  <a:gd name="T11" fmla="*/ 0 h 127"/>
                  <a:gd name="T12" fmla="*/ 555 w 573"/>
                  <a:gd name="T13" fmla="*/ 0 h 127"/>
                  <a:gd name="T14" fmla="*/ 555 w 573"/>
                  <a:gd name="T15" fmla="*/ 127 h 127"/>
                  <a:gd name="T16" fmla="*/ 0 w 573"/>
                  <a:gd name="T17" fmla="*/ 127 h 127"/>
                  <a:gd name="T18" fmla="*/ 0 w 573"/>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3" h="127">
                    <a:moveTo>
                      <a:pt x="0" y="0"/>
                    </a:moveTo>
                    <a:lnTo>
                      <a:pt x="573" y="0"/>
                    </a:lnTo>
                    <a:lnTo>
                      <a:pt x="573" y="127"/>
                    </a:lnTo>
                    <a:lnTo>
                      <a:pt x="0" y="127"/>
                    </a:lnTo>
                    <a:lnTo>
                      <a:pt x="0" y="0"/>
                    </a:lnTo>
                    <a:close/>
                    <a:moveTo>
                      <a:pt x="0" y="0"/>
                    </a:moveTo>
                    <a:lnTo>
                      <a:pt x="555" y="0"/>
                    </a:lnTo>
                    <a:lnTo>
                      <a:pt x="555" y="127"/>
                    </a:lnTo>
                    <a:lnTo>
                      <a:pt x="0" y="127"/>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4" name="Freeform 258"/>
              <p:cNvSpPr>
                <a:spLocks noEditPoints="1"/>
              </p:cNvSpPr>
              <p:nvPr/>
            </p:nvSpPr>
            <p:spPr bwMode="auto">
              <a:xfrm>
                <a:off x="960" y="1435"/>
                <a:ext cx="278" cy="64"/>
              </a:xfrm>
              <a:custGeom>
                <a:avLst/>
                <a:gdLst>
                  <a:gd name="T0" fmla="*/ 0 w 555"/>
                  <a:gd name="T1" fmla="*/ 0 h 127"/>
                  <a:gd name="T2" fmla="*/ 555 w 555"/>
                  <a:gd name="T3" fmla="*/ 0 h 127"/>
                  <a:gd name="T4" fmla="*/ 555 w 555"/>
                  <a:gd name="T5" fmla="*/ 127 h 127"/>
                  <a:gd name="T6" fmla="*/ 0 w 555"/>
                  <a:gd name="T7" fmla="*/ 127 h 127"/>
                  <a:gd name="T8" fmla="*/ 0 w 555"/>
                  <a:gd name="T9" fmla="*/ 0 h 127"/>
                  <a:gd name="T10" fmla="*/ 0 w 555"/>
                  <a:gd name="T11" fmla="*/ 0 h 127"/>
                  <a:gd name="T12" fmla="*/ 538 w 555"/>
                  <a:gd name="T13" fmla="*/ 0 h 127"/>
                  <a:gd name="T14" fmla="*/ 538 w 555"/>
                  <a:gd name="T15" fmla="*/ 127 h 127"/>
                  <a:gd name="T16" fmla="*/ 0 w 555"/>
                  <a:gd name="T17" fmla="*/ 127 h 127"/>
                  <a:gd name="T18" fmla="*/ 0 w 555"/>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5" h="127">
                    <a:moveTo>
                      <a:pt x="0" y="0"/>
                    </a:moveTo>
                    <a:lnTo>
                      <a:pt x="555" y="0"/>
                    </a:lnTo>
                    <a:lnTo>
                      <a:pt x="555" y="127"/>
                    </a:lnTo>
                    <a:lnTo>
                      <a:pt x="0" y="127"/>
                    </a:lnTo>
                    <a:lnTo>
                      <a:pt x="0" y="0"/>
                    </a:lnTo>
                    <a:close/>
                    <a:moveTo>
                      <a:pt x="0" y="0"/>
                    </a:moveTo>
                    <a:lnTo>
                      <a:pt x="538" y="0"/>
                    </a:lnTo>
                    <a:lnTo>
                      <a:pt x="538" y="127"/>
                    </a:lnTo>
                    <a:lnTo>
                      <a:pt x="0" y="127"/>
                    </a:lnTo>
                    <a:lnTo>
                      <a:pt x="0" y="0"/>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5" name="Freeform 259"/>
              <p:cNvSpPr>
                <a:spLocks noEditPoints="1"/>
              </p:cNvSpPr>
              <p:nvPr/>
            </p:nvSpPr>
            <p:spPr bwMode="auto">
              <a:xfrm>
                <a:off x="960" y="1435"/>
                <a:ext cx="269" cy="64"/>
              </a:xfrm>
              <a:custGeom>
                <a:avLst/>
                <a:gdLst>
                  <a:gd name="T0" fmla="*/ 0 w 538"/>
                  <a:gd name="T1" fmla="*/ 0 h 127"/>
                  <a:gd name="T2" fmla="*/ 538 w 538"/>
                  <a:gd name="T3" fmla="*/ 0 h 127"/>
                  <a:gd name="T4" fmla="*/ 538 w 538"/>
                  <a:gd name="T5" fmla="*/ 127 h 127"/>
                  <a:gd name="T6" fmla="*/ 0 w 538"/>
                  <a:gd name="T7" fmla="*/ 127 h 127"/>
                  <a:gd name="T8" fmla="*/ 0 w 538"/>
                  <a:gd name="T9" fmla="*/ 0 h 127"/>
                  <a:gd name="T10" fmla="*/ 0 w 538"/>
                  <a:gd name="T11" fmla="*/ 0 h 127"/>
                  <a:gd name="T12" fmla="*/ 519 w 538"/>
                  <a:gd name="T13" fmla="*/ 0 h 127"/>
                  <a:gd name="T14" fmla="*/ 519 w 538"/>
                  <a:gd name="T15" fmla="*/ 127 h 127"/>
                  <a:gd name="T16" fmla="*/ 0 w 538"/>
                  <a:gd name="T17" fmla="*/ 127 h 127"/>
                  <a:gd name="T18" fmla="*/ 0 w 538"/>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8" h="127">
                    <a:moveTo>
                      <a:pt x="0" y="0"/>
                    </a:moveTo>
                    <a:lnTo>
                      <a:pt x="538" y="0"/>
                    </a:lnTo>
                    <a:lnTo>
                      <a:pt x="538" y="127"/>
                    </a:lnTo>
                    <a:lnTo>
                      <a:pt x="0" y="127"/>
                    </a:lnTo>
                    <a:lnTo>
                      <a:pt x="0" y="0"/>
                    </a:lnTo>
                    <a:close/>
                    <a:moveTo>
                      <a:pt x="0" y="0"/>
                    </a:moveTo>
                    <a:lnTo>
                      <a:pt x="519" y="0"/>
                    </a:lnTo>
                    <a:lnTo>
                      <a:pt x="519" y="127"/>
                    </a:lnTo>
                    <a:lnTo>
                      <a:pt x="0" y="127"/>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6" name="Freeform 260"/>
              <p:cNvSpPr>
                <a:spLocks noEditPoints="1"/>
              </p:cNvSpPr>
              <p:nvPr/>
            </p:nvSpPr>
            <p:spPr bwMode="auto">
              <a:xfrm>
                <a:off x="960" y="1435"/>
                <a:ext cx="259" cy="64"/>
              </a:xfrm>
              <a:custGeom>
                <a:avLst/>
                <a:gdLst>
                  <a:gd name="T0" fmla="*/ 0 w 519"/>
                  <a:gd name="T1" fmla="*/ 0 h 127"/>
                  <a:gd name="T2" fmla="*/ 519 w 519"/>
                  <a:gd name="T3" fmla="*/ 0 h 127"/>
                  <a:gd name="T4" fmla="*/ 519 w 519"/>
                  <a:gd name="T5" fmla="*/ 127 h 127"/>
                  <a:gd name="T6" fmla="*/ 0 w 519"/>
                  <a:gd name="T7" fmla="*/ 127 h 127"/>
                  <a:gd name="T8" fmla="*/ 0 w 519"/>
                  <a:gd name="T9" fmla="*/ 0 h 127"/>
                  <a:gd name="T10" fmla="*/ 0 w 519"/>
                  <a:gd name="T11" fmla="*/ 0 h 127"/>
                  <a:gd name="T12" fmla="*/ 502 w 519"/>
                  <a:gd name="T13" fmla="*/ 0 h 127"/>
                  <a:gd name="T14" fmla="*/ 502 w 519"/>
                  <a:gd name="T15" fmla="*/ 127 h 127"/>
                  <a:gd name="T16" fmla="*/ 0 w 519"/>
                  <a:gd name="T17" fmla="*/ 127 h 127"/>
                  <a:gd name="T18" fmla="*/ 0 w 519"/>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9" h="127">
                    <a:moveTo>
                      <a:pt x="0" y="0"/>
                    </a:moveTo>
                    <a:lnTo>
                      <a:pt x="519" y="0"/>
                    </a:lnTo>
                    <a:lnTo>
                      <a:pt x="519" y="127"/>
                    </a:lnTo>
                    <a:lnTo>
                      <a:pt x="0" y="127"/>
                    </a:lnTo>
                    <a:lnTo>
                      <a:pt x="0" y="0"/>
                    </a:lnTo>
                    <a:close/>
                    <a:moveTo>
                      <a:pt x="0" y="0"/>
                    </a:moveTo>
                    <a:lnTo>
                      <a:pt x="502" y="0"/>
                    </a:lnTo>
                    <a:lnTo>
                      <a:pt x="502" y="127"/>
                    </a:lnTo>
                    <a:lnTo>
                      <a:pt x="0" y="127"/>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7" name="Freeform 261"/>
              <p:cNvSpPr>
                <a:spLocks noEditPoints="1"/>
              </p:cNvSpPr>
              <p:nvPr/>
            </p:nvSpPr>
            <p:spPr bwMode="auto">
              <a:xfrm>
                <a:off x="960" y="1435"/>
                <a:ext cx="251" cy="64"/>
              </a:xfrm>
              <a:custGeom>
                <a:avLst/>
                <a:gdLst>
                  <a:gd name="T0" fmla="*/ 0 w 502"/>
                  <a:gd name="T1" fmla="*/ 0 h 127"/>
                  <a:gd name="T2" fmla="*/ 502 w 502"/>
                  <a:gd name="T3" fmla="*/ 0 h 127"/>
                  <a:gd name="T4" fmla="*/ 502 w 502"/>
                  <a:gd name="T5" fmla="*/ 127 h 127"/>
                  <a:gd name="T6" fmla="*/ 0 w 502"/>
                  <a:gd name="T7" fmla="*/ 127 h 127"/>
                  <a:gd name="T8" fmla="*/ 0 w 502"/>
                  <a:gd name="T9" fmla="*/ 0 h 127"/>
                  <a:gd name="T10" fmla="*/ 0 w 502"/>
                  <a:gd name="T11" fmla="*/ 0 h 127"/>
                  <a:gd name="T12" fmla="*/ 484 w 502"/>
                  <a:gd name="T13" fmla="*/ 0 h 127"/>
                  <a:gd name="T14" fmla="*/ 484 w 502"/>
                  <a:gd name="T15" fmla="*/ 127 h 127"/>
                  <a:gd name="T16" fmla="*/ 0 w 502"/>
                  <a:gd name="T17" fmla="*/ 127 h 127"/>
                  <a:gd name="T18" fmla="*/ 0 w 502"/>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2" h="127">
                    <a:moveTo>
                      <a:pt x="0" y="0"/>
                    </a:moveTo>
                    <a:lnTo>
                      <a:pt x="502" y="0"/>
                    </a:lnTo>
                    <a:lnTo>
                      <a:pt x="502" y="127"/>
                    </a:lnTo>
                    <a:lnTo>
                      <a:pt x="0" y="127"/>
                    </a:lnTo>
                    <a:lnTo>
                      <a:pt x="0" y="0"/>
                    </a:lnTo>
                    <a:close/>
                    <a:moveTo>
                      <a:pt x="0" y="0"/>
                    </a:moveTo>
                    <a:lnTo>
                      <a:pt x="484" y="0"/>
                    </a:lnTo>
                    <a:lnTo>
                      <a:pt x="484" y="127"/>
                    </a:lnTo>
                    <a:lnTo>
                      <a:pt x="0" y="127"/>
                    </a:lnTo>
                    <a:lnTo>
                      <a:pt x="0"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8" name="Freeform 262"/>
              <p:cNvSpPr>
                <a:spLocks noEditPoints="1"/>
              </p:cNvSpPr>
              <p:nvPr/>
            </p:nvSpPr>
            <p:spPr bwMode="auto">
              <a:xfrm>
                <a:off x="960" y="1435"/>
                <a:ext cx="242" cy="64"/>
              </a:xfrm>
              <a:custGeom>
                <a:avLst/>
                <a:gdLst>
                  <a:gd name="T0" fmla="*/ 0 w 484"/>
                  <a:gd name="T1" fmla="*/ 0 h 127"/>
                  <a:gd name="T2" fmla="*/ 484 w 484"/>
                  <a:gd name="T3" fmla="*/ 0 h 127"/>
                  <a:gd name="T4" fmla="*/ 484 w 484"/>
                  <a:gd name="T5" fmla="*/ 127 h 127"/>
                  <a:gd name="T6" fmla="*/ 0 w 484"/>
                  <a:gd name="T7" fmla="*/ 127 h 127"/>
                  <a:gd name="T8" fmla="*/ 0 w 484"/>
                  <a:gd name="T9" fmla="*/ 0 h 127"/>
                  <a:gd name="T10" fmla="*/ 0 w 484"/>
                  <a:gd name="T11" fmla="*/ 0 h 127"/>
                  <a:gd name="T12" fmla="*/ 465 w 484"/>
                  <a:gd name="T13" fmla="*/ 0 h 127"/>
                  <a:gd name="T14" fmla="*/ 465 w 484"/>
                  <a:gd name="T15" fmla="*/ 127 h 127"/>
                  <a:gd name="T16" fmla="*/ 0 w 484"/>
                  <a:gd name="T17" fmla="*/ 127 h 127"/>
                  <a:gd name="T18" fmla="*/ 0 w 484"/>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4" h="127">
                    <a:moveTo>
                      <a:pt x="0" y="0"/>
                    </a:moveTo>
                    <a:lnTo>
                      <a:pt x="484" y="0"/>
                    </a:lnTo>
                    <a:lnTo>
                      <a:pt x="484" y="127"/>
                    </a:lnTo>
                    <a:lnTo>
                      <a:pt x="0" y="127"/>
                    </a:lnTo>
                    <a:lnTo>
                      <a:pt x="0" y="0"/>
                    </a:lnTo>
                    <a:close/>
                    <a:moveTo>
                      <a:pt x="0" y="0"/>
                    </a:moveTo>
                    <a:lnTo>
                      <a:pt x="465" y="0"/>
                    </a:lnTo>
                    <a:lnTo>
                      <a:pt x="465" y="127"/>
                    </a:lnTo>
                    <a:lnTo>
                      <a:pt x="0" y="127"/>
                    </a:ln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9" name="Freeform 263"/>
              <p:cNvSpPr>
                <a:spLocks noEditPoints="1"/>
              </p:cNvSpPr>
              <p:nvPr/>
            </p:nvSpPr>
            <p:spPr bwMode="auto">
              <a:xfrm>
                <a:off x="960" y="1435"/>
                <a:ext cx="232" cy="64"/>
              </a:xfrm>
              <a:custGeom>
                <a:avLst/>
                <a:gdLst>
                  <a:gd name="T0" fmla="*/ 0 w 465"/>
                  <a:gd name="T1" fmla="*/ 0 h 127"/>
                  <a:gd name="T2" fmla="*/ 465 w 465"/>
                  <a:gd name="T3" fmla="*/ 0 h 127"/>
                  <a:gd name="T4" fmla="*/ 465 w 465"/>
                  <a:gd name="T5" fmla="*/ 127 h 127"/>
                  <a:gd name="T6" fmla="*/ 0 w 465"/>
                  <a:gd name="T7" fmla="*/ 127 h 127"/>
                  <a:gd name="T8" fmla="*/ 0 w 465"/>
                  <a:gd name="T9" fmla="*/ 0 h 127"/>
                  <a:gd name="T10" fmla="*/ 0 w 465"/>
                  <a:gd name="T11" fmla="*/ 0 h 127"/>
                  <a:gd name="T12" fmla="*/ 448 w 465"/>
                  <a:gd name="T13" fmla="*/ 0 h 127"/>
                  <a:gd name="T14" fmla="*/ 448 w 465"/>
                  <a:gd name="T15" fmla="*/ 127 h 127"/>
                  <a:gd name="T16" fmla="*/ 0 w 465"/>
                  <a:gd name="T17" fmla="*/ 127 h 127"/>
                  <a:gd name="T18" fmla="*/ 0 w 465"/>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5" h="127">
                    <a:moveTo>
                      <a:pt x="0" y="0"/>
                    </a:moveTo>
                    <a:lnTo>
                      <a:pt x="465" y="0"/>
                    </a:lnTo>
                    <a:lnTo>
                      <a:pt x="465" y="127"/>
                    </a:lnTo>
                    <a:lnTo>
                      <a:pt x="0" y="127"/>
                    </a:lnTo>
                    <a:lnTo>
                      <a:pt x="0" y="0"/>
                    </a:lnTo>
                    <a:close/>
                    <a:moveTo>
                      <a:pt x="0" y="0"/>
                    </a:moveTo>
                    <a:lnTo>
                      <a:pt x="448" y="0"/>
                    </a:lnTo>
                    <a:lnTo>
                      <a:pt x="448" y="127"/>
                    </a:lnTo>
                    <a:lnTo>
                      <a:pt x="0" y="127"/>
                    </a:lnTo>
                    <a:lnTo>
                      <a:pt x="0"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 name="Freeform 264"/>
              <p:cNvSpPr>
                <a:spLocks noEditPoints="1"/>
              </p:cNvSpPr>
              <p:nvPr/>
            </p:nvSpPr>
            <p:spPr bwMode="auto">
              <a:xfrm>
                <a:off x="960" y="1435"/>
                <a:ext cx="224" cy="64"/>
              </a:xfrm>
              <a:custGeom>
                <a:avLst/>
                <a:gdLst>
                  <a:gd name="T0" fmla="*/ 0 w 448"/>
                  <a:gd name="T1" fmla="*/ 0 h 127"/>
                  <a:gd name="T2" fmla="*/ 448 w 448"/>
                  <a:gd name="T3" fmla="*/ 0 h 127"/>
                  <a:gd name="T4" fmla="*/ 448 w 448"/>
                  <a:gd name="T5" fmla="*/ 127 h 127"/>
                  <a:gd name="T6" fmla="*/ 0 w 448"/>
                  <a:gd name="T7" fmla="*/ 127 h 127"/>
                  <a:gd name="T8" fmla="*/ 0 w 448"/>
                  <a:gd name="T9" fmla="*/ 0 h 127"/>
                  <a:gd name="T10" fmla="*/ 0 w 448"/>
                  <a:gd name="T11" fmla="*/ 0 h 127"/>
                  <a:gd name="T12" fmla="*/ 430 w 448"/>
                  <a:gd name="T13" fmla="*/ 0 h 127"/>
                  <a:gd name="T14" fmla="*/ 430 w 448"/>
                  <a:gd name="T15" fmla="*/ 127 h 127"/>
                  <a:gd name="T16" fmla="*/ 0 w 448"/>
                  <a:gd name="T17" fmla="*/ 127 h 127"/>
                  <a:gd name="T18" fmla="*/ 0 w 448"/>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127">
                    <a:moveTo>
                      <a:pt x="0" y="0"/>
                    </a:moveTo>
                    <a:lnTo>
                      <a:pt x="448" y="0"/>
                    </a:lnTo>
                    <a:lnTo>
                      <a:pt x="448" y="127"/>
                    </a:lnTo>
                    <a:lnTo>
                      <a:pt x="0" y="127"/>
                    </a:lnTo>
                    <a:lnTo>
                      <a:pt x="0" y="0"/>
                    </a:lnTo>
                    <a:close/>
                    <a:moveTo>
                      <a:pt x="0" y="0"/>
                    </a:moveTo>
                    <a:lnTo>
                      <a:pt x="430" y="0"/>
                    </a:lnTo>
                    <a:lnTo>
                      <a:pt x="430" y="127"/>
                    </a:lnTo>
                    <a:lnTo>
                      <a:pt x="0" y="127"/>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 name="Freeform 265"/>
              <p:cNvSpPr>
                <a:spLocks noEditPoints="1"/>
              </p:cNvSpPr>
              <p:nvPr/>
            </p:nvSpPr>
            <p:spPr bwMode="auto">
              <a:xfrm>
                <a:off x="960" y="1435"/>
                <a:ext cx="215" cy="64"/>
              </a:xfrm>
              <a:custGeom>
                <a:avLst/>
                <a:gdLst>
                  <a:gd name="T0" fmla="*/ 0 w 430"/>
                  <a:gd name="T1" fmla="*/ 0 h 127"/>
                  <a:gd name="T2" fmla="*/ 430 w 430"/>
                  <a:gd name="T3" fmla="*/ 0 h 127"/>
                  <a:gd name="T4" fmla="*/ 430 w 430"/>
                  <a:gd name="T5" fmla="*/ 127 h 127"/>
                  <a:gd name="T6" fmla="*/ 0 w 430"/>
                  <a:gd name="T7" fmla="*/ 127 h 127"/>
                  <a:gd name="T8" fmla="*/ 0 w 430"/>
                  <a:gd name="T9" fmla="*/ 0 h 127"/>
                  <a:gd name="T10" fmla="*/ 0 w 430"/>
                  <a:gd name="T11" fmla="*/ 0 h 127"/>
                  <a:gd name="T12" fmla="*/ 411 w 430"/>
                  <a:gd name="T13" fmla="*/ 0 h 127"/>
                  <a:gd name="T14" fmla="*/ 411 w 430"/>
                  <a:gd name="T15" fmla="*/ 127 h 127"/>
                  <a:gd name="T16" fmla="*/ 0 w 430"/>
                  <a:gd name="T17" fmla="*/ 127 h 127"/>
                  <a:gd name="T18" fmla="*/ 0 w 430"/>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0" h="127">
                    <a:moveTo>
                      <a:pt x="0" y="0"/>
                    </a:moveTo>
                    <a:lnTo>
                      <a:pt x="430" y="0"/>
                    </a:lnTo>
                    <a:lnTo>
                      <a:pt x="430" y="127"/>
                    </a:lnTo>
                    <a:lnTo>
                      <a:pt x="0" y="127"/>
                    </a:lnTo>
                    <a:lnTo>
                      <a:pt x="0" y="0"/>
                    </a:lnTo>
                    <a:close/>
                    <a:moveTo>
                      <a:pt x="0" y="0"/>
                    </a:moveTo>
                    <a:lnTo>
                      <a:pt x="411" y="0"/>
                    </a:lnTo>
                    <a:lnTo>
                      <a:pt x="411" y="127"/>
                    </a:lnTo>
                    <a:lnTo>
                      <a:pt x="0" y="127"/>
                    </a:lnTo>
                    <a:lnTo>
                      <a:pt x="0"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 name="Freeform 266"/>
              <p:cNvSpPr>
                <a:spLocks noEditPoints="1"/>
              </p:cNvSpPr>
              <p:nvPr/>
            </p:nvSpPr>
            <p:spPr bwMode="auto">
              <a:xfrm>
                <a:off x="960" y="1435"/>
                <a:ext cx="206" cy="64"/>
              </a:xfrm>
              <a:custGeom>
                <a:avLst/>
                <a:gdLst>
                  <a:gd name="T0" fmla="*/ 0 w 411"/>
                  <a:gd name="T1" fmla="*/ 0 h 127"/>
                  <a:gd name="T2" fmla="*/ 411 w 411"/>
                  <a:gd name="T3" fmla="*/ 0 h 127"/>
                  <a:gd name="T4" fmla="*/ 411 w 411"/>
                  <a:gd name="T5" fmla="*/ 127 h 127"/>
                  <a:gd name="T6" fmla="*/ 0 w 411"/>
                  <a:gd name="T7" fmla="*/ 127 h 127"/>
                  <a:gd name="T8" fmla="*/ 0 w 411"/>
                  <a:gd name="T9" fmla="*/ 0 h 127"/>
                  <a:gd name="T10" fmla="*/ 0 w 411"/>
                  <a:gd name="T11" fmla="*/ 0 h 127"/>
                  <a:gd name="T12" fmla="*/ 394 w 411"/>
                  <a:gd name="T13" fmla="*/ 0 h 127"/>
                  <a:gd name="T14" fmla="*/ 394 w 411"/>
                  <a:gd name="T15" fmla="*/ 127 h 127"/>
                  <a:gd name="T16" fmla="*/ 0 w 411"/>
                  <a:gd name="T17" fmla="*/ 127 h 127"/>
                  <a:gd name="T18" fmla="*/ 0 w 411"/>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127">
                    <a:moveTo>
                      <a:pt x="0" y="0"/>
                    </a:moveTo>
                    <a:lnTo>
                      <a:pt x="411" y="0"/>
                    </a:lnTo>
                    <a:lnTo>
                      <a:pt x="411" y="127"/>
                    </a:lnTo>
                    <a:lnTo>
                      <a:pt x="0" y="127"/>
                    </a:lnTo>
                    <a:lnTo>
                      <a:pt x="0" y="0"/>
                    </a:lnTo>
                    <a:close/>
                    <a:moveTo>
                      <a:pt x="0" y="0"/>
                    </a:moveTo>
                    <a:lnTo>
                      <a:pt x="394" y="0"/>
                    </a:lnTo>
                    <a:lnTo>
                      <a:pt x="394" y="127"/>
                    </a:lnTo>
                    <a:lnTo>
                      <a:pt x="0" y="127"/>
                    </a:lnTo>
                    <a:lnTo>
                      <a:pt x="0" y="0"/>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 name="Freeform 267"/>
              <p:cNvSpPr>
                <a:spLocks noEditPoints="1"/>
              </p:cNvSpPr>
              <p:nvPr/>
            </p:nvSpPr>
            <p:spPr bwMode="auto">
              <a:xfrm>
                <a:off x="960" y="1435"/>
                <a:ext cx="197" cy="64"/>
              </a:xfrm>
              <a:custGeom>
                <a:avLst/>
                <a:gdLst>
                  <a:gd name="T0" fmla="*/ 0 w 394"/>
                  <a:gd name="T1" fmla="*/ 0 h 127"/>
                  <a:gd name="T2" fmla="*/ 394 w 394"/>
                  <a:gd name="T3" fmla="*/ 0 h 127"/>
                  <a:gd name="T4" fmla="*/ 394 w 394"/>
                  <a:gd name="T5" fmla="*/ 127 h 127"/>
                  <a:gd name="T6" fmla="*/ 0 w 394"/>
                  <a:gd name="T7" fmla="*/ 127 h 127"/>
                  <a:gd name="T8" fmla="*/ 0 w 394"/>
                  <a:gd name="T9" fmla="*/ 0 h 127"/>
                  <a:gd name="T10" fmla="*/ 0 w 394"/>
                  <a:gd name="T11" fmla="*/ 0 h 127"/>
                  <a:gd name="T12" fmla="*/ 377 w 394"/>
                  <a:gd name="T13" fmla="*/ 0 h 127"/>
                  <a:gd name="T14" fmla="*/ 377 w 394"/>
                  <a:gd name="T15" fmla="*/ 127 h 127"/>
                  <a:gd name="T16" fmla="*/ 0 w 394"/>
                  <a:gd name="T17" fmla="*/ 127 h 127"/>
                  <a:gd name="T18" fmla="*/ 0 w 394"/>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4" h="127">
                    <a:moveTo>
                      <a:pt x="0" y="0"/>
                    </a:moveTo>
                    <a:lnTo>
                      <a:pt x="394" y="0"/>
                    </a:lnTo>
                    <a:lnTo>
                      <a:pt x="394" y="127"/>
                    </a:lnTo>
                    <a:lnTo>
                      <a:pt x="0" y="127"/>
                    </a:lnTo>
                    <a:lnTo>
                      <a:pt x="0" y="0"/>
                    </a:lnTo>
                    <a:close/>
                    <a:moveTo>
                      <a:pt x="0" y="0"/>
                    </a:moveTo>
                    <a:lnTo>
                      <a:pt x="377" y="0"/>
                    </a:lnTo>
                    <a:lnTo>
                      <a:pt x="377" y="127"/>
                    </a:lnTo>
                    <a:lnTo>
                      <a:pt x="0" y="127"/>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 name="Freeform 268"/>
              <p:cNvSpPr>
                <a:spLocks noEditPoints="1"/>
              </p:cNvSpPr>
              <p:nvPr/>
            </p:nvSpPr>
            <p:spPr bwMode="auto">
              <a:xfrm>
                <a:off x="960" y="1435"/>
                <a:ext cx="188" cy="64"/>
              </a:xfrm>
              <a:custGeom>
                <a:avLst/>
                <a:gdLst>
                  <a:gd name="T0" fmla="*/ 0 w 377"/>
                  <a:gd name="T1" fmla="*/ 0 h 127"/>
                  <a:gd name="T2" fmla="*/ 377 w 377"/>
                  <a:gd name="T3" fmla="*/ 0 h 127"/>
                  <a:gd name="T4" fmla="*/ 377 w 377"/>
                  <a:gd name="T5" fmla="*/ 127 h 127"/>
                  <a:gd name="T6" fmla="*/ 0 w 377"/>
                  <a:gd name="T7" fmla="*/ 127 h 127"/>
                  <a:gd name="T8" fmla="*/ 0 w 377"/>
                  <a:gd name="T9" fmla="*/ 0 h 127"/>
                  <a:gd name="T10" fmla="*/ 0 w 377"/>
                  <a:gd name="T11" fmla="*/ 0 h 127"/>
                  <a:gd name="T12" fmla="*/ 357 w 377"/>
                  <a:gd name="T13" fmla="*/ 0 h 127"/>
                  <a:gd name="T14" fmla="*/ 357 w 377"/>
                  <a:gd name="T15" fmla="*/ 127 h 127"/>
                  <a:gd name="T16" fmla="*/ 0 w 377"/>
                  <a:gd name="T17" fmla="*/ 127 h 127"/>
                  <a:gd name="T18" fmla="*/ 0 w 377"/>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7" h="127">
                    <a:moveTo>
                      <a:pt x="0" y="0"/>
                    </a:moveTo>
                    <a:lnTo>
                      <a:pt x="377" y="0"/>
                    </a:lnTo>
                    <a:lnTo>
                      <a:pt x="377" y="127"/>
                    </a:lnTo>
                    <a:lnTo>
                      <a:pt x="0" y="127"/>
                    </a:lnTo>
                    <a:lnTo>
                      <a:pt x="0" y="0"/>
                    </a:lnTo>
                    <a:close/>
                    <a:moveTo>
                      <a:pt x="0" y="0"/>
                    </a:moveTo>
                    <a:lnTo>
                      <a:pt x="357" y="0"/>
                    </a:lnTo>
                    <a:lnTo>
                      <a:pt x="357" y="127"/>
                    </a:lnTo>
                    <a:lnTo>
                      <a:pt x="0" y="127"/>
                    </a:lnTo>
                    <a:lnTo>
                      <a:pt x="0" y="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5" name="Freeform 269"/>
              <p:cNvSpPr>
                <a:spLocks noEditPoints="1"/>
              </p:cNvSpPr>
              <p:nvPr/>
            </p:nvSpPr>
            <p:spPr bwMode="auto">
              <a:xfrm>
                <a:off x="960" y="1435"/>
                <a:ext cx="179" cy="64"/>
              </a:xfrm>
              <a:custGeom>
                <a:avLst/>
                <a:gdLst>
                  <a:gd name="T0" fmla="*/ 0 w 357"/>
                  <a:gd name="T1" fmla="*/ 0 h 127"/>
                  <a:gd name="T2" fmla="*/ 357 w 357"/>
                  <a:gd name="T3" fmla="*/ 0 h 127"/>
                  <a:gd name="T4" fmla="*/ 357 w 357"/>
                  <a:gd name="T5" fmla="*/ 127 h 127"/>
                  <a:gd name="T6" fmla="*/ 0 w 357"/>
                  <a:gd name="T7" fmla="*/ 127 h 127"/>
                  <a:gd name="T8" fmla="*/ 0 w 357"/>
                  <a:gd name="T9" fmla="*/ 0 h 127"/>
                  <a:gd name="T10" fmla="*/ 0 w 357"/>
                  <a:gd name="T11" fmla="*/ 0 h 127"/>
                  <a:gd name="T12" fmla="*/ 340 w 357"/>
                  <a:gd name="T13" fmla="*/ 0 h 127"/>
                  <a:gd name="T14" fmla="*/ 340 w 357"/>
                  <a:gd name="T15" fmla="*/ 127 h 127"/>
                  <a:gd name="T16" fmla="*/ 0 w 357"/>
                  <a:gd name="T17" fmla="*/ 127 h 127"/>
                  <a:gd name="T18" fmla="*/ 0 w 357"/>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127">
                    <a:moveTo>
                      <a:pt x="0" y="0"/>
                    </a:moveTo>
                    <a:lnTo>
                      <a:pt x="357" y="0"/>
                    </a:lnTo>
                    <a:lnTo>
                      <a:pt x="357" y="127"/>
                    </a:lnTo>
                    <a:lnTo>
                      <a:pt x="0" y="127"/>
                    </a:lnTo>
                    <a:lnTo>
                      <a:pt x="0" y="0"/>
                    </a:lnTo>
                    <a:close/>
                    <a:moveTo>
                      <a:pt x="0" y="0"/>
                    </a:moveTo>
                    <a:lnTo>
                      <a:pt x="340" y="0"/>
                    </a:lnTo>
                    <a:lnTo>
                      <a:pt x="340" y="127"/>
                    </a:lnTo>
                    <a:lnTo>
                      <a:pt x="0" y="127"/>
                    </a:lnTo>
                    <a:lnTo>
                      <a:pt x="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6" name="Freeform 270"/>
              <p:cNvSpPr>
                <a:spLocks noEditPoints="1"/>
              </p:cNvSpPr>
              <p:nvPr/>
            </p:nvSpPr>
            <p:spPr bwMode="auto">
              <a:xfrm>
                <a:off x="960" y="1435"/>
                <a:ext cx="170" cy="64"/>
              </a:xfrm>
              <a:custGeom>
                <a:avLst/>
                <a:gdLst>
                  <a:gd name="T0" fmla="*/ 0 w 340"/>
                  <a:gd name="T1" fmla="*/ 0 h 127"/>
                  <a:gd name="T2" fmla="*/ 340 w 340"/>
                  <a:gd name="T3" fmla="*/ 0 h 127"/>
                  <a:gd name="T4" fmla="*/ 340 w 340"/>
                  <a:gd name="T5" fmla="*/ 127 h 127"/>
                  <a:gd name="T6" fmla="*/ 0 w 340"/>
                  <a:gd name="T7" fmla="*/ 127 h 127"/>
                  <a:gd name="T8" fmla="*/ 0 w 340"/>
                  <a:gd name="T9" fmla="*/ 0 h 127"/>
                  <a:gd name="T10" fmla="*/ 0 w 340"/>
                  <a:gd name="T11" fmla="*/ 0 h 127"/>
                  <a:gd name="T12" fmla="*/ 323 w 340"/>
                  <a:gd name="T13" fmla="*/ 0 h 127"/>
                  <a:gd name="T14" fmla="*/ 323 w 340"/>
                  <a:gd name="T15" fmla="*/ 127 h 127"/>
                  <a:gd name="T16" fmla="*/ 0 w 340"/>
                  <a:gd name="T17" fmla="*/ 127 h 127"/>
                  <a:gd name="T18" fmla="*/ 0 w 340"/>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127">
                    <a:moveTo>
                      <a:pt x="0" y="0"/>
                    </a:moveTo>
                    <a:lnTo>
                      <a:pt x="340" y="0"/>
                    </a:lnTo>
                    <a:lnTo>
                      <a:pt x="340" y="127"/>
                    </a:lnTo>
                    <a:lnTo>
                      <a:pt x="0" y="127"/>
                    </a:lnTo>
                    <a:lnTo>
                      <a:pt x="0" y="0"/>
                    </a:lnTo>
                    <a:close/>
                    <a:moveTo>
                      <a:pt x="0" y="0"/>
                    </a:moveTo>
                    <a:lnTo>
                      <a:pt x="323" y="0"/>
                    </a:lnTo>
                    <a:lnTo>
                      <a:pt x="323" y="127"/>
                    </a:lnTo>
                    <a:lnTo>
                      <a:pt x="0" y="127"/>
                    </a:lnTo>
                    <a:lnTo>
                      <a:pt x="0" y="0"/>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7" name="Freeform 271"/>
              <p:cNvSpPr>
                <a:spLocks noEditPoints="1"/>
              </p:cNvSpPr>
              <p:nvPr/>
            </p:nvSpPr>
            <p:spPr bwMode="auto">
              <a:xfrm>
                <a:off x="960" y="1435"/>
                <a:ext cx="161" cy="64"/>
              </a:xfrm>
              <a:custGeom>
                <a:avLst/>
                <a:gdLst>
                  <a:gd name="T0" fmla="*/ 0 w 323"/>
                  <a:gd name="T1" fmla="*/ 0 h 127"/>
                  <a:gd name="T2" fmla="*/ 323 w 323"/>
                  <a:gd name="T3" fmla="*/ 0 h 127"/>
                  <a:gd name="T4" fmla="*/ 323 w 323"/>
                  <a:gd name="T5" fmla="*/ 127 h 127"/>
                  <a:gd name="T6" fmla="*/ 0 w 323"/>
                  <a:gd name="T7" fmla="*/ 127 h 127"/>
                  <a:gd name="T8" fmla="*/ 0 w 323"/>
                  <a:gd name="T9" fmla="*/ 0 h 127"/>
                  <a:gd name="T10" fmla="*/ 0 w 323"/>
                  <a:gd name="T11" fmla="*/ 0 h 127"/>
                  <a:gd name="T12" fmla="*/ 303 w 323"/>
                  <a:gd name="T13" fmla="*/ 0 h 127"/>
                  <a:gd name="T14" fmla="*/ 303 w 323"/>
                  <a:gd name="T15" fmla="*/ 127 h 127"/>
                  <a:gd name="T16" fmla="*/ 0 w 323"/>
                  <a:gd name="T17" fmla="*/ 127 h 127"/>
                  <a:gd name="T18" fmla="*/ 0 w 323"/>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127">
                    <a:moveTo>
                      <a:pt x="0" y="0"/>
                    </a:moveTo>
                    <a:lnTo>
                      <a:pt x="323" y="0"/>
                    </a:lnTo>
                    <a:lnTo>
                      <a:pt x="323" y="127"/>
                    </a:lnTo>
                    <a:lnTo>
                      <a:pt x="0" y="127"/>
                    </a:lnTo>
                    <a:lnTo>
                      <a:pt x="0" y="0"/>
                    </a:lnTo>
                    <a:close/>
                    <a:moveTo>
                      <a:pt x="0" y="0"/>
                    </a:moveTo>
                    <a:lnTo>
                      <a:pt x="303" y="0"/>
                    </a:lnTo>
                    <a:lnTo>
                      <a:pt x="303" y="127"/>
                    </a:lnTo>
                    <a:lnTo>
                      <a:pt x="0" y="127"/>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8" name="Freeform 272"/>
              <p:cNvSpPr>
                <a:spLocks noEditPoints="1"/>
              </p:cNvSpPr>
              <p:nvPr/>
            </p:nvSpPr>
            <p:spPr bwMode="auto">
              <a:xfrm>
                <a:off x="960" y="1435"/>
                <a:ext cx="152" cy="64"/>
              </a:xfrm>
              <a:custGeom>
                <a:avLst/>
                <a:gdLst>
                  <a:gd name="T0" fmla="*/ 0 w 303"/>
                  <a:gd name="T1" fmla="*/ 0 h 127"/>
                  <a:gd name="T2" fmla="*/ 303 w 303"/>
                  <a:gd name="T3" fmla="*/ 0 h 127"/>
                  <a:gd name="T4" fmla="*/ 303 w 303"/>
                  <a:gd name="T5" fmla="*/ 127 h 127"/>
                  <a:gd name="T6" fmla="*/ 0 w 303"/>
                  <a:gd name="T7" fmla="*/ 127 h 127"/>
                  <a:gd name="T8" fmla="*/ 0 w 303"/>
                  <a:gd name="T9" fmla="*/ 0 h 127"/>
                  <a:gd name="T10" fmla="*/ 0 w 303"/>
                  <a:gd name="T11" fmla="*/ 0 h 127"/>
                  <a:gd name="T12" fmla="*/ 286 w 303"/>
                  <a:gd name="T13" fmla="*/ 0 h 127"/>
                  <a:gd name="T14" fmla="*/ 286 w 303"/>
                  <a:gd name="T15" fmla="*/ 127 h 127"/>
                  <a:gd name="T16" fmla="*/ 0 w 303"/>
                  <a:gd name="T17" fmla="*/ 127 h 127"/>
                  <a:gd name="T18" fmla="*/ 0 w 303"/>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127">
                    <a:moveTo>
                      <a:pt x="0" y="0"/>
                    </a:moveTo>
                    <a:lnTo>
                      <a:pt x="303" y="0"/>
                    </a:lnTo>
                    <a:lnTo>
                      <a:pt x="303" y="127"/>
                    </a:lnTo>
                    <a:lnTo>
                      <a:pt x="0" y="127"/>
                    </a:lnTo>
                    <a:lnTo>
                      <a:pt x="0" y="0"/>
                    </a:lnTo>
                    <a:close/>
                    <a:moveTo>
                      <a:pt x="0" y="0"/>
                    </a:moveTo>
                    <a:lnTo>
                      <a:pt x="286" y="0"/>
                    </a:lnTo>
                    <a:lnTo>
                      <a:pt x="286" y="127"/>
                    </a:lnTo>
                    <a:lnTo>
                      <a:pt x="0" y="127"/>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9" name="Freeform 273"/>
              <p:cNvSpPr>
                <a:spLocks noEditPoints="1"/>
              </p:cNvSpPr>
              <p:nvPr/>
            </p:nvSpPr>
            <p:spPr bwMode="auto">
              <a:xfrm>
                <a:off x="960" y="1435"/>
                <a:ext cx="143" cy="64"/>
              </a:xfrm>
              <a:custGeom>
                <a:avLst/>
                <a:gdLst>
                  <a:gd name="T0" fmla="*/ 0 w 286"/>
                  <a:gd name="T1" fmla="*/ 0 h 127"/>
                  <a:gd name="T2" fmla="*/ 286 w 286"/>
                  <a:gd name="T3" fmla="*/ 0 h 127"/>
                  <a:gd name="T4" fmla="*/ 286 w 286"/>
                  <a:gd name="T5" fmla="*/ 127 h 127"/>
                  <a:gd name="T6" fmla="*/ 0 w 286"/>
                  <a:gd name="T7" fmla="*/ 127 h 127"/>
                  <a:gd name="T8" fmla="*/ 0 w 286"/>
                  <a:gd name="T9" fmla="*/ 0 h 127"/>
                  <a:gd name="T10" fmla="*/ 0 w 286"/>
                  <a:gd name="T11" fmla="*/ 0 h 127"/>
                  <a:gd name="T12" fmla="*/ 269 w 286"/>
                  <a:gd name="T13" fmla="*/ 0 h 127"/>
                  <a:gd name="T14" fmla="*/ 269 w 286"/>
                  <a:gd name="T15" fmla="*/ 127 h 127"/>
                  <a:gd name="T16" fmla="*/ 0 w 286"/>
                  <a:gd name="T17" fmla="*/ 127 h 127"/>
                  <a:gd name="T18" fmla="*/ 0 w 286"/>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127">
                    <a:moveTo>
                      <a:pt x="0" y="0"/>
                    </a:moveTo>
                    <a:lnTo>
                      <a:pt x="286" y="0"/>
                    </a:lnTo>
                    <a:lnTo>
                      <a:pt x="286" y="127"/>
                    </a:lnTo>
                    <a:lnTo>
                      <a:pt x="0" y="127"/>
                    </a:lnTo>
                    <a:lnTo>
                      <a:pt x="0" y="0"/>
                    </a:lnTo>
                    <a:close/>
                    <a:moveTo>
                      <a:pt x="0" y="0"/>
                    </a:moveTo>
                    <a:lnTo>
                      <a:pt x="269" y="0"/>
                    </a:lnTo>
                    <a:lnTo>
                      <a:pt x="269" y="127"/>
                    </a:lnTo>
                    <a:lnTo>
                      <a:pt x="0" y="127"/>
                    </a:lnTo>
                    <a:lnTo>
                      <a:pt x="0" y="0"/>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0" name="Freeform 274"/>
              <p:cNvSpPr>
                <a:spLocks noEditPoints="1"/>
              </p:cNvSpPr>
              <p:nvPr/>
            </p:nvSpPr>
            <p:spPr bwMode="auto">
              <a:xfrm>
                <a:off x="960" y="1435"/>
                <a:ext cx="134" cy="64"/>
              </a:xfrm>
              <a:custGeom>
                <a:avLst/>
                <a:gdLst>
                  <a:gd name="T0" fmla="*/ 0 w 269"/>
                  <a:gd name="T1" fmla="*/ 0 h 127"/>
                  <a:gd name="T2" fmla="*/ 269 w 269"/>
                  <a:gd name="T3" fmla="*/ 0 h 127"/>
                  <a:gd name="T4" fmla="*/ 269 w 269"/>
                  <a:gd name="T5" fmla="*/ 127 h 127"/>
                  <a:gd name="T6" fmla="*/ 0 w 269"/>
                  <a:gd name="T7" fmla="*/ 127 h 127"/>
                  <a:gd name="T8" fmla="*/ 0 w 269"/>
                  <a:gd name="T9" fmla="*/ 0 h 127"/>
                  <a:gd name="T10" fmla="*/ 0 w 269"/>
                  <a:gd name="T11" fmla="*/ 0 h 127"/>
                  <a:gd name="T12" fmla="*/ 250 w 269"/>
                  <a:gd name="T13" fmla="*/ 0 h 127"/>
                  <a:gd name="T14" fmla="*/ 250 w 269"/>
                  <a:gd name="T15" fmla="*/ 127 h 127"/>
                  <a:gd name="T16" fmla="*/ 0 w 269"/>
                  <a:gd name="T17" fmla="*/ 127 h 127"/>
                  <a:gd name="T18" fmla="*/ 0 w 269"/>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 h="127">
                    <a:moveTo>
                      <a:pt x="0" y="0"/>
                    </a:moveTo>
                    <a:lnTo>
                      <a:pt x="269" y="0"/>
                    </a:lnTo>
                    <a:lnTo>
                      <a:pt x="269" y="127"/>
                    </a:lnTo>
                    <a:lnTo>
                      <a:pt x="0" y="127"/>
                    </a:lnTo>
                    <a:lnTo>
                      <a:pt x="0" y="0"/>
                    </a:lnTo>
                    <a:close/>
                    <a:moveTo>
                      <a:pt x="0" y="0"/>
                    </a:moveTo>
                    <a:lnTo>
                      <a:pt x="250" y="0"/>
                    </a:lnTo>
                    <a:lnTo>
                      <a:pt x="250" y="127"/>
                    </a:lnTo>
                    <a:lnTo>
                      <a:pt x="0" y="127"/>
                    </a:lnTo>
                    <a:lnTo>
                      <a:pt x="0" y="0"/>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1" name="Freeform 275"/>
              <p:cNvSpPr>
                <a:spLocks noEditPoints="1"/>
              </p:cNvSpPr>
              <p:nvPr/>
            </p:nvSpPr>
            <p:spPr bwMode="auto">
              <a:xfrm>
                <a:off x="960" y="1435"/>
                <a:ext cx="125" cy="64"/>
              </a:xfrm>
              <a:custGeom>
                <a:avLst/>
                <a:gdLst>
                  <a:gd name="T0" fmla="*/ 0 w 250"/>
                  <a:gd name="T1" fmla="*/ 0 h 127"/>
                  <a:gd name="T2" fmla="*/ 250 w 250"/>
                  <a:gd name="T3" fmla="*/ 0 h 127"/>
                  <a:gd name="T4" fmla="*/ 250 w 250"/>
                  <a:gd name="T5" fmla="*/ 127 h 127"/>
                  <a:gd name="T6" fmla="*/ 0 w 250"/>
                  <a:gd name="T7" fmla="*/ 127 h 127"/>
                  <a:gd name="T8" fmla="*/ 0 w 250"/>
                  <a:gd name="T9" fmla="*/ 0 h 127"/>
                  <a:gd name="T10" fmla="*/ 0 w 250"/>
                  <a:gd name="T11" fmla="*/ 0 h 127"/>
                  <a:gd name="T12" fmla="*/ 232 w 250"/>
                  <a:gd name="T13" fmla="*/ 0 h 127"/>
                  <a:gd name="T14" fmla="*/ 232 w 250"/>
                  <a:gd name="T15" fmla="*/ 127 h 127"/>
                  <a:gd name="T16" fmla="*/ 0 w 250"/>
                  <a:gd name="T17" fmla="*/ 127 h 127"/>
                  <a:gd name="T18" fmla="*/ 0 w 250"/>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127">
                    <a:moveTo>
                      <a:pt x="0" y="0"/>
                    </a:moveTo>
                    <a:lnTo>
                      <a:pt x="250" y="0"/>
                    </a:lnTo>
                    <a:lnTo>
                      <a:pt x="250" y="127"/>
                    </a:lnTo>
                    <a:lnTo>
                      <a:pt x="0" y="127"/>
                    </a:lnTo>
                    <a:lnTo>
                      <a:pt x="0" y="0"/>
                    </a:lnTo>
                    <a:close/>
                    <a:moveTo>
                      <a:pt x="0" y="0"/>
                    </a:moveTo>
                    <a:lnTo>
                      <a:pt x="232" y="0"/>
                    </a:lnTo>
                    <a:lnTo>
                      <a:pt x="232" y="127"/>
                    </a:lnTo>
                    <a:lnTo>
                      <a:pt x="0" y="127"/>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2" name="Freeform 276"/>
              <p:cNvSpPr>
                <a:spLocks noEditPoints="1"/>
              </p:cNvSpPr>
              <p:nvPr/>
            </p:nvSpPr>
            <p:spPr bwMode="auto">
              <a:xfrm>
                <a:off x="960" y="1435"/>
                <a:ext cx="116" cy="64"/>
              </a:xfrm>
              <a:custGeom>
                <a:avLst/>
                <a:gdLst>
                  <a:gd name="T0" fmla="*/ 0 w 232"/>
                  <a:gd name="T1" fmla="*/ 0 h 127"/>
                  <a:gd name="T2" fmla="*/ 232 w 232"/>
                  <a:gd name="T3" fmla="*/ 0 h 127"/>
                  <a:gd name="T4" fmla="*/ 232 w 232"/>
                  <a:gd name="T5" fmla="*/ 127 h 127"/>
                  <a:gd name="T6" fmla="*/ 0 w 232"/>
                  <a:gd name="T7" fmla="*/ 127 h 127"/>
                  <a:gd name="T8" fmla="*/ 0 w 232"/>
                  <a:gd name="T9" fmla="*/ 0 h 127"/>
                  <a:gd name="T10" fmla="*/ 0 w 232"/>
                  <a:gd name="T11" fmla="*/ 0 h 127"/>
                  <a:gd name="T12" fmla="*/ 215 w 232"/>
                  <a:gd name="T13" fmla="*/ 0 h 127"/>
                  <a:gd name="T14" fmla="*/ 215 w 232"/>
                  <a:gd name="T15" fmla="*/ 127 h 127"/>
                  <a:gd name="T16" fmla="*/ 0 w 232"/>
                  <a:gd name="T17" fmla="*/ 127 h 127"/>
                  <a:gd name="T18" fmla="*/ 0 w 232"/>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127">
                    <a:moveTo>
                      <a:pt x="0" y="0"/>
                    </a:moveTo>
                    <a:lnTo>
                      <a:pt x="232" y="0"/>
                    </a:lnTo>
                    <a:lnTo>
                      <a:pt x="232" y="127"/>
                    </a:lnTo>
                    <a:lnTo>
                      <a:pt x="0" y="127"/>
                    </a:lnTo>
                    <a:lnTo>
                      <a:pt x="0" y="0"/>
                    </a:lnTo>
                    <a:close/>
                    <a:moveTo>
                      <a:pt x="0" y="0"/>
                    </a:moveTo>
                    <a:lnTo>
                      <a:pt x="215" y="0"/>
                    </a:lnTo>
                    <a:lnTo>
                      <a:pt x="215" y="127"/>
                    </a:lnTo>
                    <a:lnTo>
                      <a:pt x="0" y="127"/>
                    </a:lnTo>
                    <a:lnTo>
                      <a:pt x="0" y="0"/>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3" name="Freeform 277"/>
              <p:cNvSpPr>
                <a:spLocks noEditPoints="1"/>
              </p:cNvSpPr>
              <p:nvPr/>
            </p:nvSpPr>
            <p:spPr bwMode="auto">
              <a:xfrm>
                <a:off x="960" y="1435"/>
                <a:ext cx="107" cy="64"/>
              </a:xfrm>
              <a:custGeom>
                <a:avLst/>
                <a:gdLst>
                  <a:gd name="T0" fmla="*/ 0 w 215"/>
                  <a:gd name="T1" fmla="*/ 0 h 127"/>
                  <a:gd name="T2" fmla="*/ 215 w 215"/>
                  <a:gd name="T3" fmla="*/ 0 h 127"/>
                  <a:gd name="T4" fmla="*/ 215 w 215"/>
                  <a:gd name="T5" fmla="*/ 127 h 127"/>
                  <a:gd name="T6" fmla="*/ 0 w 215"/>
                  <a:gd name="T7" fmla="*/ 127 h 127"/>
                  <a:gd name="T8" fmla="*/ 0 w 215"/>
                  <a:gd name="T9" fmla="*/ 0 h 127"/>
                  <a:gd name="T10" fmla="*/ 0 w 215"/>
                  <a:gd name="T11" fmla="*/ 0 h 127"/>
                  <a:gd name="T12" fmla="*/ 196 w 215"/>
                  <a:gd name="T13" fmla="*/ 0 h 127"/>
                  <a:gd name="T14" fmla="*/ 196 w 215"/>
                  <a:gd name="T15" fmla="*/ 127 h 127"/>
                  <a:gd name="T16" fmla="*/ 0 w 215"/>
                  <a:gd name="T17" fmla="*/ 127 h 127"/>
                  <a:gd name="T18" fmla="*/ 0 w 215"/>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27">
                    <a:moveTo>
                      <a:pt x="0" y="0"/>
                    </a:moveTo>
                    <a:lnTo>
                      <a:pt x="215" y="0"/>
                    </a:lnTo>
                    <a:lnTo>
                      <a:pt x="215" y="127"/>
                    </a:lnTo>
                    <a:lnTo>
                      <a:pt x="0" y="127"/>
                    </a:lnTo>
                    <a:lnTo>
                      <a:pt x="0" y="0"/>
                    </a:lnTo>
                    <a:close/>
                    <a:moveTo>
                      <a:pt x="0" y="0"/>
                    </a:moveTo>
                    <a:lnTo>
                      <a:pt x="196" y="0"/>
                    </a:lnTo>
                    <a:lnTo>
                      <a:pt x="196" y="127"/>
                    </a:lnTo>
                    <a:lnTo>
                      <a:pt x="0" y="127"/>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4" name="Freeform 278"/>
              <p:cNvSpPr>
                <a:spLocks noEditPoints="1"/>
              </p:cNvSpPr>
              <p:nvPr/>
            </p:nvSpPr>
            <p:spPr bwMode="auto">
              <a:xfrm>
                <a:off x="960" y="1435"/>
                <a:ext cx="98" cy="64"/>
              </a:xfrm>
              <a:custGeom>
                <a:avLst/>
                <a:gdLst>
                  <a:gd name="T0" fmla="*/ 0 w 196"/>
                  <a:gd name="T1" fmla="*/ 0 h 127"/>
                  <a:gd name="T2" fmla="*/ 196 w 196"/>
                  <a:gd name="T3" fmla="*/ 0 h 127"/>
                  <a:gd name="T4" fmla="*/ 196 w 196"/>
                  <a:gd name="T5" fmla="*/ 127 h 127"/>
                  <a:gd name="T6" fmla="*/ 0 w 196"/>
                  <a:gd name="T7" fmla="*/ 127 h 127"/>
                  <a:gd name="T8" fmla="*/ 0 w 196"/>
                  <a:gd name="T9" fmla="*/ 0 h 127"/>
                  <a:gd name="T10" fmla="*/ 0 w 196"/>
                  <a:gd name="T11" fmla="*/ 0 h 127"/>
                  <a:gd name="T12" fmla="*/ 178 w 196"/>
                  <a:gd name="T13" fmla="*/ 0 h 127"/>
                  <a:gd name="T14" fmla="*/ 178 w 196"/>
                  <a:gd name="T15" fmla="*/ 127 h 127"/>
                  <a:gd name="T16" fmla="*/ 0 w 196"/>
                  <a:gd name="T17" fmla="*/ 127 h 127"/>
                  <a:gd name="T18" fmla="*/ 0 w 196"/>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27">
                    <a:moveTo>
                      <a:pt x="0" y="0"/>
                    </a:moveTo>
                    <a:lnTo>
                      <a:pt x="196" y="0"/>
                    </a:lnTo>
                    <a:lnTo>
                      <a:pt x="196" y="127"/>
                    </a:lnTo>
                    <a:lnTo>
                      <a:pt x="0" y="127"/>
                    </a:lnTo>
                    <a:lnTo>
                      <a:pt x="0" y="0"/>
                    </a:lnTo>
                    <a:close/>
                    <a:moveTo>
                      <a:pt x="0" y="0"/>
                    </a:moveTo>
                    <a:lnTo>
                      <a:pt x="178" y="0"/>
                    </a:lnTo>
                    <a:lnTo>
                      <a:pt x="178" y="127"/>
                    </a:lnTo>
                    <a:lnTo>
                      <a:pt x="0" y="127"/>
                    </a:lnTo>
                    <a:lnTo>
                      <a:pt x="0" y="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5" name="Freeform 279"/>
              <p:cNvSpPr>
                <a:spLocks noEditPoints="1"/>
              </p:cNvSpPr>
              <p:nvPr/>
            </p:nvSpPr>
            <p:spPr bwMode="auto">
              <a:xfrm>
                <a:off x="960" y="1435"/>
                <a:ext cx="89" cy="64"/>
              </a:xfrm>
              <a:custGeom>
                <a:avLst/>
                <a:gdLst>
                  <a:gd name="T0" fmla="*/ 0 w 178"/>
                  <a:gd name="T1" fmla="*/ 0 h 127"/>
                  <a:gd name="T2" fmla="*/ 178 w 178"/>
                  <a:gd name="T3" fmla="*/ 0 h 127"/>
                  <a:gd name="T4" fmla="*/ 178 w 178"/>
                  <a:gd name="T5" fmla="*/ 127 h 127"/>
                  <a:gd name="T6" fmla="*/ 0 w 178"/>
                  <a:gd name="T7" fmla="*/ 127 h 127"/>
                  <a:gd name="T8" fmla="*/ 0 w 178"/>
                  <a:gd name="T9" fmla="*/ 0 h 127"/>
                  <a:gd name="T10" fmla="*/ 0 w 178"/>
                  <a:gd name="T11" fmla="*/ 0 h 127"/>
                  <a:gd name="T12" fmla="*/ 161 w 178"/>
                  <a:gd name="T13" fmla="*/ 0 h 127"/>
                  <a:gd name="T14" fmla="*/ 161 w 178"/>
                  <a:gd name="T15" fmla="*/ 127 h 127"/>
                  <a:gd name="T16" fmla="*/ 0 w 178"/>
                  <a:gd name="T17" fmla="*/ 127 h 127"/>
                  <a:gd name="T18" fmla="*/ 0 w 178"/>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27">
                    <a:moveTo>
                      <a:pt x="0" y="0"/>
                    </a:moveTo>
                    <a:lnTo>
                      <a:pt x="178" y="0"/>
                    </a:lnTo>
                    <a:lnTo>
                      <a:pt x="178" y="127"/>
                    </a:lnTo>
                    <a:lnTo>
                      <a:pt x="0" y="127"/>
                    </a:lnTo>
                    <a:lnTo>
                      <a:pt x="0" y="0"/>
                    </a:lnTo>
                    <a:close/>
                    <a:moveTo>
                      <a:pt x="0" y="0"/>
                    </a:moveTo>
                    <a:lnTo>
                      <a:pt x="161" y="0"/>
                    </a:lnTo>
                    <a:lnTo>
                      <a:pt x="161" y="127"/>
                    </a:lnTo>
                    <a:lnTo>
                      <a:pt x="0" y="127"/>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6" name="Freeform 280"/>
              <p:cNvSpPr>
                <a:spLocks noEditPoints="1"/>
              </p:cNvSpPr>
              <p:nvPr/>
            </p:nvSpPr>
            <p:spPr bwMode="auto">
              <a:xfrm>
                <a:off x="960" y="1435"/>
                <a:ext cx="81" cy="64"/>
              </a:xfrm>
              <a:custGeom>
                <a:avLst/>
                <a:gdLst>
                  <a:gd name="T0" fmla="*/ 0 w 161"/>
                  <a:gd name="T1" fmla="*/ 0 h 127"/>
                  <a:gd name="T2" fmla="*/ 161 w 161"/>
                  <a:gd name="T3" fmla="*/ 0 h 127"/>
                  <a:gd name="T4" fmla="*/ 161 w 161"/>
                  <a:gd name="T5" fmla="*/ 127 h 127"/>
                  <a:gd name="T6" fmla="*/ 0 w 161"/>
                  <a:gd name="T7" fmla="*/ 127 h 127"/>
                  <a:gd name="T8" fmla="*/ 0 w 161"/>
                  <a:gd name="T9" fmla="*/ 0 h 127"/>
                  <a:gd name="T10" fmla="*/ 0 w 161"/>
                  <a:gd name="T11" fmla="*/ 0 h 127"/>
                  <a:gd name="T12" fmla="*/ 142 w 161"/>
                  <a:gd name="T13" fmla="*/ 0 h 127"/>
                  <a:gd name="T14" fmla="*/ 142 w 161"/>
                  <a:gd name="T15" fmla="*/ 127 h 127"/>
                  <a:gd name="T16" fmla="*/ 0 w 161"/>
                  <a:gd name="T17" fmla="*/ 127 h 127"/>
                  <a:gd name="T18" fmla="*/ 0 w 161"/>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 h="127">
                    <a:moveTo>
                      <a:pt x="0" y="0"/>
                    </a:moveTo>
                    <a:lnTo>
                      <a:pt x="161" y="0"/>
                    </a:lnTo>
                    <a:lnTo>
                      <a:pt x="161" y="127"/>
                    </a:lnTo>
                    <a:lnTo>
                      <a:pt x="0" y="127"/>
                    </a:lnTo>
                    <a:lnTo>
                      <a:pt x="0" y="0"/>
                    </a:lnTo>
                    <a:close/>
                    <a:moveTo>
                      <a:pt x="0" y="0"/>
                    </a:moveTo>
                    <a:lnTo>
                      <a:pt x="142" y="0"/>
                    </a:lnTo>
                    <a:lnTo>
                      <a:pt x="142" y="127"/>
                    </a:lnTo>
                    <a:lnTo>
                      <a:pt x="0" y="127"/>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7" name="Freeform 281"/>
              <p:cNvSpPr>
                <a:spLocks noEditPoints="1"/>
              </p:cNvSpPr>
              <p:nvPr/>
            </p:nvSpPr>
            <p:spPr bwMode="auto">
              <a:xfrm>
                <a:off x="960" y="1435"/>
                <a:ext cx="71" cy="64"/>
              </a:xfrm>
              <a:custGeom>
                <a:avLst/>
                <a:gdLst>
                  <a:gd name="T0" fmla="*/ 0 w 142"/>
                  <a:gd name="T1" fmla="*/ 0 h 127"/>
                  <a:gd name="T2" fmla="*/ 142 w 142"/>
                  <a:gd name="T3" fmla="*/ 0 h 127"/>
                  <a:gd name="T4" fmla="*/ 142 w 142"/>
                  <a:gd name="T5" fmla="*/ 127 h 127"/>
                  <a:gd name="T6" fmla="*/ 0 w 142"/>
                  <a:gd name="T7" fmla="*/ 127 h 127"/>
                  <a:gd name="T8" fmla="*/ 0 w 142"/>
                  <a:gd name="T9" fmla="*/ 0 h 127"/>
                  <a:gd name="T10" fmla="*/ 0 w 142"/>
                  <a:gd name="T11" fmla="*/ 0 h 127"/>
                  <a:gd name="T12" fmla="*/ 125 w 142"/>
                  <a:gd name="T13" fmla="*/ 0 h 127"/>
                  <a:gd name="T14" fmla="*/ 125 w 142"/>
                  <a:gd name="T15" fmla="*/ 127 h 127"/>
                  <a:gd name="T16" fmla="*/ 0 w 142"/>
                  <a:gd name="T17" fmla="*/ 127 h 127"/>
                  <a:gd name="T18" fmla="*/ 0 w 142"/>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7">
                    <a:moveTo>
                      <a:pt x="0" y="0"/>
                    </a:moveTo>
                    <a:lnTo>
                      <a:pt x="142" y="0"/>
                    </a:lnTo>
                    <a:lnTo>
                      <a:pt x="142" y="127"/>
                    </a:lnTo>
                    <a:lnTo>
                      <a:pt x="0" y="127"/>
                    </a:lnTo>
                    <a:lnTo>
                      <a:pt x="0" y="0"/>
                    </a:lnTo>
                    <a:close/>
                    <a:moveTo>
                      <a:pt x="0" y="0"/>
                    </a:moveTo>
                    <a:lnTo>
                      <a:pt x="125" y="0"/>
                    </a:lnTo>
                    <a:lnTo>
                      <a:pt x="125" y="127"/>
                    </a:lnTo>
                    <a:lnTo>
                      <a:pt x="0" y="127"/>
                    </a:lnTo>
                    <a:lnTo>
                      <a:pt x="0" y="0"/>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8" name="Freeform 282"/>
              <p:cNvSpPr>
                <a:spLocks noEditPoints="1"/>
              </p:cNvSpPr>
              <p:nvPr/>
            </p:nvSpPr>
            <p:spPr bwMode="auto">
              <a:xfrm>
                <a:off x="960" y="1435"/>
                <a:ext cx="62" cy="64"/>
              </a:xfrm>
              <a:custGeom>
                <a:avLst/>
                <a:gdLst>
                  <a:gd name="T0" fmla="*/ 0 w 125"/>
                  <a:gd name="T1" fmla="*/ 0 h 127"/>
                  <a:gd name="T2" fmla="*/ 125 w 125"/>
                  <a:gd name="T3" fmla="*/ 0 h 127"/>
                  <a:gd name="T4" fmla="*/ 125 w 125"/>
                  <a:gd name="T5" fmla="*/ 127 h 127"/>
                  <a:gd name="T6" fmla="*/ 0 w 125"/>
                  <a:gd name="T7" fmla="*/ 127 h 127"/>
                  <a:gd name="T8" fmla="*/ 0 w 125"/>
                  <a:gd name="T9" fmla="*/ 0 h 127"/>
                  <a:gd name="T10" fmla="*/ 0 w 125"/>
                  <a:gd name="T11" fmla="*/ 0 h 127"/>
                  <a:gd name="T12" fmla="*/ 107 w 125"/>
                  <a:gd name="T13" fmla="*/ 0 h 127"/>
                  <a:gd name="T14" fmla="*/ 107 w 125"/>
                  <a:gd name="T15" fmla="*/ 127 h 127"/>
                  <a:gd name="T16" fmla="*/ 0 w 125"/>
                  <a:gd name="T17" fmla="*/ 127 h 127"/>
                  <a:gd name="T18" fmla="*/ 0 w 125"/>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7">
                    <a:moveTo>
                      <a:pt x="0" y="0"/>
                    </a:moveTo>
                    <a:lnTo>
                      <a:pt x="125" y="0"/>
                    </a:lnTo>
                    <a:lnTo>
                      <a:pt x="125" y="127"/>
                    </a:lnTo>
                    <a:lnTo>
                      <a:pt x="0" y="127"/>
                    </a:lnTo>
                    <a:lnTo>
                      <a:pt x="0" y="0"/>
                    </a:lnTo>
                    <a:close/>
                    <a:moveTo>
                      <a:pt x="0" y="0"/>
                    </a:moveTo>
                    <a:lnTo>
                      <a:pt x="107" y="0"/>
                    </a:lnTo>
                    <a:lnTo>
                      <a:pt x="107" y="127"/>
                    </a:lnTo>
                    <a:lnTo>
                      <a:pt x="0" y="127"/>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9" name="Freeform 283"/>
              <p:cNvSpPr>
                <a:spLocks noEditPoints="1"/>
              </p:cNvSpPr>
              <p:nvPr/>
            </p:nvSpPr>
            <p:spPr bwMode="auto">
              <a:xfrm>
                <a:off x="960" y="1435"/>
                <a:ext cx="54" cy="64"/>
              </a:xfrm>
              <a:custGeom>
                <a:avLst/>
                <a:gdLst>
                  <a:gd name="T0" fmla="*/ 0 w 107"/>
                  <a:gd name="T1" fmla="*/ 0 h 127"/>
                  <a:gd name="T2" fmla="*/ 107 w 107"/>
                  <a:gd name="T3" fmla="*/ 0 h 127"/>
                  <a:gd name="T4" fmla="*/ 107 w 107"/>
                  <a:gd name="T5" fmla="*/ 127 h 127"/>
                  <a:gd name="T6" fmla="*/ 0 w 107"/>
                  <a:gd name="T7" fmla="*/ 127 h 127"/>
                  <a:gd name="T8" fmla="*/ 0 w 107"/>
                  <a:gd name="T9" fmla="*/ 0 h 127"/>
                  <a:gd name="T10" fmla="*/ 0 w 107"/>
                  <a:gd name="T11" fmla="*/ 0 h 127"/>
                  <a:gd name="T12" fmla="*/ 88 w 107"/>
                  <a:gd name="T13" fmla="*/ 0 h 127"/>
                  <a:gd name="T14" fmla="*/ 88 w 107"/>
                  <a:gd name="T15" fmla="*/ 127 h 127"/>
                  <a:gd name="T16" fmla="*/ 0 w 107"/>
                  <a:gd name="T17" fmla="*/ 127 h 127"/>
                  <a:gd name="T18" fmla="*/ 0 w 107"/>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27">
                    <a:moveTo>
                      <a:pt x="0" y="0"/>
                    </a:moveTo>
                    <a:lnTo>
                      <a:pt x="107" y="0"/>
                    </a:lnTo>
                    <a:lnTo>
                      <a:pt x="107" y="127"/>
                    </a:lnTo>
                    <a:lnTo>
                      <a:pt x="0" y="127"/>
                    </a:lnTo>
                    <a:lnTo>
                      <a:pt x="0" y="0"/>
                    </a:lnTo>
                    <a:close/>
                    <a:moveTo>
                      <a:pt x="0" y="0"/>
                    </a:moveTo>
                    <a:lnTo>
                      <a:pt x="88" y="0"/>
                    </a:lnTo>
                    <a:lnTo>
                      <a:pt x="88" y="127"/>
                    </a:lnTo>
                    <a:lnTo>
                      <a:pt x="0" y="127"/>
                    </a:lnTo>
                    <a:lnTo>
                      <a:pt x="0"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0" name="Freeform 284"/>
              <p:cNvSpPr>
                <a:spLocks noEditPoints="1"/>
              </p:cNvSpPr>
              <p:nvPr/>
            </p:nvSpPr>
            <p:spPr bwMode="auto">
              <a:xfrm>
                <a:off x="960" y="1435"/>
                <a:ext cx="44" cy="64"/>
              </a:xfrm>
              <a:custGeom>
                <a:avLst/>
                <a:gdLst>
                  <a:gd name="T0" fmla="*/ 0 w 88"/>
                  <a:gd name="T1" fmla="*/ 0 h 127"/>
                  <a:gd name="T2" fmla="*/ 88 w 88"/>
                  <a:gd name="T3" fmla="*/ 0 h 127"/>
                  <a:gd name="T4" fmla="*/ 88 w 88"/>
                  <a:gd name="T5" fmla="*/ 127 h 127"/>
                  <a:gd name="T6" fmla="*/ 0 w 88"/>
                  <a:gd name="T7" fmla="*/ 127 h 127"/>
                  <a:gd name="T8" fmla="*/ 0 w 88"/>
                  <a:gd name="T9" fmla="*/ 0 h 127"/>
                  <a:gd name="T10" fmla="*/ 0 w 88"/>
                  <a:gd name="T11" fmla="*/ 0 h 127"/>
                  <a:gd name="T12" fmla="*/ 71 w 88"/>
                  <a:gd name="T13" fmla="*/ 0 h 127"/>
                  <a:gd name="T14" fmla="*/ 71 w 88"/>
                  <a:gd name="T15" fmla="*/ 127 h 127"/>
                  <a:gd name="T16" fmla="*/ 0 w 88"/>
                  <a:gd name="T17" fmla="*/ 127 h 127"/>
                  <a:gd name="T18" fmla="*/ 0 w 88"/>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127">
                    <a:moveTo>
                      <a:pt x="0" y="0"/>
                    </a:moveTo>
                    <a:lnTo>
                      <a:pt x="88" y="0"/>
                    </a:lnTo>
                    <a:lnTo>
                      <a:pt x="88" y="127"/>
                    </a:lnTo>
                    <a:lnTo>
                      <a:pt x="0" y="127"/>
                    </a:lnTo>
                    <a:lnTo>
                      <a:pt x="0" y="0"/>
                    </a:lnTo>
                    <a:close/>
                    <a:moveTo>
                      <a:pt x="0" y="0"/>
                    </a:moveTo>
                    <a:lnTo>
                      <a:pt x="71" y="0"/>
                    </a:lnTo>
                    <a:lnTo>
                      <a:pt x="71" y="127"/>
                    </a:lnTo>
                    <a:lnTo>
                      <a:pt x="0" y="127"/>
                    </a:lnTo>
                    <a:lnTo>
                      <a:pt x="0" y="0"/>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 name="Freeform 285"/>
              <p:cNvSpPr>
                <a:spLocks noEditPoints="1"/>
              </p:cNvSpPr>
              <p:nvPr/>
            </p:nvSpPr>
            <p:spPr bwMode="auto">
              <a:xfrm>
                <a:off x="960" y="1435"/>
                <a:ext cx="35" cy="64"/>
              </a:xfrm>
              <a:custGeom>
                <a:avLst/>
                <a:gdLst>
                  <a:gd name="T0" fmla="*/ 0 w 71"/>
                  <a:gd name="T1" fmla="*/ 0 h 127"/>
                  <a:gd name="T2" fmla="*/ 71 w 71"/>
                  <a:gd name="T3" fmla="*/ 0 h 127"/>
                  <a:gd name="T4" fmla="*/ 71 w 71"/>
                  <a:gd name="T5" fmla="*/ 127 h 127"/>
                  <a:gd name="T6" fmla="*/ 0 w 71"/>
                  <a:gd name="T7" fmla="*/ 127 h 127"/>
                  <a:gd name="T8" fmla="*/ 0 w 71"/>
                  <a:gd name="T9" fmla="*/ 0 h 127"/>
                  <a:gd name="T10" fmla="*/ 0 w 71"/>
                  <a:gd name="T11" fmla="*/ 0 h 127"/>
                  <a:gd name="T12" fmla="*/ 53 w 71"/>
                  <a:gd name="T13" fmla="*/ 0 h 127"/>
                  <a:gd name="T14" fmla="*/ 53 w 71"/>
                  <a:gd name="T15" fmla="*/ 127 h 127"/>
                  <a:gd name="T16" fmla="*/ 0 w 71"/>
                  <a:gd name="T17" fmla="*/ 127 h 127"/>
                  <a:gd name="T18" fmla="*/ 0 w 71"/>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27">
                    <a:moveTo>
                      <a:pt x="0" y="0"/>
                    </a:moveTo>
                    <a:lnTo>
                      <a:pt x="71" y="0"/>
                    </a:lnTo>
                    <a:lnTo>
                      <a:pt x="71" y="127"/>
                    </a:lnTo>
                    <a:lnTo>
                      <a:pt x="0" y="127"/>
                    </a:lnTo>
                    <a:lnTo>
                      <a:pt x="0" y="0"/>
                    </a:lnTo>
                    <a:close/>
                    <a:moveTo>
                      <a:pt x="0" y="0"/>
                    </a:moveTo>
                    <a:lnTo>
                      <a:pt x="53" y="0"/>
                    </a:lnTo>
                    <a:lnTo>
                      <a:pt x="53" y="127"/>
                    </a:lnTo>
                    <a:lnTo>
                      <a:pt x="0" y="127"/>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 name="Freeform 286"/>
              <p:cNvSpPr>
                <a:spLocks noEditPoints="1"/>
              </p:cNvSpPr>
              <p:nvPr/>
            </p:nvSpPr>
            <p:spPr bwMode="auto">
              <a:xfrm>
                <a:off x="960" y="1435"/>
                <a:ext cx="27" cy="64"/>
              </a:xfrm>
              <a:custGeom>
                <a:avLst/>
                <a:gdLst>
                  <a:gd name="T0" fmla="*/ 0 w 53"/>
                  <a:gd name="T1" fmla="*/ 0 h 127"/>
                  <a:gd name="T2" fmla="*/ 53 w 53"/>
                  <a:gd name="T3" fmla="*/ 0 h 127"/>
                  <a:gd name="T4" fmla="*/ 53 w 53"/>
                  <a:gd name="T5" fmla="*/ 127 h 127"/>
                  <a:gd name="T6" fmla="*/ 0 w 53"/>
                  <a:gd name="T7" fmla="*/ 127 h 127"/>
                  <a:gd name="T8" fmla="*/ 0 w 53"/>
                  <a:gd name="T9" fmla="*/ 0 h 127"/>
                  <a:gd name="T10" fmla="*/ 0 w 53"/>
                  <a:gd name="T11" fmla="*/ 0 h 127"/>
                  <a:gd name="T12" fmla="*/ 34 w 53"/>
                  <a:gd name="T13" fmla="*/ 0 h 127"/>
                  <a:gd name="T14" fmla="*/ 34 w 53"/>
                  <a:gd name="T15" fmla="*/ 127 h 127"/>
                  <a:gd name="T16" fmla="*/ 0 w 53"/>
                  <a:gd name="T17" fmla="*/ 127 h 127"/>
                  <a:gd name="T18" fmla="*/ 0 w 53"/>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127">
                    <a:moveTo>
                      <a:pt x="0" y="0"/>
                    </a:moveTo>
                    <a:lnTo>
                      <a:pt x="53" y="0"/>
                    </a:lnTo>
                    <a:lnTo>
                      <a:pt x="53" y="127"/>
                    </a:lnTo>
                    <a:lnTo>
                      <a:pt x="0" y="127"/>
                    </a:lnTo>
                    <a:lnTo>
                      <a:pt x="0" y="0"/>
                    </a:lnTo>
                    <a:close/>
                    <a:moveTo>
                      <a:pt x="0" y="0"/>
                    </a:moveTo>
                    <a:lnTo>
                      <a:pt x="34" y="0"/>
                    </a:lnTo>
                    <a:lnTo>
                      <a:pt x="34" y="127"/>
                    </a:lnTo>
                    <a:lnTo>
                      <a:pt x="0" y="127"/>
                    </a:lnTo>
                    <a:lnTo>
                      <a:pt x="0" y="0"/>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3" name="Freeform 287"/>
              <p:cNvSpPr>
                <a:spLocks noEditPoints="1"/>
              </p:cNvSpPr>
              <p:nvPr/>
            </p:nvSpPr>
            <p:spPr bwMode="auto">
              <a:xfrm>
                <a:off x="960" y="1435"/>
                <a:ext cx="17" cy="64"/>
              </a:xfrm>
              <a:custGeom>
                <a:avLst/>
                <a:gdLst>
                  <a:gd name="T0" fmla="*/ 0 w 34"/>
                  <a:gd name="T1" fmla="*/ 0 h 127"/>
                  <a:gd name="T2" fmla="*/ 34 w 34"/>
                  <a:gd name="T3" fmla="*/ 0 h 127"/>
                  <a:gd name="T4" fmla="*/ 34 w 34"/>
                  <a:gd name="T5" fmla="*/ 127 h 127"/>
                  <a:gd name="T6" fmla="*/ 0 w 34"/>
                  <a:gd name="T7" fmla="*/ 127 h 127"/>
                  <a:gd name="T8" fmla="*/ 0 w 34"/>
                  <a:gd name="T9" fmla="*/ 0 h 127"/>
                  <a:gd name="T10" fmla="*/ 0 w 34"/>
                  <a:gd name="T11" fmla="*/ 0 h 127"/>
                  <a:gd name="T12" fmla="*/ 17 w 34"/>
                  <a:gd name="T13" fmla="*/ 0 h 127"/>
                  <a:gd name="T14" fmla="*/ 17 w 34"/>
                  <a:gd name="T15" fmla="*/ 127 h 127"/>
                  <a:gd name="T16" fmla="*/ 0 w 34"/>
                  <a:gd name="T17" fmla="*/ 127 h 127"/>
                  <a:gd name="T18" fmla="*/ 0 w 34"/>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27">
                    <a:moveTo>
                      <a:pt x="0" y="0"/>
                    </a:moveTo>
                    <a:lnTo>
                      <a:pt x="34" y="0"/>
                    </a:lnTo>
                    <a:lnTo>
                      <a:pt x="34" y="127"/>
                    </a:lnTo>
                    <a:lnTo>
                      <a:pt x="0" y="127"/>
                    </a:lnTo>
                    <a:lnTo>
                      <a:pt x="0" y="0"/>
                    </a:lnTo>
                    <a:close/>
                    <a:moveTo>
                      <a:pt x="0" y="0"/>
                    </a:moveTo>
                    <a:lnTo>
                      <a:pt x="17" y="0"/>
                    </a:lnTo>
                    <a:lnTo>
                      <a:pt x="17" y="127"/>
                    </a:lnTo>
                    <a:lnTo>
                      <a:pt x="0" y="127"/>
                    </a:lnTo>
                    <a:lnTo>
                      <a:pt x="0"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4" name="Freeform 288"/>
              <p:cNvSpPr>
                <a:spLocks noEditPoints="1"/>
              </p:cNvSpPr>
              <p:nvPr/>
            </p:nvSpPr>
            <p:spPr bwMode="auto">
              <a:xfrm>
                <a:off x="960" y="1435"/>
                <a:ext cx="8" cy="64"/>
              </a:xfrm>
              <a:custGeom>
                <a:avLst/>
                <a:gdLst>
                  <a:gd name="T0" fmla="*/ 0 w 17"/>
                  <a:gd name="T1" fmla="*/ 0 h 127"/>
                  <a:gd name="T2" fmla="*/ 17 w 17"/>
                  <a:gd name="T3" fmla="*/ 0 h 127"/>
                  <a:gd name="T4" fmla="*/ 17 w 17"/>
                  <a:gd name="T5" fmla="*/ 127 h 127"/>
                  <a:gd name="T6" fmla="*/ 0 w 17"/>
                  <a:gd name="T7" fmla="*/ 127 h 127"/>
                  <a:gd name="T8" fmla="*/ 0 w 17"/>
                  <a:gd name="T9" fmla="*/ 0 h 127"/>
                  <a:gd name="T10" fmla="*/ 0 w 17"/>
                  <a:gd name="T11" fmla="*/ 0 h 127"/>
                  <a:gd name="T12" fmla="*/ 0 w 17"/>
                  <a:gd name="T13" fmla="*/ 0 h 127"/>
                  <a:gd name="T14" fmla="*/ 0 w 17"/>
                  <a:gd name="T15" fmla="*/ 127 h 127"/>
                  <a:gd name="T16" fmla="*/ 0 w 17"/>
                  <a:gd name="T17" fmla="*/ 127 h 127"/>
                  <a:gd name="T18" fmla="*/ 0 w 17"/>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7">
                    <a:moveTo>
                      <a:pt x="0" y="0"/>
                    </a:moveTo>
                    <a:lnTo>
                      <a:pt x="17" y="0"/>
                    </a:lnTo>
                    <a:lnTo>
                      <a:pt x="17" y="127"/>
                    </a:lnTo>
                    <a:lnTo>
                      <a:pt x="0" y="127"/>
                    </a:lnTo>
                    <a:lnTo>
                      <a:pt x="0" y="0"/>
                    </a:lnTo>
                    <a:close/>
                    <a:moveTo>
                      <a:pt x="0" y="0"/>
                    </a:moveTo>
                    <a:lnTo>
                      <a:pt x="0" y="0"/>
                    </a:lnTo>
                    <a:lnTo>
                      <a:pt x="0" y="127"/>
                    </a:lnTo>
                    <a:lnTo>
                      <a:pt x="0" y="127"/>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5" name="Freeform 289"/>
              <p:cNvSpPr>
                <a:spLocks noEditPoints="1"/>
              </p:cNvSpPr>
              <p:nvPr/>
            </p:nvSpPr>
            <p:spPr bwMode="auto">
              <a:xfrm>
                <a:off x="960" y="1435"/>
                <a:ext cx="1" cy="64"/>
              </a:xfrm>
              <a:custGeom>
                <a:avLst/>
                <a:gdLst>
                  <a:gd name="T0" fmla="*/ 0 h 127"/>
                  <a:gd name="T1" fmla="*/ 0 h 127"/>
                  <a:gd name="T2" fmla="*/ 127 h 127"/>
                  <a:gd name="T3" fmla="*/ 127 h 127"/>
                  <a:gd name="T4" fmla="*/ 0 h 127"/>
                  <a:gd name="T5" fmla="*/ 0 h 127"/>
                  <a:gd name="T6" fmla="*/ 0 h 127"/>
                  <a:gd name="T7" fmla="*/ 127 h 127"/>
                  <a:gd name="T8" fmla="*/ 127 h 127"/>
                  <a:gd name="T9" fmla="*/ 0 h 127"/>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127">
                    <a:moveTo>
                      <a:pt x="0" y="0"/>
                    </a:moveTo>
                    <a:lnTo>
                      <a:pt x="0" y="0"/>
                    </a:lnTo>
                    <a:lnTo>
                      <a:pt x="0" y="127"/>
                    </a:lnTo>
                    <a:lnTo>
                      <a:pt x="0" y="127"/>
                    </a:lnTo>
                    <a:lnTo>
                      <a:pt x="0" y="0"/>
                    </a:lnTo>
                    <a:close/>
                    <a:moveTo>
                      <a:pt x="0" y="0"/>
                    </a:moveTo>
                    <a:lnTo>
                      <a:pt x="0" y="0"/>
                    </a:lnTo>
                    <a:lnTo>
                      <a:pt x="0" y="127"/>
                    </a:lnTo>
                    <a:lnTo>
                      <a:pt x="0" y="127"/>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6" name="Rectangle 290"/>
              <p:cNvSpPr>
                <a:spLocks noChangeArrowheads="1"/>
              </p:cNvSpPr>
              <p:nvPr/>
            </p:nvSpPr>
            <p:spPr bwMode="auto">
              <a:xfrm>
                <a:off x="960" y="1435"/>
                <a:ext cx="340"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7" name="Freeform 291"/>
              <p:cNvSpPr>
                <a:spLocks noEditPoints="1"/>
              </p:cNvSpPr>
              <p:nvPr/>
            </p:nvSpPr>
            <p:spPr bwMode="auto">
              <a:xfrm>
                <a:off x="963" y="1451"/>
                <a:ext cx="334" cy="8"/>
              </a:xfrm>
              <a:custGeom>
                <a:avLst/>
                <a:gdLst>
                  <a:gd name="T0" fmla="*/ 0 w 670"/>
                  <a:gd name="T1" fmla="*/ 0 h 18"/>
                  <a:gd name="T2" fmla="*/ 670 w 670"/>
                  <a:gd name="T3" fmla="*/ 0 h 18"/>
                  <a:gd name="T4" fmla="*/ 670 w 670"/>
                  <a:gd name="T5" fmla="*/ 18 h 18"/>
                  <a:gd name="T6" fmla="*/ 0 w 670"/>
                  <a:gd name="T7" fmla="*/ 18 h 18"/>
                  <a:gd name="T8" fmla="*/ 0 w 670"/>
                  <a:gd name="T9" fmla="*/ 0 h 18"/>
                  <a:gd name="T10" fmla="*/ 0 w 670"/>
                  <a:gd name="T11" fmla="*/ 4 h 18"/>
                  <a:gd name="T12" fmla="*/ 670 w 670"/>
                  <a:gd name="T13" fmla="*/ 4 h 18"/>
                  <a:gd name="T14" fmla="*/ 670 w 670"/>
                  <a:gd name="T15" fmla="*/ 14 h 18"/>
                  <a:gd name="T16" fmla="*/ 0 w 670"/>
                  <a:gd name="T17" fmla="*/ 14 h 18"/>
                  <a:gd name="T18" fmla="*/ 0 w 670"/>
                  <a:gd name="T19"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0" h="18">
                    <a:moveTo>
                      <a:pt x="0" y="0"/>
                    </a:moveTo>
                    <a:lnTo>
                      <a:pt x="670" y="0"/>
                    </a:lnTo>
                    <a:lnTo>
                      <a:pt x="670" y="18"/>
                    </a:lnTo>
                    <a:lnTo>
                      <a:pt x="0" y="18"/>
                    </a:lnTo>
                    <a:lnTo>
                      <a:pt x="0" y="0"/>
                    </a:lnTo>
                    <a:close/>
                    <a:moveTo>
                      <a:pt x="0" y="4"/>
                    </a:moveTo>
                    <a:lnTo>
                      <a:pt x="670" y="4"/>
                    </a:lnTo>
                    <a:lnTo>
                      <a:pt x="670" y="14"/>
                    </a:lnTo>
                    <a:lnTo>
                      <a:pt x="0" y="14"/>
                    </a:lnTo>
                    <a:lnTo>
                      <a:pt x="0"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8" name="Freeform 292"/>
              <p:cNvSpPr>
                <a:spLocks noEditPoints="1"/>
              </p:cNvSpPr>
              <p:nvPr/>
            </p:nvSpPr>
            <p:spPr bwMode="auto">
              <a:xfrm>
                <a:off x="963" y="1453"/>
                <a:ext cx="334" cy="4"/>
              </a:xfrm>
              <a:custGeom>
                <a:avLst/>
                <a:gdLst>
                  <a:gd name="T0" fmla="*/ 0 w 670"/>
                  <a:gd name="T1" fmla="*/ 0 h 10"/>
                  <a:gd name="T2" fmla="*/ 670 w 670"/>
                  <a:gd name="T3" fmla="*/ 0 h 10"/>
                  <a:gd name="T4" fmla="*/ 670 w 670"/>
                  <a:gd name="T5" fmla="*/ 10 h 10"/>
                  <a:gd name="T6" fmla="*/ 0 w 670"/>
                  <a:gd name="T7" fmla="*/ 10 h 10"/>
                  <a:gd name="T8" fmla="*/ 0 w 670"/>
                  <a:gd name="T9" fmla="*/ 0 h 10"/>
                  <a:gd name="T10" fmla="*/ 0 w 670"/>
                  <a:gd name="T11" fmla="*/ 4 h 10"/>
                  <a:gd name="T12" fmla="*/ 670 w 670"/>
                  <a:gd name="T13" fmla="*/ 4 h 10"/>
                  <a:gd name="T14" fmla="*/ 670 w 670"/>
                  <a:gd name="T15" fmla="*/ 4 h 10"/>
                  <a:gd name="T16" fmla="*/ 0 w 670"/>
                  <a:gd name="T17" fmla="*/ 4 h 10"/>
                  <a:gd name="T18" fmla="*/ 0 w 670"/>
                  <a:gd name="T19"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0" h="10">
                    <a:moveTo>
                      <a:pt x="0" y="0"/>
                    </a:moveTo>
                    <a:lnTo>
                      <a:pt x="670" y="0"/>
                    </a:lnTo>
                    <a:lnTo>
                      <a:pt x="670" y="10"/>
                    </a:lnTo>
                    <a:lnTo>
                      <a:pt x="0" y="10"/>
                    </a:lnTo>
                    <a:lnTo>
                      <a:pt x="0" y="0"/>
                    </a:lnTo>
                    <a:close/>
                    <a:moveTo>
                      <a:pt x="0" y="4"/>
                    </a:moveTo>
                    <a:lnTo>
                      <a:pt x="670" y="4"/>
                    </a:lnTo>
                    <a:lnTo>
                      <a:pt x="670" y="4"/>
                    </a:lnTo>
                    <a:lnTo>
                      <a:pt x="0" y="4"/>
                    </a:lnTo>
                    <a:lnTo>
                      <a:pt x="0"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9" name="Rectangle 293"/>
              <p:cNvSpPr>
                <a:spLocks noChangeArrowheads="1"/>
              </p:cNvSpPr>
              <p:nvPr/>
            </p:nvSpPr>
            <p:spPr bwMode="auto">
              <a:xfrm>
                <a:off x="963" y="1451"/>
                <a:ext cx="334" cy="8"/>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0" name="Rectangle 294"/>
              <p:cNvSpPr>
                <a:spLocks noChangeArrowheads="1"/>
              </p:cNvSpPr>
              <p:nvPr/>
            </p:nvSpPr>
            <p:spPr bwMode="auto">
              <a:xfrm>
                <a:off x="991" y="1451"/>
                <a:ext cx="59" cy="8"/>
              </a:xfrm>
              <a:prstGeom prst="rect">
                <a:avLst/>
              </a:prstGeom>
              <a:solidFill>
                <a:srgbClr val="000000"/>
              </a:solidFill>
              <a:ln w="1588">
                <a:solidFill>
                  <a:srgbClr val="000000"/>
                </a:solidFill>
                <a:miter lim="800000"/>
                <a:headEnd/>
                <a:tailEnd/>
              </a:ln>
            </p:spPr>
            <p:txBody>
              <a:bodyPr/>
              <a:lstStyle/>
              <a:p>
                <a:endParaRPr lang="en-US"/>
              </a:p>
            </p:txBody>
          </p:sp>
          <p:sp>
            <p:nvSpPr>
              <p:cNvPr id="471" name="Freeform 295"/>
              <p:cNvSpPr>
                <a:spLocks noEditPoints="1"/>
              </p:cNvSpPr>
              <p:nvPr/>
            </p:nvSpPr>
            <p:spPr bwMode="auto">
              <a:xfrm>
                <a:off x="973" y="1468"/>
                <a:ext cx="23" cy="22"/>
              </a:xfrm>
              <a:custGeom>
                <a:avLst/>
                <a:gdLst>
                  <a:gd name="T0" fmla="*/ 0 w 47"/>
                  <a:gd name="T1" fmla="*/ 23 h 44"/>
                  <a:gd name="T2" fmla="*/ 24 w 47"/>
                  <a:gd name="T3" fmla="*/ 0 h 44"/>
                  <a:gd name="T4" fmla="*/ 47 w 47"/>
                  <a:gd name="T5" fmla="*/ 23 h 44"/>
                  <a:gd name="T6" fmla="*/ 24 w 47"/>
                  <a:gd name="T7" fmla="*/ 44 h 44"/>
                  <a:gd name="T8" fmla="*/ 0 w 47"/>
                  <a:gd name="T9" fmla="*/ 23 h 44"/>
                  <a:gd name="T10" fmla="*/ 6 w 47"/>
                  <a:gd name="T11" fmla="*/ 23 h 44"/>
                  <a:gd name="T12" fmla="*/ 25 w 47"/>
                  <a:gd name="T13" fmla="*/ 2 h 44"/>
                  <a:gd name="T14" fmla="*/ 47 w 47"/>
                  <a:gd name="T15" fmla="*/ 23 h 44"/>
                  <a:gd name="T16" fmla="*/ 25 w 47"/>
                  <a:gd name="T17" fmla="*/ 42 h 44"/>
                  <a:gd name="T18" fmla="*/ 6 w 47"/>
                  <a:gd name="T19"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4">
                    <a:moveTo>
                      <a:pt x="0" y="23"/>
                    </a:moveTo>
                    <a:lnTo>
                      <a:pt x="24" y="0"/>
                    </a:lnTo>
                    <a:lnTo>
                      <a:pt x="47" y="23"/>
                    </a:lnTo>
                    <a:lnTo>
                      <a:pt x="24" y="44"/>
                    </a:lnTo>
                    <a:lnTo>
                      <a:pt x="0" y="23"/>
                    </a:lnTo>
                    <a:close/>
                    <a:moveTo>
                      <a:pt x="6" y="23"/>
                    </a:moveTo>
                    <a:lnTo>
                      <a:pt x="25" y="2"/>
                    </a:lnTo>
                    <a:lnTo>
                      <a:pt x="47" y="23"/>
                    </a:lnTo>
                    <a:lnTo>
                      <a:pt x="25" y="42"/>
                    </a:lnTo>
                    <a:lnTo>
                      <a:pt x="6" y="23"/>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2" name="Freeform 296"/>
              <p:cNvSpPr>
                <a:spLocks noEditPoints="1"/>
              </p:cNvSpPr>
              <p:nvPr/>
            </p:nvSpPr>
            <p:spPr bwMode="auto">
              <a:xfrm>
                <a:off x="976" y="1469"/>
                <a:ext cx="20" cy="20"/>
              </a:xfrm>
              <a:custGeom>
                <a:avLst/>
                <a:gdLst>
                  <a:gd name="T0" fmla="*/ 0 w 41"/>
                  <a:gd name="T1" fmla="*/ 21 h 40"/>
                  <a:gd name="T2" fmla="*/ 19 w 41"/>
                  <a:gd name="T3" fmla="*/ 0 h 40"/>
                  <a:gd name="T4" fmla="*/ 41 w 41"/>
                  <a:gd name="T5" fmla="*/ 21 h 40"/>
                  <a:gd name="T6" fmla="*/ 19 w 41"/>
                  <a:gd name="T7" fmla="*/ 40 h 40"/>
                  <a:gd name="T8" fmla="*/ 0 w 41"/>
                  <a:gd name="T9" fmla="*/ 21 h 40"/>
                  <a:gd name="T10" fmla="*/ 6 w 41"/>
                  <a:gd name="T11" fmla="*/ 21 h 40"/>
                  <a:gd name="T12" fmla="*/ 23 w 41"/>
                  <a:gd name="T13" fmla="*/ 4 h 40"/>
                  <a:gd name="T14" fmla="*/ 41 w 41"/>
                  <a:gd name="T15" fmla="*/ 21 h 40"/>
                  <a:gd name="T16" fmla="*/ 23 w 41"/>
                  <a:gd name="T17" fmla="*/ 36 h 40"/>
                  <a:gd name="T18" fmla="*/ 6 w 41"/>
                  <a:gd name="T19"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0">
                    <a:moveTo>
                      <a:pt x="0" y="21"/>
                    </a:moveTo>
                    <a:lnTo>
                      <a:pt x="19" y="0"/>
                    </a:lnTo>
                    <a:lnTo>
                      <a:pt x="41" y="21"/>
                    </a:lnTo>
                    <a:lnTo>
                      <a:pt x="19" y="40"/>
                    </a:lnTo>
                    <a:lnTo>
                      <a:pt x="0" y="21"/>
                    </a:lnTo>
                    <a:close/>
                    <a:moveTo>
                      <a:pt x="6" y="21"/>
                    </a:moveTo>
                    <a:lnTo>
                      <a:pt x="23" y="4"/>
                    </a:lnTo>
                    <a:lnTo>
                      <a:pt x="41" y="21"/>
                    </a:lnTo>
                    <a:lnTo>
                      <a:pt x="23" y="36"/>
                    </a:lnTo>
                    <a:lnTo>
                      <a:pt x="6" y="21"/>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3" name="Freeform 297"/>
              <p:cNvSpPr>
                <a:spLocks noEditPoints="1"/>
              </p:cNvSpPr>
              <p:nvPr/>
            </p:nvSpPr>
            <p:spPr bwMode="auto">
              <a:xfrm>
                <a:off x="979" y="1471"/>
                <a:ext cx="17" cy="16"/>
              </a:xfrm>
              <a:custGeom>
                <a:avLst/>
                <a:gdLst>
                  <a:gd name="T0" fmla="*/ 0 w 35"/>
                  <a:gd name="T1" fmla="*/ 17 h 32"/>
                  <a:gd name="T2" fmla="*/ 17 w 35"/>
                  <a:gd name="T3" fmla="*/ 0 h 32"/>
                  <a:gd name="T4" fmla="*/ 35 w 35"/>
                  <a:gd name="T5" fmla="*/ 17 h 32"/>
                  <a:gd name="T6" fmla="*/ 17 w 35"/>
                  <a:gd name="T7" fmla="*/ 32 h 32"/>
                  <a:gd name="T8" fmla="*/ 0 w 35"/>
                  <a:gd name="T9" fmla="*/ 17 h 32"/>
                  <a:gd name="T10" fmla="*/ 6 w 35"/>
                  <a:gd name="T11" fmla="*/ 17 h 32"/>
                  <a:gd name="T12" fmla="*/ 19 w 35"/>
                  <a:gd name="T13" fmla="*/ 2 h 32"/>
                  <a:gd name="T14" fmla="*/ 35 w 35"/>
                  <a:gd name="T15" fmla="*/ 17 h 32"/>
                  <a:gd name="T16" fmla="*/ 19 w 35"/>
                  <a:gd name="T17" fmla="*/ 30 h 32"/>
                  <a:gd name="T18" fmla="*/ 6 w 35"/>
                  <a:gd name="T19"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2">
                    <a:moveTo>
                      <a:pt x="0" y="17"/>
                    </a:moveTo>
                    <a:lnTo>
                      <a:pt x="17" y="0"/>
                    </a:lnTo>
                    <a:lnTo>
                      <a:pt x="35" y="17"/>
                    </a:lnTo>
                    <a:lnTo>
                      <a:pt x="17" y="32"/>
                    </a:lnTo>
                    <a:lnTo>
                      <a:pt x="0" y="17"/>
                    </a:lnTo>
                    <a:close/>
                    <a:moveTo>
                      <a:pt x="6" y="17"/>
                    </a:moveTo>
                    <a:lnTo>
                      <a:pt x="19" y="2"/>
                    </a:lnTo>
                    <a:lnTo>
                      <a:pt x="35" y="17"/>
                    </a:lnTo>
                    <a:lnTo>
                      <a:pt x="19" y="30"/>
                    </a:lnTo>
                    <a:lnTo>
                      <a:pt x="6" y="17"/>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4" name="Freeform 298"/>
              <p:cNvSpPr>
                <a:spLocks noEditPoints="1"/>
              </p:cNvSpPr>
              <p:nvPr/>
            </p:nvSpPr>
            <p:spPr bwMode="auto">
              <a:xfrm>
                <a:off x="982" y="1472"/>
                <a:ext cx="14" cy="14"/>
              </a:xfrm>
              <a:custGeom>
                <a:avLst/>
                <a:gdLst>
                  <a:gd name="T0" fmla="*/ 0 w 29"/>
                  <a:gd name="T1" fmla="*/ 15 h 28"/>
                  <a:gd name="T2" fmla="*/ 13 w 29"/>
                  <a:gd name="T3" fmla="*/ 0 h 28"/>
                  <a:gd name="T4" fmla="*/ 29 w 29"/>
                  <a:gd name="T5" fmla="*/ 15 h 28"/>
                  <a:gd name="T6" fmla="*/ 13 w 29"/>
                  <a:gd name="T7" fmla="*/ 28 h 28"/>
                  <a:gd name="T8" fmla="*/ 0 w 29"/>
                  <a:gd name="T9" fmla="*/ 15 h 28"/>
                  <a:gd name="T10" fmla="*/ 6 w 29"/>
                  <a:gd name="T11" fmla="*/ 15 h 28"/>
                  <a:gd name="T12" fmla="*/ 17 w 29"/>
                  <a:gd name="T13" fmla="*/ 3 h 28"/>
                  <a:gd name="T14" fmla="*/ 29 w 29"/>
                  <a:gd name="T15" fmla="*/ 15 h 28"/>
                  <a:gd name="T16" fmla="*/ 17 w 29"/>
                  <a:gd name="T17" fmla="*/ 25 h 28"/>
                  <a:gd name="T18" fmla="*/ 6 w 29"/>
                  <a:gd name="T19"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8">
                    <a:moveTo>
                      <a:pt x="0" y="15"/>
                    </a:moveTo>
                    <a:lnTo>
                      <a:pt x="13" y="0"/>
                    </a:lnTo>
                    <a:lnTo>
                      <a:pt x="29" y="15"/>
                    </a:lnTo>
                    <a:lnTo>
                      <a:pt x="13" y="28"/>
                    </a:lnTo>
                    <a:lnTo>
                      <a:pt x="0" y="15"/>
                    </a:lnTo>
                    <a:close/>
                    <a:moveTo>
                      <a:pt x="6" y="15"/>
                    </a:moveTo>
                    <a:lnTo>
                      <a:pt x="17" y="3"/>
                    </a:lnTo>
                    <a:lnTo>
                      <a:pt x="29" y="15"/>
                    </a:lnTo>
                    <a:lnTo>
                      <a:pt x="17" y="25"/>
                    </a:lnTo>
                    <a:lnTo>
                      <a:pt x="6" y="15"/>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5" name="Freeform 299"/>
              <p:cNvSpPr>
                <a:spLocks noEditPoints="1"/>
              </p:cNvSpPr>
              <p:nvPr/>
            </p:nvSpPr>
            <p:spPr bwMode="auto">
              <a:xfrm>
                <a:off x="985" y="1474"/>
                <a:ext cx="11" cy="10"/>
              </a:xfrm>
              <a:custGeom>
                <a:avLst/>
                <a:gdLst>
                  <a:gd name="T0" fmla="*/ 0 w 23"/>
                  <a:gd name="T1" fmla="*/ 12 h 22"/>
                  <a:gd name="T2" fmla="*/ 11 w 23"/>
                  <a:gd name="T3" fmla="*/ 0 h 22"/>
                  <a:gd name="T4" fmla="*/ 23 w 23"/>
                  <a:gd name="T5" fmla="*/ 12 h 22"/>
                  <a:gd name="T6" fmla="*/ 11 w 23"/>
                  <a:gd name="T7" fmla="*/ 22 h 22"/>
                  <a:gd name="T8" fmla="*/ 0 w 23"/>
                  <a:gd name="T9" fmla="*/ 12 h 22"/>
                  <a:gd name="T10" fmla="*/ 5 w 23"/>
                  <a:gd name="T11" fmla="*/ 12 h 22"/>
                  <a:gd name="T12" fmla="*/ 13 w 23"/>
                  <a:gd name="T13" fmla="*/ 2 h 22"/>
                  <a:gd name="T14" fmla="*/ 23 w 23"/>
                  <a:gd name="T15" fmla="*/ 12 h 22"/>
                  <a:gd name="T16" fmla="*/ 13 w 23"/>
                  <a:gd name="T17" fmla="*/ 20 h 22"/>
                  <a:gd name="T18" fmla="*/ 5 w 23"/>
                  <a:gd name="T19"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0" y="12"/>
                    </a:moveTo>
                    <a:lnTo>
                      <a:pt x="11" y="0"/>
                    </a:lnTo>
                    <a:lnTo>
                      <a:pt x="23" y="12"/>
                    </a:lnTo>
                    <a:lnTo>
                      <a:pt x="11" y="22"/>
                    </a:lnTo>
                    <a:lnTo>
                      <a:pt x="0" y="12"/>
                    </a:lnTo>
                    <a:close/>
                    <a:moveTo>
                      <a:pt x="5" y="12"/>
                    </a:moveTo>
                    <a:lnTo>
                      <a:pt x="13" y="2"/>
                    </a:lnTo>
                    <a:lnTo>
                      <a:pt x="23" y="12"/>
                    </a:lnTo>
                    <a:lnTo>
                      <a:pt x="13" y="20"/>
                    </a:lnTo>
                    <a:lnTo>
                      <a:pt x="5" y="12"/>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6" name="Freeform 300"/>
              <p:cNvSpPr>
                <a:spLocks noEditPoints="1"/>
              </p:cNvSpPr>
              <p:nvPr/>
            </p:nvSpPr>
            <p:spPr bwMode="auto">
              <a:xfrm>
                <a:off x="988" y="1475"/>
                <a:ext cx="8" cy="8"/>
              </a:xfrm>
              <a:custGeom>
                <a:avLst/>
                <a:gdLst>
                  <a:gd name="T0" fmla="*/ 0 w 18"/>
                  <a:gd name="T1" fmla="*/ 10 h 18"/>
                  <a:gd name="T2" fmla="*/ 8 w 18"/>
                  <a:gd name="T3" fmla="*/ 0 h 18"/>
                  <a:gd name="T4" fmla="*/ 18 w 18"/>
                  <a:gd name="T5" fmla="*/ 10 h 18"/>
                  <a:gd name="T6" fmla="*/ 8 w 18"/>
                  <a:gd name="T7" fmla="*/ 18 h 18"/>
                  <a:gd name="T8" fmla="*/ 0 w 18"/>
                  <a:gd name="T9" fmla="*/ 10 h 18"/>
                  <a:gd name="T10" fmla="*/ 6 w 18"/>
                  <a:gd name="T11" fmla="*/ 10 h 18"/>
                  <a:gd name="T12" fmla="*/ 12 w 18"/>
                  <a:gd name="T13" fmla="*/ 4 h 18"/>
                  <a:gd name="T14" fmla="*/ 18 w 18"/>
                  <a:gd name="T15" fmla="*/ 10 h 18"/>
                  <a:gd name="T16" fmla="*/ 12 w 18"/>
                  <a:gd name="T17" fmla="*/ 14 h 18"/>
                  <a:gd name="T18" fmla="*/ 6 w 18"/>
                  <a:gd name="T19"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0" y="10"/>
                    </a:moveTo>
                    <a:lnTo>
                      <a:pt x="8" y="0"/>
                    </a:lnTo>
                    <a:lnTo>
                      <a:pt x="18" y="10"/>
                    </a:lnTo>
                    <a:lnTo>
                      <a:pt x="8" y="18"/>
                    </a:lnTo>
                    <a:lnTo>
                      <a:pt x="0" y="10"/>
                    </a:lnTo>
                    <a:close/>
                    <a:moveTo>
                      <a:pt x="6" y="10"/>
                    </a:moveTo>
                    <a:lnTo>
                      <a:pt x="12" y="4"/>
                    </a:lnTo>
                    <a:lnTo>
                      <a:pt x="18" y="10"/>
                    </a:lnTo>
                    <a:lnTo>
                      <a:pt x="12" y="14"/>
                    </a:lnTo>
                    <a:lnTo>
                      <a:pt x="6" y="1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7" name="Freeform 301"/>
              <p:cNvSpPr>
                <a:spLocks noEditPoints="1"/>
              </p:cNvSpPr>
              <p:nvPr/>
            </p:nvSpPr>
            <p:spPr bwMode="auto">
              <a:xfrm>
                <a:off x="991" y="1477"/>
                <a:ext cx="5" cy="4"/>
              </a:xfrm>
              <a:custGeom>
                <a:avLst/>
                <a:gdLst>
                  <a:gd name="T0" fmla="*/ 0 w 12"/>
                  <a:gd name="T1" fmla="*/ 6 h 10"/>
                  <a:gd name="T2" fmla="*/ 6 w 12"/>
                  <a:gd name="T3" fmla="*/ 0 h 10"/>
                  <a:gd name="T4" fmla="*/ 12 w 12"/>
                  <a:gd name="T5" fmla="*/ 6 h 10"/>
                  <a:gd name="T6" fmla="*/ 6 w 12"/>
                  <a:gd name="T7" fmla="*/ 10 h 10"/>
                  <a:gd name="T8" fmla="*/ 0 w 12"/>
                  <a:gd name="T9" fmla="*/ 6 h 10"/>
                  <a:gd name="T10" fmla="*/ 6 w 12"/>
                  <a:gd name="T11" fmla="*/ 6 h 10"/>
                  <a:gd name="T12" fmla="*/ 8 w 12"/>
                  <a:gd name="T13" fmla="*/ 2 h 10"/>
                  <a:gd name="T14" fmla="*/ 12 w 12"/>
                  <a:gd name="T15" fmla="*/ 6 h 10"/>
                  <a:gd name="T16" fmla="*/ 8 w 12"/>
                  <a:gd name="T17" fmla="*/ 8 h 10"/>
                  <a:gd name="T18" fmla="*/ 6 w 12"/>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0" y="6"/>
                    </a:moveTo>
                    <a:lnTo>
                      <a:pt x="6" y="0"/>
                    </a:lnTo>
                    <a:lnTo>
                      <a:pt x="12" y="6"/>
                    </a:lnTo>
                    <a:lnTo>
                      <a:pt x="6" y="10"/>
                    </a:lnTo>
                    <a:lnTo>
                      <a:pt x="0" y="6"/>
                    </a:lnTo>
                    <a:close/>
                    <a:moveTo>
                      <a:pt x="6" y="6"/>
                    </a:moveTo>
                    <a:lnTo>
                      <a:pt x="8" y="2"/>
                    </a:lnTo>
                    <a:lnTo>
                      <a:pt x="12" y="6"/>
                    </a:lnTo>
                    <a:lnTo>
                      <a:pt x="8" y="8"/>
                    </a:lnTo>
                    <a:lnTo>
                      <a:pt x="6" y="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8" name="Freeform 302"/>
              <p:cNvSpPr>
                <a:spLocks noEditPoints="1"/>
              </p:cNvSpPr>
              <p:nvPr/>
            </p:nvSpPr>
            <p:spPr bwMode="auto">
              <a:xfrm>
                <a:off x="993" y="1478"/>
                <a:ext cx="3" cy="2"/>
              </a:xfrm>
              <a:custGeom>
                <a:avLst/>
                <a:gdLst>
                  <a:gd name="T0" fmla="*/ 0 w 6"/>
                  <a:gd name="T1" fmla="*/ 4 h 6"/>
                  <a:gd name="T2" fmla="*/ 2 w 6"/>
                  <a:gd name="T3" fmla="*/ 0 h 6"/>
                  <a:gd name="T4" fmla="*/ 6 w 6"/>
                  <a:gd name="T5" fmla="*/ 4 h 6"/>
                  <a:gd name="T6" fmla="*/ 2 w 6"/>
                  <a:gd name="T7" fmla="*/ 6 h 6"/>
                  <a:gd name="T8" fmla="*/ 0 w 6"/>
                  <a:gd name="T9" fmla="*/ 4 h 6"/>
                  <a:gd name="T10" fmla="*/ 6 w 6"/>
                  <a:gd name="T11" fmla="*/ 4 h 6"/>
                  <a:gd name="T12" fmla="*/ 6 w 6"/>
                  <a:gd name="T13" fmla="*/ 4 h 6"/>
                  <a:gd name="T14" fmla="*/ 6 w 6"/>
                  <a:gd name="T15" fmla="*/ 4 h 6"/>
                  <a:gd name="T16" fmla="*/ 6 w 6"/>
                  <a:gd name="T17" fmla="*/ 4 h 6"/>
                  <a:gd name="T18" fmla="*/ 6 w 6"/>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0" y="4"/>
                    </a:moveTo>
                    <a:lnTo>
                      <a:pt x="2" y="0"/>
                    </a:lnTo>
                    <a:lnTo>
                      <a:pt x="6" y="4"/>
                    </a:lnTo>
                    <a:lnTo>
                      <a:pt x="2" y="6"/>
                    </a:lnTo>
                    <a:lnTo>
                      <a:pt x="0" y="4"/>
                    </a:lnTo>
                    <a:close/>
                    <a:moveTo>
                      <a:pt x="6" y="4"/>
                    </a:moveTo>
                    <a:lnTo>
                      <a:pt x="6" y="4"/>
                    </a:lnTo>
                    <a:lnTo>
                      <a:pt x="6" y="4"/>
                    </a:lnTo>
                    <a:lnTo>
                      <a:pt x="6" y="4"/>
                    </a:lnTo>
                    <a:lnTo>
                      <a:pt x="6"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9" name="Freeform 303"/>
              <p:cNvSpPr>
                <a:spLocks noEditPoints="1"/>
              </p:cNvSpPr>
              <p:nvPr/>
            </p:nvSpPr>
            <p:spPr bwMode="auto">
              <a:xfrm>
                <a:off x="1012" y="1480"/>
                <a:ext cx="32" cy="9"/>
              </a:xfrm>
              <a:custGeom>
                <a:avLst/>
                <a:gdLst>
                  <a:gd name="T0" fmla="*/ 0 w 66"/>
                  <a:gd name="T1" fmla="*/ 0 h 17"/>
                  <a:gd name="T2" fmla="*/ 66 w 66"/>
                  <a:gd name="T3" fmla="*/ 0 h 17"/>
                  <a:gd name="T4" fmla="*/ 66 w 66"/>
                  <a:gd name="T5" fmla="*/ 17 h 17"/>
                  <a:gd name="T6" fmla="*/ 0 w 66"/>
                  <a:gd name="T7" fmla="*/ 17 h 17"/>
                  <a:gd name="T8" fmla="*/ 0 w 66"/>
                  <a:gd name="T9" fmla="*/ 0 h 17"/>
                  <a:gd name="T10" fmla="*/ 4 w 66"/>
                  <a:gd name="T11" fmla="*/ 0 h 17"/>
                  <a:gd name="T12" fmla="*/ 62 w 66"/>
                  <a:gd name="T13" fmla="*/ 0 h 17"/>
                  <a:gd name="T14" fmla="*/ 62 w 66"/>
                  <a:gd name="T15" fmla="*/ 17 h 17"/>
                  <a:gd name="T16" fmla="*/ 4 w 66"/>
                  <a:gd name="T17" fmla="*/ 17 h 17"/>
                  <a:gd name="T18" fmla="*/ 4 w 66"/>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7">
                    <a:moveTo>
                      <a:pt x="0" y="0"/>
                    </a:moveTo>
                    <a:lnTo>
                      <a:pt x="66" y="0"/>
                    </a:lnTo>
                    <a:lnTo>
                      <a:pt x="66" y="17"/>
                    </a:lnTo>
                    <a:lnTo>
                      <a:pt x="0" y="17"/>
                    </a:lnTo>
                    <a:lnTo>
                      <a:pt x="0" y="0"/>
                    </a:lnTo>
                    <a:close/>
                    <a:moveTo>
                      <a:pt x="4" y="0"/>
                    </a:moveTo>
                    <a:lnTo>
                      <a:pt x="62" y="0"/>
                    </a:lnTo>
                    <a:lnTo>
                      <a:pt x="62" y="17"/>
                    </a:lnTo>
                    <a:lnTo>
                      <a:pt x="4" y="17"/>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0" name="Freeform 304"/>
              <p:cNvSpPr>
                <a:spLocks noEditPoints="1"/>
              </p:cNvSpPr>
              <p:nvPr/>
            </p:nvSpPr>
            <p:spPr bwMode="auto">
              <a:xfrm>
                <a:off x="1014" y="1480"/>
                <a:ext cx="28" cy="9"/>
              </a:xfrm>
              <a:custGeom>
                <a:avLst/>
                <a:gdLst>
                  <a:gd name="T0" fmla="*/ 0 w 58"/>
                  <a:gd name="T1" fmla="*/ 0 h 17"/>
                  <a:gd name="T2" fmla="*/ 58 w 58"/>
                  <a:gd name="T3" fmla="*/ 0 h 17"/>
                  <a:gd name="T4" fmla="*/ 58 w 58"/>
                  <a:gd name="T5" fmla="*/ 17 h 17"/>
                  <a:gd name="T6" fmla="*/ 0 w 58"/>
                  <a:gd name="T7" fmla="*/ 17 h 17"/>
                  <a:gd name="T8" fmla="*/ 0 w 58"/>
                  <a:gd name="T9" fmla="*/ 0 h 17"/>
                  <a:gd name="T10" fmla="*/ 4 w 58"/>
                  <a:gd name="T11" fmla="*/ 0 h 17"/>
                  <a:gd name="T12" fmla="*/ 54 w 58"/>
                  <a:gd name="T13" fmla="*/ 0 h 17"/>
                  <a:gd name="T14" fmla="*/ 54 w 58"/>
                  <a:gd name="T15" fmla="*/ 17 h 17"/>
                  <a:gd name="T16" fmla="*/ 4 w 58"/>
                  <a:gd name="T17" fmla="*/ 17 h 17"/>
                  <a:gd name="T18" fmla="*/ 4 w 58"/>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17">
                    <a:moveTo>
                      <a:pt x="0" y="0"/>
                    </a:moveTo>
                    <a:lnTo>
                      <a:pt x="58" y="0"/>
                    </a:lnTo>
                    <a:lnTo>
                      <a:pt x="58" y="17"/>
                    </a:lnTo>
                    <a:lnTo>
                      <a:pt x="0" y="17"/>
                    </a:lnTo>
                    <a:lnTo>
                      <a:pt x="0" y="0"/>
                    </a:lnTo>
                    <a:close/>
                    <a:moveTo>
                      <a:pt x="4" y="0"/>
                    </a:moveTo>
                    <a:lnTo>
                      <a:pt x="54" y="0"/>
                    </a:lnTo>
                    <a:lnTo>
                      <a:pt x="54" y="17"/>
                    </a:lnTo>
                    <a:lnTo>
                      <a:pt x="4" y="17"/>
                    </a:lnTo>
                    <a:lnTo>
                      <a:pt x="4" y="0"/>
                    </a:ln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 name="Freeform 305"/>
              <p:cNvSpPr>
                <a:spLocks noEditPoints="1"/>
              </p:cNvSpPr>
              <p:nvPr/>
            </p:nvSpPr>
            <p:spPr bwMode="auto">
              <a:xfrm>
                <a:off x="1016" y="1480"/>
                <a:ext cx="25" cy="9"/>
              </a:xfrm>
              <a:custGeom>
                <a:avLst/>
                <a:gdLst>
                  <a:gd name="T0" fmla="*/ 0 w 50"/>
                  <a:gd name="T1" fmla="*/ 0 h 17"/>
                  <a:gd name="T2" fmla="*/ 50 w 50"/>
                  <a:gd name="T3" fmla="*/ 0 h 17"/>
                  <a:gd name="T4" fmla="*/ 50 w 50"/>
                  <a:gd name="T5" fmla="*/ 17 h 17"/>
                  <a:gd name="T6" fmla="*/ 0 w 50"/>
                  <a:gd name="T7" fmla="*/ 17 h 17"/>
                  <a:gd name="T8" fmla="*/ 0 w 50"/>
                  <a:gd name="T9" fmla="*/ 0 h 17"/>
                  <a:gd name="T10" fmla="*/ 2 w 50"/>
                  <a:gd name="T11" fmla="*/ 0 h 17"/>
                  <a:gd name="T12" fmla="*/ 48 w 50"/>
                  <a:gd name="T13" fmla="*/ 0 h 17"/>
                  <a:gd name="T14" fmla="*/ 48 w 50"/>
                  <a:gd name="T15" fmla="*/ 17 h 17"/>
                  <a:gd name="T16" fmla="*/ 2 w 50"/>
                  <a:gd name="T17" fmla="*/ 17 h 17"/>
                  <a:gd name="T18" fmla="*/ 2 w 50"/>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17">
                    <a:moveTo>
                      <a:pt x="0" y="0"/>
                    </a:moveTo>
                    <a:lnTo>
                      <a:pt x="50" y="0"/>
                    </a:lnTo>
                    <a:lnTo>
                      <a:pt x="50" y="17"/>
                    </a:lnTo>
                    <a:lnTo>
                      <a:pt x="0" y="17"/>
                    </a:lnTo>
                    <a:lnTo>
                      <a:pt x="0" y="0"/>
                    </a:lnTo>
                    <a:close/>
                    <a:moveTo>
                      <a:pt x="2" y="0"/>
                    </a:moveTo>
                    <a:lnTo>
                      <a:pt x="48" y="0"/>
                    </a:lnTo>
                    <a:lnTo>
                      <a:pt x="48" y="17"/>
                    </a:lnTo>
                    <a:lnTo>
                      <a:pt x="2" y="17"/>
                    </a:lnTo>
                    <a:lnTo>
                      <a:pt x="2" y="0"/>
                    </a:lnTo>
                    <a:close/>
                  </a:path>
                </a:pathLst>
              </a:custGeom>
              <a:solidFill>
                <a:srgbClr val="2424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 name="Freeform 306"/>
              <p:cNvSpPr>
                <a:spLocks noEditPoints="1"/>
              </p:cNvSpPr>
              <p:nvPr/>
            </p:nvSpPr>
            <p:spPr bwMode="auto">
              <a:xfrm>
                <a:off x="1016" y="1480"/>
                <a:ext cx="24" cy="9"/>
              </a:xfrm>
              <a:custGeom>
                <a:avLst/>
                <a:gdLst>
                  <a:gd name="T0" fmla="*/ 0 w 46"/>
                  <a:gd name="T1" fmla="*/ 0 h 17"/>
                  <a:gd name="T2" fmla="*/ 46 w 46"/>
                  <a:gd name="T3" fmla="*/ 0 h 17"/>
                  <a:gd name="T4" fmla="*/ 46 w 46"/>
                  <a:gd name="T5" fmla="*/ 17 h 17"/>
                  <a:gd name="T6" fmla="*/ 0 w 46"/>
                  <a:gd name="T7" fmla="*/ 17 h 17"/>
                  <a:gd name="T8" fmla="*/ 0 w 46"/>
                  <a:gd name="T9" fmla="*/ 0 h 17"/>
                  <a:gd name="T10" fmla="*/ 4 w 46"/>
                  <a:gd name="T11" fmla="*/ 0 h 17"/>
                  <a:gd name="T12" fmla="*/ 42 w 46"/>
                  <a:gd name="T13" fmla="*/ 0 h 17"/>
                  <a:gd name="T14" fmla="*/ 42 w 46"/>
                  <a:gd name="T15" fmla="*/ 17 h 17"/>
                  <a:gd name="T16" fmla="*/ 4 w 46"/>
                  <a:gd name="T17" fmla="*/ 17 h 17"/>
                  <a:gd name="T18" fmla="*/ 4 w 46"/>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7">
                    <a:moveTo>
                      <a:pt x="0" y="0"/>
                    </a:moveTo>
                    <a:lnTo>
                      <a:pt x="46" y="0"/>
                    </a:lnTo>
                    <a:lnTo>
                      <a:pt x="46" y="17"/>
                    </a:lnTo>
                    <a:lnTo>
                      <a:pt x="0" y="17"/>
                    </a:lnTo>
                    <a:lnTo>
                      <a:pt x="0" y="0"/>
                    </a:lnTo>
                    <a:close/>
                    <a:moveTo>
                      <a:pt x="4" y="0"/>
                    </a:moveTo>
                    <a:lnTo>
                      <a:pt x="42" y="0"/>
                    </a:lnTo>
                    <a:lnTo>
                      <a:pt x="42" y="17"/>
                    </a:lnTo>
                    <a:lnTo>
                      <a:pt x="4" y="17"/>
                    </a:lnTo>
                    <a:lnTo>
                      <a:pt x="4" y="0"/>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3" name="Freeform 307"/>
              <p:cNvSpPr>
                <a:spLocks noEditPoints="1"/>
              </p:cNvSpPr>
              <p:nvPr/>
            </p:nvSpPr>
            <p:spPr bwMode="auto">
              <a:xfrm>
                <a:off x="1018" y="1480"/>
                <a:ext cx="20" cy="9"/>
              </a:xfrm>
              <a:custGeom>
                <a:avLst/>
                <a:gdLst>
                  <a:gd name="T0" fmla="*/ 0 w 38"/>
                  <a:gd name="T1" fmla="*/ 0 h 17"/>
                  <a:gd name="T2" fmla="*/ 38 w 38"/>
                  <a:gd name="T3" fmla="*/ 0 h 17"/>
                  <a:gd name="T4" fmla="*/ 38 w 38"/>
                  <a:gd name="T5" fmla="*/ 17 h 17"/>
                  <a:gd name="T6" fmla="*/ 0 w 38"/>
                  <a:gd name="T7" fmla="*/ 17 h 17"/>
                  <a:gd name="T8" fmla="*/ 0 w 38"/>
                  <a:gd name="T9" fmla="*/ 0 h 17"/>
                  <a:gd name="T10" fmla="*/ 4 w 38"/>
                  <a:gd name="T11" fmla="*/ 0 h 17"/>
                  <a:gd name="T12" fmla="*/ 34 w 38"/>
                  <a:gd name="T13" fmla="*/ 0 h 17"/>
                  <a:gd name="T14" fmla="*/ 34 w 38"/>
                  <a:gd name="T15" fmla="*/ 17 h 17"/>
                  <a:gd name="T16" fmla="*/ 4 w 38"/>
                  <a:gd name="T17" fmla="*/ 17 h 17"/>
                  <a:gd name="T18" fmla="*/ 4 w 38"/>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7">
                    <a:moveTo>
                      <a:pt x="0" y="0"/>
                    </a:moveTo>
                    <a:lnTo>
                      <a:pt x="38" y="0"/>
                    </a:lnTo>
                    <a:lnTo>
                      <a:pt x="38" y="17"/>
                    </a:lnTo>
                    <a:lnTo>
                      <a:pt x="0" y="17"/>
                    </a:lnTo>
                    <a:lnTo>
                      <a:pt x="0" y="0"/>
                    </a:lnTo>
                    <a:close/>
                    <a:moveTo>
                      <a:pt x="4" y="0"/>
                    </a:moveTo>
                    <a:lnTo>
                      <a:pt x="34" y="0"/>
                    </a:lnTo>
                    <a:lnTo>
                      <a:pt x="34" y="17"/>
                    </a:lnTo>
                    <a:lnTo>
                      <a:pt x="4" y="17"/>
                    </a:lnTo>
                    <a:lnTo>
                      <a:pt x="4" y="0"/>
                    </a:lnTo>
                    <a:close/>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4" name="Freeform 308"/>
              <p:cNvSpPr>
                <a:spLocks noEditPoints="1"/>
              </p:cNvSpPr>
              <p:nvPr/>
            </p:nvSpPr>
            <p:spPr bwMode="auto">
              <a:xfrm>
                <a:off x="1020" y="1480"/>
                <a:ext cx="16" cy="9"/>
              </a:xfrm>
              <a:custGeom>
                <a:avLst/>
                <a:gdLst>
                  <a:gd name="T0" fmla="*/ 0 w 30"/>
                  <a:gd name="T1" fmla="*/ 0 h 17"/>
                  <a:gd name="T2" fmla="*/ 30 w 30"/>
                  <a:gd name="T3" fmla="*/ 0 h 17"/>
                  <a:gd name="T4" fmla="*/ 30 w 30"/>
                  <a:gd name="T5" fmla="*/ 17 h 17"/>
                  <a:gd name="T6" fmla="*/ 0 w 30"/>
                  <a:gd name="T7" fmla="*/ 17 h 17"/>
                  <a:gd name="T8" fmla="*/ 0 w 30"/>
                  <a:gd name="T9" fmla="*/ 0 h 17"/>
                  <a:gd name="T10" fmla="*/ 4 w 30"/>
                  <a:gd name="T11" fmla="*/ 0 h 17"/>
                  <a:gd name="T12" fmla="*/ 27 w 30"/>
                  <a:gd name="T13" fmla="*/ 0 h 17"/>
                  <a:gd name="T14" fmla="*/ 27 w 30"/>
                  <a:gd name="T15" fmla="*/ 17 h 17"/>
                  <a:gd name="T16" fmla="*/ 4 w 30"/>
                  <a:gd name="T17" fmla="*/ 17 h 17"/>
                  <a:gd name="T18" fmla="*/ 4 w 30"/>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7">
                    <a:moveTo>
                      <a:pt x="0" y="0"/>
                    </a:moveTo>
                    <a:lnTo>
                      <a:pt x="30" y="0"/>
                    </a:lnTo>
                    <a:lnTo>
                      <a:pt x="30" y="17"/>
                    </a:lnTo>
                    <a:lnTo>
                      <a:pt x="0" y="17"/>
                    </a:lnTo>
                    <a:lnTo>
                      <a:pt x="0" y="0"/>
                    </a:lnTo>
                    <a:close/>
                    <a:moveTo>
                      <a:pt x="4" y="0"/>
                    </a:moveTo>
                    <a:lnTo>
                      <a:pt x="27" y="0"/>
                    </a:lnTo>
                    <a:lnTo>
                      <a:pt x="27" y="17"/>
                    </a:lnTo>
                    <a:lnTo>
                      <a:pt x="4" y="17"/>
                    </a:lnTo>
                    <a:lnTo>
                      <a:pt x="4" y="0"/>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5" name="Freeform 309"/>
              <p:cNvSpPr>
                <a:spLocks noEditPoints="1"/>
              </p:cNvSpPr>
              <p:nvPr/>
            </p:nvSpPr>
            <p:spPr bwMode="auto">
              <a:xfrm>
                <a:off x="1022" y="1480"/>
                <a:ext cx="12" cy="9"/>
              </a:xfrm>
              <a:custGeom>
                <a:avLst/>
                <a:gdLst>
                  <a:gd name="T0" fmla="*/ 0 w 23"/>
                  <a:gd name="T1" fmla="*/ 0 h 17"/>
                  <a:gd name="T2" fmla="*/ 23 w 23"/>
                  <a:gd name="T3" fmla="*/ 0 h 17"/>
                  <a:gd name="T4" fmla="*/ 23 w 23"/>
                  <a:gd name="T5" fmla="*/ 17 h 17"/>
                  <a:gd name="T6" fmla="*/ 0 w 23"/>
                  <a:gd name="T7" fmla="*/ 17 h 17"/>
                  <a:gd name="T8" fmla="*/ 0 w 23"/>
                  <a:gd name="T9" fmla="*/ 0 h 17"/>
                  <a:gd name="T10" fmla="*/ 3 w 23"/>
                  <a:gd name="T11" fmla="*/ 0 h 17"/>
                  <a:gd name="T12" fmla="*/ 19 w 23"/>
                  <a:gd name="T13" fmla="*/ 0 h 17"/>
                  <a:gd name="T14" fmla="*/ 19 w 23"/>
                  <a:gd name="T15" fmla="*/ 17 h 17"/>
                  <a:gd name="T16" fmla="*/ 3 w 23"/>
                  <a:gd name="T17" fmla="*/ 17 h 17"/>
                  <a:gd name="T18" fmla="*/ 3 w 23"/>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7">
                    <a:moveTo>
                      <a:pt x="0" y="0"/>
                    </a:moveTo>
                    <a:lnTo>
                      <a:pt x="23" y="0"/>
                    </a:lnTo>
                    <a:lnTo>
                      <a:pt x="23" y="17"/>
                    </a:lnTo>
                    <a:lnTo>
                      <a:pt x="0" y="17"/>
                    </a:lnTo>
                    <a:lnTo>
                      <a:pt x="0" y="0"/>
                    </a:lnTo>
                    <a:close/>
                    <a:moveTo>
                      <a:pt x="3" y="0"/>
                    </a:moveTo>
                    <a:lnTo>
                      <a:pt x="19" y="0"/>
                    </a:lnTo>
                    <a:lnTo>
                      <a:pt x="19" y="17"/>
                    </a:lnTo>
                    <a:lnTo>
                      <a:pt x="3" y="17"/>
                    </a:lnTo>
                    <a:lnTo>
                      <a:pt x="3"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6" name="Freeform 310"/>
              <p:cNvSpPr>
                <a:spLocks noEditPoints="1"/>
              </p:cNvSpPr>
              <p:nvPr/>
            </p:nvSpPr>
            <p:spPr bwMode="auto">
              <a:xfrm>
                <a:off x="1024" y="1480"/>
                <a:ext cx="8" cy="9"/>
              </a:xfrm>
              <a:custGeom>
                <a:avLst/>
                <a:gdLst>
                  <a:gd name="T0" fmla="*/ 0 w 16"/>
                  <a:gd name="T1" fmla="*/ 0 h 17"/>
                  <a:gd name="T2" fmla="*/ 16 w 16"/>
                  <a:gd name="T3" fmla="*/ 0 h 17"/>
                  <a:gd name="T4" fmla="*/ 16 w 16"/>
                  <a:gd name="T5" fmla="*/ 17 h 17"/>
                  <a:gd name="T6" fmla="*/ 0 w 16"/>
                  <a:gd name="T7" fmla="*/ 17 h 17"/>
                  <a:gd name="T8" fmla="*/ 0 w 16"/>
                  <a:gd name="T9" fmla="*/ 0 h 17"/>
                  <a:gd name="T10" fmla="*/ 4 w 16"/>
                  <a:gd name="T11" fmla="*/ 0 h 17"/>
                  <a:gd name="T12" fmla="*/ 12 w 16"/>
                  <a:gd name="T13" fmla="*/ 0 h 17"/>
                  <a:gd name="T14" fmla="*/ 12 w 16"/>
                  <a:gd name="T15" fmla="*/ 17 h 17"/>
                  <a:gd name="T16" fmla="*/ 4 w 16"/>
                  <a:gd name="T17" fmla="*/ 17 h 17"/>
                  <a:gd name="T18" fmla="*/ 4 w 16"/>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0" y="0"/>
                    </a:moveTo>
                    <a:lnTo>
                      <a:pt x="16" y="0"/>
                    </a:lnTo>
                    <a:lnTo>
                      <a:pt x="16" y="17"/>
                    </a:lnTo>
                    <a:lnTo>
                      <a:pt x="0" y="17"/>
                    </a:lnTo>
                    <a:lnTo>
                      <a:pt x="0" y="0"/>
                    </a:lnTo>
                    <a:close/>
                    <a:moveTo>
                      <a:pt x="4" y="0"/>
                    </a:moveTo>
                    <a:lnTo>
                      <a:pt x="12" y="0"/>
                    </a:lnTo>
                    <a:lnTo>
                      <a:pt x="12" y="17"/>
                    </a:lnTo>
                    <a:lnTo>
                      <a:pt x="4" y="17"/>
                    </a:lnTo>
                    <a:lnTo>
                      <a:pt x="4" y="0"/>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7" name="Freeform 311"/>
              <p:cNvSpPr>
                <a:spLocks noEditPoints="1"/>
              </p:cNvSpPr>
              <p:nvPr/>
            </p:nvSpPr>
            <p:spPr bwMode="auto">
              <a:xfrm>
                <a:off x="1026" y="1480"/>
                <a:ext cx="4" cy="9"/>
              </a:xfrm>
              <a:custGeom>
                <a:avLst/>
                <a:gdLst>
                  <a:gd name="T0" fmla="*/ 0 w 8"/>
                  <a:gd name="T1" fmla="*/ 0 h 17"/>
                  <a:gd name="T2" fmla="*/ 8 w 8"/>
                  <a:gd name="T3" fmla="*/ 0 h 17"/>
                  <a:gd name="T4" fmla="*/ 8 w 8"/>
                  <a:gd name="T5" fmla="*/ 17 h 17"/>
                  <a:gd name="T6" fmla="*/ 0 w 8"/>
                  <a:gd name="T7" fmla="*/ 17 h 17"/>
                  <a:gd name="T8" fmla="*/ 0 w 8"/>
                  <a:gd name="T9" fmla="*/ 0 h 17"/>
                  <a:gd name="T10" fmla="*/ 4 w 8"/>
                  <a:gd name="T11" fmla="*/ 0 h 17"/>
                  <a:gd name="T12" fmla="*/ 4 w 8"/>
                  <a:gd name="T13" fmla="*/ 0 h 17"/>
                  <a:gd name="T14" fmla="*/ 4 w 8"/>
                  <a:gd name="T15" fmla="*/ 17 h 17"/>
                  <a:gd name="T16" fmla="*/ 4 w 8"/>
                  <a:gd name="T17" fmla="*/ 17 h 17"/>
                  <a:gd name="T18" fmla="*/ 4 w 8"/>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7">
                    <a:moveTo>
                      <a:pt x="0" y="0"/>
                    </a:moveTo>
                    <a:lnTo>
                      <a:pt x="8" y="0"/>
                    </a:lnTo>
                    <a:lnTo>
                      <a:pt x="8" y="17"/>
                    </a:lnTo>
                    <a:lnTo>
                      <a:pt x="0" y="17"/>
                    </a:lnTo>
                    <a:lnTo>
                      <a:pt x="0" y="0"/>
                    </a:lnTo>
                    <a:close/>
                    <a:moveTo>
                      <a:pt x="4" y="0"/>
                    </a:moveTo>
                    <a:lnTo>
                      <a:pt x="4" y="0"/>
                    </a:lnTo>
                    <a:lnTo>
                      <a:pt x="4" y="17"/>
                    </a:lnTo>
                    <a:lnTo>
                      <a:pt x="4" y="17"/>
                    </a:lnTo>
                    <a:lnTo>
                      <a:pt x="4"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8" name="Freeform 312"/>
              <p:cNvSpPr>
                <a:spLocks noEditPoints="1"/>
              </p:cNvSpPr>
              <p:nvPr/>
            </p:nvSpPr>
            <p:spPr bwMode="auto">
              <a:xfrm>
                <a:off x="977" y="1472"/>
                <a:ext cx="15" cy="14"/>
              </a:xfrm>
              <a:custGeom>
                <a:avLst/>
                <a:gdLst>
                  <a:gd name="T0" fmla="*/ 0 w 31"/>
                  <a:gd name="T1" fmla="*/ 15 h 28"/>
                  <a:gd name="T2" fmla="*/ 16 w 31"/>
                  <a:gd name="T3" fmla="*/ 0 h 28"/>
                  <a:gd name="T4" fmla="*/ 31 w 31"/>
                  <a:gd name="T5" fmla="*/ 15 h 28"/>
                  <a:gd name="T6" fmla="*/ 16 w 31"/>
                  <a:gd name="T7" fmla="*/ 28 h 28"/>
                  <a:gd name="T8" fmla="*/ 0 w 31"/>
                  <a:gd name="T9" fmla="*/ 15 h 28"/>
                  <a:gd name="T10" fmla="*/ 0 w 31"/>
                  <a:gd name="T11" fmla="*/ 15 h 28"/>
                  <a:gd name="T12" fmla="*/ 12 w 31"/>
                  <a:gd name="T13" fmla="*/ 1 h 28"/>
                  <a:gd name="T14" fmla="*/ 25 w 31"/>
                  <a:gd name="T15" fmla="*/ 15 h 28"/>
                  <a:gd name="T16" fmla="*/ 12 w 31"/>
                  <a:gd name="T17" fmla="*/ 26 h 28"/>
                  <a:gd name="T18" fmla="*/ 0 w 31"/>
                  <a:gd name="T19"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8">
                    <a:moveTo>
                      <a:pt x="0" y="15"/>
                    </a:moveTo>
                    <a:lnTo>
                      <a:pt x="16" y="0"/>
                    </a:lnTo>
                    <a:lnTo>
                      <a:pt x="31" y="15"/>
                    </a:lnTo>
                    <a:lnTo>
                      <a:pt x="16" y="28"/>
                    </a:lnTo>
                    <a:lnTo>
                      <a:pt x="0" y="15"/>
                    </a:lnTo>
                    <a:close/>
                    <a:moveTo>
                      <a:pt x="0" y="15"/>
                    </a:moveTo>
                    <a:lnTo>
                      <a:pt x="12" y="1"/>
                    </a:lnTo>
                    <a:lnTo>
                      <a:pt x="25" y="15"/>
                    </a:lnTo>
                    <a:lnTo>
                      <a:pt x="12" y="26"/>
                    </a:lnTo>
                    <a:lnTo>
                      <a:pt x="0" y="15"/>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9" name="Freeform 313"/>
              <p:cNvSpPr>
                <a:spLocks noEditPoints="1"/>
              </p:cNvSpPr>
              <p:nvPr/>
            </p:nvSpPr>
            <p:spPr bwMode="auto">
              <a:xfrm>
                <a:off x="977" y="1473"/>
                <a:ext cx="13" cy="12"/>
              </a:xfrm>
              <a:custGeom>
                <a:avLst/>
                <a:gdLst>
                  <a:gd name="T0" fmla="*/ 0 w 25"/>
                  <a:gd name="T1" fmla="*/ 14 h 25"/>
                  <a:gd name="T2" fmla="*/ 12 w 25"/>
                  <a:gd name="T3" fmla="*/ 0 h 25"/>
                  <a:gd name="T4" fmla="*/ 25 w 25"/>
                  <a:gd name="T5" fmla="*/ 14 h 25"/>
                  <a:gd name="T6" fmla="*/ 12 w 25"/>
                  <a:gd name="T7" fmla="*/ 25 h 25"/>
                  <a:gd name="T8" fmla="*/ 0 w 25"/>
                  <a:gd name="T9" fmla="*/ 14 h 25"/>
                  <a:gd name="T10" fmla="*/ 0 w 25"/>
                  <a:gd name="T11" fmla="*/ 14 h 25"/>
                  <a:gd name="T12" fmla="*/ 10 w 25"/>
                  <a:gd name="T13" fmla="*/ 4 h 25"/>
                  <a:gd name="T14" fmla="*/ 19 w 25"/>
                  <a:gd name="T15" fmla="*/ 14 h 25"/>
                  <a:gd name="T16" fmla="*/ 10 w 25"/>
                  <a:gd name="T17" fmla="*/ 22 h 25"/>
                  <a:gd name="T18" fmla="*/ 0 w 25"/>
                  <a:gd name="T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5">
                    <a:moveTo>
                      <a:pt x="0" y="14"/>
                    </a:moveTo>
                    <a:lnTo>
                      <a:pt x="12" y="0"/>
                    </a:lnTo>
                    <a:lnTo>
                      <a:pt x="25" y="14"/>
                    </a:lnTo>
                    <a:lnTo>
                      <a:pt x="12" y="25"/>
                    </a:lnTo>
                    <a:lnTo>
                      <a:pt x="0" y="14"/>
                    </a:lnTo>
                    <a:close/>
                    <a:moveTo>
                      <a:pt x="0" y="14"/>
                    </a:moveTo>
                    <a:lnTo>
                      <a:pt x="10" y="4"/>
                    </a:lnTo>
                    <a:lnTo>
                      <a:pt x="19" y="14"/>
                    </a:lnTo>
                    <a:lnTo>
                      <a:pt x="10" y="22"/>
                    </a:lnTo>
                    <a:lnTo>
                      <a:pt x="0" y="14"/>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0" name="Freeform 314"/>
              <p:cNvSpPr>
                <a:spLocks noEditPoints="1"/>
              </p:cNvSpPr>
              <p:nvPr/>
            </p:nvSpPr>
            <p:spPr bwMode="auto">
              <a:xfrm>
                <a:off x="977" y="1475"/>
                <a:ext cx="10" cy="8"/>
              </a:xfrm>
              <a:custGeom>
                <a:avLst/>
                <a:gdLst>
                  <a:gd name="T0" fmla="*/ 0 w 19"/>
                  <a:gd name="T1" fmla="*/ 10 h 18"/>
                  <a:gd name="T2" fmla="*/ 10 w 19"/>
                  <a:gd name="T3" fmla="*/ 0 h 18"/>
                  <a:gd name="T4" fmla="*/ 19 w 19"/>
                  <a:gd name="T5" fmla="*/ 10 h 18"/>
                  <a:gd name="T6" fmla="*/ 10 w 19"/>
                  <a:gd name="T7" fmla="*/ 18 h 18"/>
                  <a:gd name="T8" fmla="*/ 0 w 19"/>
                  <a:gd name="T9" fmla="*/ 10 h 18"/>
                  <a:gd name="T10" fmla="*/ 0 w 19"/>
                  <a:gd name="T11" fmla="*/ 10 h 18"/>
                  <a:gd name="T12" fmla="*/ 6 w 19"/>
                  <a:gd name="T13" fmla="*/ 2 h 18"/>
                  <a:gd name="T14" fmla="*/ 12 w 19"/>
                  <a:gd name="T15" fmla="*/ 10 h 18"/>
                  <a:gd name="T16" fmla="*/ 6 w 19"/>
                  <a:gd name="T17" fmla="*/ 16 h 18"/>
                  <a:gd name="T18" fmla="*/ 0 w 19"/>
                  <a:gd name="T19"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8">
                    <a:moveTo>
                      <a:pt x="0" y="10"/>
                    </a:moveTo>
                    <a:lnTo>
                      <a:pt x="10" y="0"/>
                    </a:lnTo>
                    <a:lnTo>
                      <a:pt x="19" y="10"/>
                    </a:lnTo>
                    <a:lnTo>
                      <a:pt x="10" y="18"/>
                    </a:lnTo>
                    <a:lnTo>
                      <a:pt x="0" y="10"/>
                    </a:lnTo>
                    <a:close/>
                    <a:moveTo>
                      <a:pt x="0" y="10"/>
                    </a:moveTo>
                    <a:lnTo>
                      <a:pt x="6" y="2"/>
                    </a:lnTo>
                    <a:lnTo>
                      <a:pt x="12" y="10"/>
                    </a:lnTo>
                    <a:lnTo>
                      <a:pt x="6" y="16"/>
                    </a:lnTo>
                    <a:lnTo>
                      <a:pt x="0" y="10"/>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1" name="Freeform 315"/>
              <p:cNvSpPr>
                <a:spLocks noEditPoints="1"/>
              </p:cNvSpPr>
              <p:nvPr/>
            </p:nvSpPr>
            <p:spPr bwMode="auto">
              <a:xfrm>
                <a:off x="977" y="1476"/>
                <a:ext cx="6" cy="6"/>
              </a:xfrm>
              <a:custGeom>
                <a:avLst/>
                <a:gdLst>
                  <a:gd name="T0" fmla="*/ 0 w 12"/>
                  <a:gd name="T1" fmla="*/ 8 h 14"/>
                  <a:gd name="T2" fmla="*/ 6 w 12"/>
                  <a:gd name="T3" fmla="*/ 0 h 14"/>
                  <a:gd name="T4" fmla="*/ 12 w 12"/>
                  <a:gd name="T5" fmla="*/ 8 h 14"/>
                  <a:gd name="T6" fmla="*/ 6 w 12"/>
                  <a:gd name="T7" fmla="*/ 14 h 14"/>
                  <a:gd name="T8" fmla="*/ 0 w 12"/>
                  <a:gd name="T9" fmla="*/ 8 h 14"/>
                  <a:gd name="T10" fmla="*/ 0 w 12"/>
                  <a:gd name="T11" fmla="*/ 8 h 14"/>
                  <a:gd name="T12" fmla="*/ 4 w 12"/>
                  <a:gd name="T13" fmla="*/ 4 h 14"/>
                  <a:gd name="T14" fmla="*/ 6 w 12"/>
                  <a:gd name="T15" fmla="*/ 8 h 14"/>
                  <a:gd name="T16" fmla="*/ 4 w 12"/>
                  <a:gd name="T17" fmla="*/ 10 h 14"/>
                  <a:gd name="T18" fmla="*/ 0 w 12"/>
                  <a:gd name="T19"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4">
                    <a:moveTo>
                      <a:pt x="0" y="8"/>
                    </a:moveTo>
                    <a:lnTo>
                      <a:pt x="6" y="0"/>
                    </a:lnTo>
                    <a:lnTo>
                      <a:pt x="12" y="8"/>
                    </a:lnTo>
                    <a:lnTo>
                      <a:pt x="6" y="14"/>
                    </a:lnTo>
                    <a:lnTo>
                      <a:pt x="0" y="8"/>
                    </a:lnTo>
                    <a:close/>
                    <a:moveTo>
                      <a:pt x="0" y="8"/>
                    </a:moveTo>
                    <a:lnTo>
                      <a:pt x="4" y="4"/>
                    </a:lnTo>
                    <a:lnTo>
                      <a:pt x="6" y="8"/>
                    </a:lnTo>
                    <a:lnTo>
                      <a:pt x="4" y="10"/>
                    </a:lnTo>
                    <a:lnTo>
                      <a:pt x="0" y="8"/>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2" name="Freeform 316"/>
              <p:cNvSpPr>
                <a:spLocks noEditPoints="1"/>
              </p:cNvSpPr>
              <p:nvPr/>
            </p:nvSpPr>
            <p:spPr bwMode="auto">
              <a:xfrm>
                <a:off x="977" y="1478"/>
                <a:ext cx="3" cy="2"/>
              </a:xfrm>
              <a:custGeom>
                <a:avLst/>
                <a:gdLst>
                  <a:gd name="T0" fmla="*/ 0 w 6"/>
                  <a:gd name="T1" fmla="*/ 4 h 6"/>
                  <a:gd name="T2" fmla="*/ 4 w 6"/>
                  <a:gd name="T3" fmla="*/ 0 h 6"/>
                  <a:gd name="T4" fmla="*/ 6 w 6"/>
                  <a:gd name="T5" fmla="*/ 4 h 6"/>
                  <a:gd name="T6" fmla="*/ 4 w 6"/>
                  <a:gd name="T7" fmla="*/ 6 h 6"/>
                  <a:gd name="T8" fmla="*/ 0 w 6"/>
                  <a:gd name="T9" fmla="*/ 4 h 6"/>
                  <a:gd name="T10" fmla="*/ 0 w 6"/>
                  <a:gd name="T11" fmla="*/ 4 h 6"/>
                  <a:gd name="T12" fmla="*/ 0 w 6"/>
                  <a:gd name="T13" fmla="*/ 4 h 6"/>
                  <a:gd name="T14" fmla="*/ 0 w 6"/>
                  <a:gd name="T15" fmla="*/ 4 h 6"/>
                  <a:gd name="T16" fmla="*/ 0 w 6"/>
                  <a:gd name="T17" fmla="*/ 4 h 6"/>
                  <a:gd name="T18" fmla="*/ 0 w 6"/>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0" y="4"/>
                    </a:moveTo>
                    <a:lnTo>
                      <a:pt x="4" y="0"/>
                    </a:lnTo>
                    <a:lnTo>
                      <a:pt x="6" y="4"/>
                    </a:lnTo>
                    <a:lnTo>
                      <a:pt x="4" y="6"/>
                    </a:lnTo>
                    <a:lnTo>
                      <a:pt x="0" y="4"/>
                    </a:lnTo>
                    <a:close/>
                    <a:moveTo>
                      <a:pt x="0" y="4"/>
                    </a:moveTo>
                    <a:lnTo>
                      <a:pt x="0" y="4"/>
                    </a:lnTo>
                    <a:lnTo>
                      <a:pt x="0" y="4"/>
                    </a:lnTo>
                    <a:lnTo>
                      <a:pt x="0" y="4"/>
                    </a:lnTo>
                    <a:lnTo>
                      <a:pt x="0" y="4"/>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3" name="Freeform 317"/>
              <p:cNvSpPr>
                <a:spLocks noEditPoints="1"/>
              </p:cNvSpPr>
              <p:nvPr/>
            </p:nvSpPr>
            <p:spPr bwMode="auto">
              <a:xfrm>
                <a:off x="977" y="1479"/>
                <a:ext cx="1" cy="1"/>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close/>
                    <a:moveTo>
                      <a:pt x="0" y="0"/>
                    </a:moveTo>
                    <a:lnTo>
                      <a:pt x="0" y="0"/>
                    </a:lnTo>
                    <a:lnTo>
                      <a:pt x="0" y="0"/>
                    </a:lnTo>
                    <a:lnTo>
                      <a:pt x="0"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4" name="Freeform 318"/>
              <p:cNvSpPr>
                <a:spLocks/>
              </p:cNvSpPr>
              <p:nvPr/>
            </p:nvSpPr>
            <p:spPr bwMode="auto">
              <a:xfrm>
                <a:off x="983" y="1478"/>
                <a:ext cx="4" cy="2"/>
              </a:xfrm>
              <a:custGeom>
                <a:avLst/>
                <a:gdLst>
                  <a:gd name="T0" fmla="*/ 4 w 7"/>
                  <a:gd name="T1" fmla="*/ 6 h 6"/>
                  <a:gd name="T2" fmla="*/ 7 w 7"/>
                  <a:gd name="T3" fmla="*/ 4 h 6"/>
                  <a:gd name="T4" fmla="*/ 4 w 7"/>
                  <a:gd name="T5" fmla="*/ 0 h 6"/>
                  <a:gd name="T6" fmla="*/ 0 w 7"/>
                  <a:gd name="T7" fmla="*/ 4 h 6"/>
                  <a:gd name="T8" fmla="*/ 4 w 7"/>
                  <a:gd name="T9" fmla="*/ 6 h 6"/>
                </a:gdLst>
                <a:ahLst/>
                <a:cxnLst>
                  <a:cxn ang="0">
                    <a:pos x="T0" y="T1"/>
                  </a:cxn>
                  <a:cxn ang="0">
                    <a:pos x="T2" y="T3"/>
                  </a:cxn>
                  <a:cxn ang="0">
                    <a:pos x="T4" y="T5"/>
                  </a:cxn>
                  <a:cxn ang="0">
                    <a:pos x="T6" y="T7"/>
                  </a:cxn>
                  <a:cxn ang="0">
                    <a:pos x="T8" y="T9"/>
                  </a:cxn>
                </a:cxnLst>
                <a:rect l="0" t="0" r="r" b="b"/>
                <a:pathLst>
                  <a:path w="7" h="6">
                    <a:moveTo>
                      <a:pt x="4" y="6"/>
                    </a:moveTo>
                    <a:lnTo>
                      <a:pt x="7" y="4"/>
                    </a:lnTo>
                    <a:lnTo>
                      <a:pt x="4" y="0"/>
                    </a:lnTo>
                    <a:lnTo>
                      <a:pt x="0" y="4"/>
                    </a:lnTo>
                    <a:lnTo>
                      <a:pt x="4"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5" name="Freeform 319"/>
              <p:cNvSpPr>
                <a:spLocks/>
              </p:cNvSpPr>
              <p:nvPr/>
            </p:nvSpPr>
            <p:spPr bwMode="auto">
              <a:xfrm>
                <a:off x="983" y="1478"/>
                <a:ext cx="4" cy="2"/>
              </a:xfrm>
              <a:custGeom>
                <a:avLst/>
                <a:gdLst>
                  <a:gd name="T0" fmla="*/ 2 w 4"/>
                  <a:gd name="T1" fmla="*/ 3 h 3"/>
                  <a:gd name="T2" fmla="*/ 4 w 4"/>
                  <a:gd name="T3" fmla="*/ 2 h 3"/>
                  <a:gd name="T4" fmla="*/ 2 w 4"/>
                  <a:gd name="T5" fmla="*/ 0 h 3"/>
                  <a:gd name="T6" fmla="*/ 0 w 4"/>
                  <a:gd name="T7" fmla="*/ 2 h 3"/>
                  <a:gd name="T8" fmla="*/ 2 w 4"/>
                  <a:gd name="T9" fmla="*/ 3 h 3"/>
                </a:gdLst>
                <a:ahLst/>
                <a:cxnLst>
                  <a:cxn ang="0">
                    <a:pos x="T0" y="T1"/>
                  </a:cxn>
                  <a:cxn ang="0">
                    <a:pos x="T2" y="T3"/>
                  </a:cxn>
                  <a:cxn ang="0">
                    <a:pos x="T4" y="T5"/>
                  </a:cxn>
                  <a:cxn ang="0">
                    <a:pos x="T6" y="T7"/>
                  </a:cxn>
                  <a:cxn ang="0">
                    <a:pos x="T8" y="T9"/>
                  </a:cxn>
                </a:cxnLst>
                <a:rect l="0" t="0" r="r" b="b"/>
                <a:pathLst>
                  <a:path w="4" h="3">
                    <a:moveTo>
                      <a:pt x="2" y="3"/>
                    </a:moveTo>
                    <a:lnTo>
                      <a:pt x="4" y="2"/>
                    </a:lnTo>
                    <a:lnTo>
                      <a:pt x="2" y="0"/>
                    </a:lnTo>
                    <a:lnTo>
                      <a:pt x="0" y="2"/>
                    </a:lnTo>
                    <a:lnTo>
                      <a:pt x="2" y="3"/>
                    </a:lnTo>
                  </a:path>
                </a:pathLst>
              </a:custGeom>
              <a:noFill/>
              <a:ln w="3175">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6" name="Freeform 320"/>
              <p:cNvSpPr>
                <a:spLocks/>
              </p:cNvSpPr>
              <p:nvPr/>
            </p:nvSpPr>
            <p:spPr bwMode="auto">
              <a:xfrm>
                <a:off x="1291" y="1104"/>
                <a:ext cx="52" cy="314"/>
              </a:xfrm>
              <a:custGeom>
                <a:avLst/>
                <a:gdLst>
                  <a:gd name="T0" fmla="*/ 0 w 106"/>
                  <a:gd name="T1" fmla="*/ 627 h 627"/>
                  <a:gd name="T2" fmla="*/ 81 w 106"/>
                  <a:gd name="T3" fmla="*/ 548 h 627"/>
                  <a:gd name="T4" fmla="*/ 81 w 106"/>
                  <a:gd name="T5" fmla="*/ 400 h 627"/>
                  <a:gd name="T6" fmla="*/ 106 w 106"/>
                  <a:gd name="T7" fmla="*/ 321 h 627"/>
                  <a:gd name="T8" fmla="*/ 106 w 106"/>
                  <a:gd name="T9" fmla="*/ 0 h 627"/>
                  <a:gd name="T10" fmla="*/ 0 w 106"/>
                  <a:gd name="T11" fmla="*/ 108 h 627"/>
                  <a:gd name="T12" fmla="*/ 0 w 106"/>
                  <a:gd name="T13" fmla="*/ 627 h 627"/>
                </a:gdLst>
                <a:ahLst/>
                <a:cxnLst>
                  <a:cxn ang="0">
                    <a:pos x="T0" y="T1"/>
                  </a:cxn>
                  <a:cxn ang="0">
                    <a:pos x="T2" y="T3"/>
                  </a:cxn>
                  <a:cxn ang="0">
                    <a:pos x="T4" y="T5"/>
                  </a:cxn>
                  <a:cxn ang="0">
                    <a:pos x="T6" y="T7"/>
                  </a:cxn>
                  <a:cxn ang="0">
                    <a:pos x="T8" y="T9"/>
                  </a:cxn>
                  <a:cxn ang="0">
                    <a:pos x="T10" y="T11"/>
                  </a:cxn>
                  <a:cxn ang="0">
                    <a:pos x="T12" y="T13"/>
                  </a:cxn>
                </a:cxnLst>
                <a:rect l="0" t="0" r="r" b="b"/>
                <a:pathLst>
                  <a:path w="106" h="627">
                    <a:moveTo>
                      <a:pt x="0" y="627"/>
                    </a:moveTo>
                    <a:lnTo>
                      <a:pt x="81" y="548"/>
                    </a:lnTo>
                    <a:lnTo>
                      <a:pt x="81" y="400"/>
                    </a:lnTo>
                    <a:lnTo>
                      <a:pt x="106" y="321"/>
                    </a:lnTo>
                    <a:lnTo>
                      <a:pt x="106" y="0"/>
                    </a:lnTo>
                    <a:lnTo>
                      <a:pt x="0" y="108"/>
                    </a:lnTo>
                    <a:lnTo>
                      <a:pt x="0" y="62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 name="Freeform 321"/>
              <p:cNvSpPr>
                <a:spLocks/>
              </p:cNvSpPr>
              <p:nvPr/>
            </p:nvSpPr>
            <p:spPr bwMode="auto">
              <a:xfrm>
                <a:off x="970" y="1104"/>
                <a:ext cx="373" cy="54"/>
              </a:xfrm>
              <a:custGeom>
                <a:avLst/>
                <a:gdLst>
                  <a:gd name="T0" fmla="*/ 746 w 746"/>
                  <a:gd name="T1" fmla="*/ 0 h 108"/>
                  <a:gd name="T2" fmla="*/ 105 w 746"/>
                  <a:gd name="T3" fmla="*/ 0 h 108"/>
                  <a:gd name="T4" fmla="*/ 0 w 746"/>
                  <a:gd name="T5" fmla="*/ 108 h 108"/>
                  <a:gd name="T6" fmla="*/ 640 w 746"/>
                  <a:gd name="T7" fmla="*/ 108 h 108"/>
                  <a:gd name="T8" fmla="*/ 746 w 746"/>
                  <a:gd name="T9" fmla="*/ 0 h 108"/>
                </a:gdLst>
                <a:ahLst/>
                <a:cxnLst>
                  <a:cxn ang="0">
                    <a:pos x="T0" y="T1"/>
                  </a:cxn>
                  <a:cxn ang="0">
                    <a:pos x="T2" y="T3"/>
                  </a:cxn>
                  <a:cxn ang="0">
                    <a:pos x="T4" y="T5"/>
                  </a:cxn>
                  <a:cxn ang="0">
                    <a:pos x="T6" y="T7"/>
                  </a:cxn>
                  <a:cxn ang="0">
                    <a:pos x="T8" y="T9"/>
                  </a:cxn>
                </a:cxnLst>
                <a:rect l="0" t="0" r="r" b="b"/>
                <a:pathLst>
                  <a:path w="746" h="108">
                    <a:moveTo>
                      <a:pt x="746" y="0"/>
                    </a:moveTo>
                    <a:lnTo>
                      <a:pt x="105" y="0"/>
                    </a:lnTo>
                    <a:lnTo>
                      <a:pt x="0" y="108"/>
                    </a:lnTo>
                    <a:lnTo>
                      <a:pt x="640" y="108"/>
                    </a:lnTo>
                    <a:lnTo>
                      <a:pt x="74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 name="Rectangle 322"/>
              <p:cNvSpPr>
                <a:spLocks noChangeArrowheads="1"/>
              </p:cNvSpPr>
              <p:nvPr/>
            </p:nvSpPr>
            <p:spPr bwMode="auto">
              <a:xfrm>
                <a:off x="970" y="1158"/>
                <a:ext cx="321" cy="260"/>
              </a:xfrm>
              <a:prstGeom prst="rect">
                <a:avLst/>
              </a:prstGeom>
              <a:solidFill>
                <a:srgbClr val="C0C0C0"/>
              </a:solidFill>
              <a:ln w="3175">
                <a:solidFill>
                  <a:srgbClr val="000000"/>
                </a:solidFill>
                <a:miter lim="800000"/>
                <a:headEnd/>
                <a:tailEnd/>
              </a:ln>
            </p:spPr>
            <p:txBody>
              <a:bodyPr/>
              <a:lstStyle/>
              <a:p>
                <a:endParaRPr lang="en-US"/>
              </a:p>
            </p:txBody>
          </p:sp>
          <p:sp>
            <p:nvSpPr>
              <p:cNvPr id="499" name="Rectangle 323"/>
              <p:cNvSpPr>
                <a:spLocks noChangeArrowheads="1"/>
              </p:cNvSpPr>
              <p:nvPr/>
            </p:nvSpPr>
            <p:spPr bwMode="auto">
              <a:xfrm>
                <a:off x="1259" y="1385"/>
                <a:ext cx="15" cy="9"/>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00" name="Freeform 324"/>
              <p:cNvSpPr>
                <a:spLocks/>
              </p:cNvSpPr>
              <p:nvPr/>
            </p:nvSpPr>
            <p:spPr bwMode="auto">
              <a:xfrm>
                <a:off x="1194" y="1464"/>
                <a:ext cx="6" cy="9"/>
              </a:xfrm>
              <a:custGeom>
                <a:avLst/>
                <a:gdLst>
                  <a:gd name="T0" fmla="*/ 11 w 11"/>
                  <a:gd name="T1" fmla="*/ 0 h 17"/>
                  <a:gd name="T2" fmla="*/ 0 w 11"/>
                  <a:gd name="T3" fmla="*/ 10 h 17"/>
                  <a:gd name="T4" fmla="*/ 11 w 11"/>
                  <a:gd name="T5" fmla="*/ 17 h 17"/>
                </a:gdLst>
                <a:ahLst/>
                <a:cxnLst>
                  <a:cxn ang="0">
                    <a:pos x="T0" y="T1"/>
                  </a:cxn>
                  <a:cxn ang="0">
                    <a:pos x="T2" y="T3"/>
                  </a:cxn>
                  <a:cxn ang="0">
                    <a:pos x="T4" y="T5"/>
                  </a:cxn>
                </a:cxnLst>
                <a:rect l="0" t="0" r="r" b="b"/>
                <a:pathLst>
                  <a:path w="11" h="17">
                    <a:moveTo>
                      <a:pt x="11" y="0"/>
                    </a:moveTo>
                    <a:lnTo>
                      <a:pt x="0" y="10"/>
                    </a:lnTo>
                    <a:lnTo>
                      <a:pt x="11" y="17"/>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1" name="Freeform 325"/>
              <p:cNvSpPr>
                <a:spLocks/>
              </p:cNvSpPr>
              <p:nvPr/>
            </p:nvSpPr>
            <p:spPr bwMode="auto">
              <a:xfrm>
                <a:off x="1218" y="1464"/>
                <a:ext cx="6" cy="9"/>
              </a:xfrm>
              <a:custGeom>
                <a:avLst/>
                <a:gdLst>
                  <a:gd name="T0" fmla="*/ 11 w 11"/>
                  <a:gd name="T1" fmla="*/ 0 h 17"/>
                  <a:gd name="T2" fmla="*/ 0 w 11"/>
                  <a:gd name="T3" fmla="*/ 10 h 17"/>
                  <a:gd name="T4" fmla="*/ 11 w 11"/>
                  <a:gd name="T5" fmla="*/ 17 h 17"/>
                </a:gdLst>
                <a:ahLst/>
                <a:cxnLst>
                  <a:cxn ang="0">
                    <a:pos x="T0" y="T1"/>
                  </a:cxn>
                  <a:cxn ang="0">
                    <a:pos x="T2" y="T3"/>
                  </a:cxn>
                  <a:cxn ang="0">
                    <a:pos x="T4" y="T5"/>
                  </a:cxn>
                </a:cxnLst>
                <a:rect l="0" t="0" r="r" b="b"/>
                <a:pathLst>
                  <a:path w="11" h="17">
                    <a:moveTo>
                      <a:pt x="11" y="0"/>
                    </a:moveTo>
                    <a:lnTo>
                      <a:pt x="0" y="10"/>
                    </a:lnTo>
                    <a:lnTo>
                      <a:pt x="11" y="17"/>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2" name="Freeform 326"/>
              <p:cNvSpPr>
                <a:spLocks/>
              </p:cNvSpPr>
              <p:nvPr/>
            </p:nvSpPr>
            <p:spPr bwMode="auto">
              <a:xfrm>
                <a:off x="1243" y="1464"/>
                <a:ext cx="6" cy="9"/>
              </a:xfrm>
              <a:custGeom>
                <a:avLst/>
                <a:gdLst>
                  <a:gd name="T0" fmla="*/ 13 w 13"/>
                  <a:gd name="T1" fmla="*/ 0 h 17"/>
                  <a:gd name="T2" fmla="*/ 0 w 13"/>
                  <a:gd name="T3" fmla="*/ 10 h 17"/>
                  <a:gd name="T4" fmla="*/ 13 w 13"/>
                  <a:gd name="T5" fmla="*/ 17 h 17"/>
                </a:gdLst>
                <a:ahLst/>
                <a:cxnLst>
                  <a:cxn ang="0">
                    <a:pos x="T0" y="T1"/>
                  </a:cxn>
                  <a:cxn ang="0">
                    <a:pos x="T2" y="T3"/>
                  </a:cxn>
                  <a:cxn ang="0">
                    <a:pos x="T4" y="T5"/>
                  </a:cxn>
                </a:cxnLst>
                <a:rect l="0" t="0" r="r" b="b"/>
                <a:pathLst>
                  <a:path w="13" h="17">
                    <a:moveTo>
                      <a:pt x="13" y="0"/>
                    </a:moveTo>
                    <a:lnTo>
                      <a:pt x="0" y="10"/>
                    </a:lnTo>
                    <a:lnTo>
                      <a:pt x="13" y="17"/>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3" name="Freeform 327"/>
              <p:cNvSpPr>
                <a:spLocks/>
              </p:cNvSpPr>
              <p:nvPr/>
            </p:nvSpPr>
            <p:spPr bwMode="auto">
              <a:xfrm>
                <a:off x="1268" y="1464"/>
                <a:ext cx="5" cy="9"/>
              </a:xfrm>
              <a:custGeom>
                <a:avLst/>
                <a:gdLst>
                  <a:gd name="T0" fmla="*/ 12 w 12"/>
                  <a:gd name="T1" fmla="*/ 0 h 17"/>
                  <a:gd name="T2" fmla="*/ 0 w 12"/>
                  <a:gd name="T3" fmla="*/ 10 h 17"/>
                  <a:gd name="T4" fmla="*/ 12 w 12"/>
                  <a:gd name="T5" fmla="*/ 17 h 17"/>
                </a:gdLst>
                <a:ahLst/>
                <a:cxnLst>
                  <a:cxn ang="0">
                    <a:pos x="T0" y="T1"/>
                  </a:cxn>
                  <a:cxn ang="0">
                    <a:pos x="T2" y="T3"/>
                  </a:cxn>
                  <a:cxn ang="0">
                    <a:pos x="T4" y="T5"/>
                  </a:cxn>
                </a:cxnLst>
                <a:rect l="0" t="0" r="r" b="b"/>
                <a:pathLst>
                  <a:path w="12" h="17">
                    <a:moveTo>
                      <a:pt x="12" y="0"/>
                    </a:moveTo>
                    <a:lnTo>
                      <a:pt x="0" y="10"/>
                    </a:lnTo>
                    <a:lnTo>
                      <a:pt x="12" y="17"/>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4" name="Freeform 328"/>
              <p:cNvSpPr>
                <a:spLocks/>
              </p:cNvSpPr>
              <p:nvPr/>
            </p:nvSpPr>
            <p:spPr bwMode="auto">
              <a:xfrm>
                <a:off x="1169" y="1464"/>
                <a:ext cx="7" cy="9"/>
              </a:xfrm>
              <a:custGeom>
                <a:avLst/>
                <a:gdLst>
                  <a:gd name="T0" fmla="*/ 13 w 13"/>
                  <a:gd name="T1" fmla="*/ 0 h 17"/>
                  <a:gd name="T2" fmla="*/ 0 w 13"/>
                  <a:gd name="T3" fmla="*/ 10 h 17"/>
                  <a:gd name="T4" fmla="*/ 13 w 13"/>
                  <a:gd name="T5" fmla="*/ 17 h 17"/>
                </a:gdLst>
                <a:ahLst/>
                <a:cxnLst>
                  <a:cxn ang="0">
                    <a:pos x="T0" y="T1"/>
                  </a:cxn>
                  <a:cxn ang="0">
                    <a:pos x="T2" y="T3"/>
                  </a:cxn>
                  <a:cxn ang="0">
                    <a:pos x="T4" y="T5"/>
                  </a:cxn>
                </a:cxnLst>
                <a:rect l="0" t="0" r="r" b="b"/>
                <a:pathLst>
                  <a:path w="13" h="17">
                    <a:moveTo>
                      <a:pt x="13" y="0"/>
                    </a:moveTo>
                    <a:lnTo>
                      <a:pt x="0" y="10"/>
                    </a:lnTo>
                    <a:lnTo>
                      <a:pt x="13" y="17"/>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5" name="Freeform 329"/>
              <p:cNvSpPr>
                <a:spLocks/>
              </p:cNvSpPr>
              <p:nvPr/>
            </p:nvSpPr>
            <p:spPr bwMode="auto">
              <a:xfrm>
                <a:off x="1120" y="1464"/>
                <a:ext cx="7" cy="9"/>
              </a:xfrm>
              <a:custGeom>
                <a:avLst/>
                <a:gdLst>
                  <a:gd name="T0" fmla="*/ 13 w 13"/>
                  <a:gd name="T1" fmla="*/ 0 h 17"/>
                  <a:gd name="T2" fmla="*/ 0 w 13"/>
                  <a:gd name="T3" fmla="*/ 10 h 17"/>
                  <a:gd name="T4" fmla="*/ 13 w 13"/>
                  <a:gd name="T5" fmla="*/ 17 h 17"/>
                </a:gdLst>
                <a:ahLst/>
                <a:cxnLst>
                  <a:cxn ang="0">
                    <a:pos x="T0" y="T1"/>
                  </a:cxn>
                  <a:cxn ang="0">
                    <a:pos x="T2" y="T3"/>
                  </a:cxn>
                  <a:cxn ang="0">
                    <a:pos x="T4" y="T5"/>
                  </a:cxn>
                </a:cxnLst>
                <a:rect l="0" t="0" r="r" b="b"/>
                <a:pathLst>
                  <a:path w="13" h="17">
                    <a:moveTo>
                      <a:pt x="13" y="0"/>
                    </a:moveTo>
                    <a:lnTo>
                      <a:pt x="0" y="10"/>
                    </a:lnTo>
                    <a:lnTo>
                      <a:pt x="13" y="17"/>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6" name="Freeform 330"/>
              <p:cNvSpPr>
                <a:spLocks/>
              </p:cNvSpPr>
              <p:nvPr/>
            </p:nvSpPr>
            <p:spPr bwMode="auto">
              <a:xfrm>
                <a:off x="1145" y="1464"/>
                <a:ext cx="6" cy="9"/>
              </a:xfrm>
              <a:custGeom>
                <a:avLst/>
                <a:gdLst>
                  <a:gd name="T0" fmla="*/ 11 w 11"/>
                  <a:gd name="T1" fmla="*/ 0 h 17"/>
                  <a:gd name="T2" fmla="*/ 0 w 11"/>
                  <a:gd name="T3" fmla="*/ 10 h 17"/>
                  <a:gd name="T4" fmla="*/ 11 w 11"/>
                  <a:gd name="T5" fmla="*/ 17 h 17"/>
                </a:gdLst>
                <a:ahLst/>
                <a:cxnLst>
                  <a:cxn ang="0">
                    <a:pos x="T0" y="T1"/>
                  </a:cxn>
                  <a:cxn ang="0">
                    <a:pos x="T2" y="T3"/>
                  </a:cxn>
                  <a:cxn ang="0">
                    <a:pos x="T4" y="T5"/>
                  </a:cxn>
                </a:cxnLst>
                <a:rect l="0" t="0" r="r" b="b"/>
                <a:pathLst>
                  <a:path w="11" h="17">
                    <a:moveTo>
                      <a:pt x="11" y="0"/>
                    </a:moveTo>
                    <a:lnTo>
                      <a:pt x="0" y="10"/>
                    </a:lnTo>
                    <a:lnTo>
                      <a:pt x="11" y="17"/>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7" name="Freeform 331"/>
              <p:cNvSpPr>
                <a:spLocks/>
              </p:cNvSpPr>
              <p:nvPr/>
            </p:nvSpPr>
            <p:spPr bwMode="auto">
              <a:xfrm>
                <a:off x="1047" y="1464"/>
                <a:ext cx="7" cy="9"/>
              </a:xfrm>
              <a:custGeom>
                <a:avLst/>
                <a:gdLst>
                  <a:gd name="T0" fmla="*/ 13 w 13"/>
                  <a:gd name="T1" fmla="*/ 0 h 17"/>
                  <a:gd name="T2" fmla="*/ 0 w 13"/>
                  <a:gd name="T3" fmla="*/ 10 h 17"/>
                  <a:gd name="T4" fmla="*/ 13 w 13"/>
                  <a:gd name="T5" fmla="*/ 17 h 17"/>
                </a:gdLst>
                <a:ahLst/>
                <a:cxnLst>
                  <a:cxn ang="0">
                    <a:pos x="T0" y="T1"/>
                  </a:cxn>
                  <a:cxn ang="0">
                    <a:pos x="T2" y="T3"/>
                  </a:cxn>
                  <a:cxn ang="0">
                    <a:pos x="T4" y="T5"/>
                  </a:cxn>
                </a:cxnLst>
                <a:rect l="0" t="0" r="r" b="b"/>
                <a:pathLst>
                  <a:path w="13" h="17">
                    <a:moveTo>
                      <a:pt x="13" y="0"/>
                    </a:moveTo>
                    <a:lnTo>
                      <a:pt x="0" y="10"/>
                    </a:lnTo>
                    <a:lnTo>
                      <a:pt x="13" y="17"/>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8" name="Freeform 332"/>
              <p:cNvSpPr>
                <a:spLocks/>
              </p:cNvSpPr>
              <p:nvPr/>
            </p:nvSpPr>
            <p:spPr bwMode="auto">
              <a:xfrm>
                <a:off x="1072" y="1464"/>
                <a:ext cx="6" cy="9"/>
              </a:xfrm>
              <a:custGeom>
                <a:avLst/>
                <a:gdLst>
                  <a:gd name="T0" fmla="*/ 11 w 11"/>
                  <a:gd name="T1" fmla="*/ 0 h 17"/>
                  <a:gd name="T2" fmla="*/ 0 w 11"/>
                  <a:gd name="T3" fmla="*/ 10 h 17"/>
                  <a:gd name="T4" fmla="*/ 11 w 11"/>
                  <a:gd name="T5" fmla="*/ 17 h 17"/>
                </a:gdLst>
                <a:ahLst/>
                <a:cxnLst>
                  <a:cxn ang="0">
                    <a:pos x="T0" y="T1"/>
                  </a:cxn>
                  <a:cxn ang="0">
                    <a:pos x="T2" y="T3"/>
                  </a:cxn>
                  <a:cxn ang="0">
                    <a:pos x="T4" y="T5"/>
                  </a:cxn>
                </a:cxnLst>
                <a:rect l="0" t="0" r="r" b="b"/>
                <a:pathLst>
                  <a:path w="11" h="17">
                    <a:moveTo>
                      <a:pt x="11" y="0"/>
                    </a:moveTo>
                    <a:lnTo>
                      <a:pt x="0" y="10"/>
                    </a:lnTo>
                    <a:lnTo>
                      <a:pt x="11" y="17"/>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9" name="Freeform 333"/>
              <p:cNvSpPr>
                <a:spLocks/>
              </p:cNvSpPr>
              <p:nvPr/>
            </p:nvSpPr>
            <p:spPr bwMode="auto">
              <a:xfrm>
                <a:off x="1096" y="1464"/>
                <a:ext cx="6" cy="9"/>
              </a:xfrm>
              <a:custGeom>
                <a:avLst/>
                <a:gdLst>
                  <a:gd name="T0" fmla="*/ 11 w 11"/>
                  <a:gd name="T1" fmla="*/ 0 h 17"/>
                  <a:gd name="T2" fmla="*/ 0 w 11"/>
                  <a:gd name="T3" fmla="*/ 10 h 17"/>
                  <a:gd name="T4" fmla="*/ 11 w 11"/>
                  <a:gd name="T5" fmla="*/ 17 h 17"/>
                </a:gdLst>
                <a:ahLst/>
                <a:cxnLst>
                  <a:cxn ang="0">
                    <a:pos x="T0" y="T1"/>
                  </a:cxn>
                  <a:cxn ang="0">
                    <a:pos x="T2" y="T3"/>
                  </a:cxn>
                  <a:cxn ang="0">
                    <a:pos x="T4" y="T5"/>
                  </a:cxn>
                </a:cxnLst>
                <a:rect l="0" t="0" r="r" b="b"/>
                <a:pathLst>
                  <a:path w="11" h="17">
                    <a:moveTo>
                      <a:pt x="11" y="0"/>
                    </a:moveTo>
                    <a:lnTo>
                      <a:pt x="0" y="10"/>
                    </a:lnTo>
                    <a:lnTo>
                      <a:pt x="11" y="17"/>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0" name="Freeform 334"/>
              <p:cNvSpPr>
                <a:spLocks/>
              </p:cNvSpPr>
              <p:nvPr/>
            </p:nvSpPr>
            <p:spPr bwMode="auto">
              <a:xfrm>
                <a:off x="1066" y="1482"/>
                <a:ext cx="6" cy="9"/>
              </a:xfrm>
              <a:custGeom>
                <a:avLst/>
                <a:gdLst>
                  <a:gd name="T0" fmla="*/ 14 w 14"/>
                  <a:gd name="T1" fmla="*/ 0 h 17"/>
                  <a:gd name="T2" fmla="*/ 0 w 14"/>
                  <a:gd name="T3" fmla="*/ 9 h 17"/>
                  <a:gd name="T4" fmla="*/ 14 w 14"/>
                  <a:gd name="T5" fmla="*/ 17 h 17"/>
                </a:gdLst>
                <a:ahLst/>
                <a:cxnLst>
                  <a:cxn ang="0">
                    <a:pos x="T0" y="T1"/>
                  </a:cxn>
                  <a:cxn ang="0">
                    <a:pos x="T2" y="T3"/>
                  </a:cxn>
                  <a:cxn ang="0">
                    <a:pos x="T4" y="T5"/>
                  </a:cxn>
                </a:cxnLst>
                <a:rect l="0" t="0" r="r" b="b"/>
                <a:pathLst>
                  <a:path w="14" h="17">
                    <a:moveTo>
                      <a:pt x="14" y="0"/>
                    </a:moveTo>
                    <a:lnTo>
                      <a:pt x="0" y="9"/>
                    </a:lnTo>
                    <a:lnTo>
                      <a:pt x="14" y="17"/>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1" name="Freeform 335"/>
              <p:cNvSpPr>
                <a:spLocks/>
              </p:cNvSpPr>
              <p:nvPr/>
            </p:nvSpPr>
            <p:spPr bwMode="auto">
              <a:xfrm>
                <a:off x="1255" y="1482"/>
                <a:ext cx="6" cy="9"/>
              </a:xfrm>
              <a:custGeom>
                <a:avLst/>
                <a:gdLst>
                  <a:gd name="T0" fmla="*/ 12 w 12"/>
                  <a:gd name="T1" fmla="*/ 0 h 17"/>
                  <a:gd name="T2" fmla="*/ 0 w 12"/>
                  <a:gd name="T3" fmla="*/ 9 h 17"/>
                  <a:gd name="T4" fmla="*/ 12 w 12"/>
                  <a:gd name="T5" fmla="*/ 17 h 17"/>
                </a:gdLst>
                <a:ahLst/>
                <a:cxnLst>
                  <a:cxn ang="0">
                    <a:pos x="T0" y="T1"/>
                  </a:cxn>
                  <a:cxn ang="0">
                    <a:pos x="T2" y="T3"/>
                  </a:cxn>
                  <a:cxn ang="0">
                    <a:pos x="T4" y="T5"/>
                  </a:cxn>
                </a:cxnLst>
                <a:rect l="0" t="0" r="r" b="b"/>
                <a:pathLst>
                  <a:path w="12" h="17">
                    <a:moveTo>
                      <a:pt x="12" y="0"/>
                    </a:moveTo>
                    <a:lnTo>
                      <a:pt x="0" y="9"/>
                    </a:lnTo>
                    <a:lnTo>
                      <a:pt x="12" y="17"/>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2" name="Freeform 336"/>
              <p:cNvSpPr>
                <a:spLocks/>
              </p:cNvSpPr>
              <p:nvPr/>
            </p:nvSpPr>
            <p:spPr bwMode="auto">
              <a:xfrm>
                <a:off x="1279" y="1482"/>
                <a:ext cx="7" cy="9"/>
              </a:xfrm>
              <a:custGeom>
                <a:avLst/>
                <a:gdLst>
                  <a:gd name="T0" fmla="*/ 14 w 14"/>
                  <a:gd name="T1" fmla="*/ 0 h 17"/>
                  <a:gd name="T2" fmla="*/ 0 w 14"/>
                  <a:gd name="T3" fmla="*/ 9 h 17"/>
                  <a:gd name="T4" fmla="*/ 14 w 14"/>
                  <a:gd name="T5" fmla="*/ 17 h 17"/>
                </a:gdLst>
                <a:ahLst/>
                <a:cxnLst>
                  <a:cxn ang="0">
                    <a:pos x="T0" y="T1"/>
                  </a:cxn>
                  <a:cxn ang="0">
                    <a:pos x="T2" y="T3"/>
                  </a:cxn>
                  <a:cxn ang="0">
                    <a:pos x="T4" y="T5"/>
                  </a:cxn>
                </a:cxnLst>
                <a:rect l="0" t="0" r="r" b="b"/>
                <a:pathLst>
                  <a:path w="14" h="17">
                    <a:moveTo>
                      <a:pt x="14" y="0"/>
                    </a:moveTo>
                    <a:lnTo>
                      <a:pt x="0" y="9"/>
                    </a:lnTo>
                    <a:lnTo>
                      <a:pt x="14" y="17"/>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3" name="Freeform 337"/>
              <p:cNvSpPr>
                <a:spLocks/>
              </p:cNvSpPr>
              <p:nvPr/>
            </p:nvSpPr>
            <p:spPr bwMode="auto">
              <a:xfrm>
                <a:off x="1209" y="1482"/>
                <a:ext cx="7" cy="9"/>
              </a:xfrm>
              <a:custGeom>
                <a:avLst/>
                <a:gdLst>
                  <a:gd name="T0" fmla="*/ 13 w 13"/>
                  <a:gd name="T1" fmla="*/ 0 h 17"/>
                  <a:gd name="T2" fmla="*/ 0 w 13"/>
                  <a:gd name="T3" fmla="*/ 9 h 17"/>
                  <a:gd name="T4" fmla="*/ 13 w 13"/>
                  <a:gd name="T5" fmla="*/ 17 h 17"/>
                </a:gdLst>
                <a:ahLst/>
                <a:cxnLst>
                  <a:cxn ang="0">
                    <a:pos x="T0" y="T1"/>
                  </a:cxn>
                  <a:cxn ang="0">
                    <a:pos x="T2" y="T3"/>
                  </a:cxn>
                  <a:cxn ang="0">
                    <a:pos x="T4" y="T5"/>
                  </a:cxn>
                </a:cxnLst>
                <a:rect l="0" t="0" r="r" b="b"/>
                <a:pathLst>
                  <a:path w="13" h="17">
                    <a:moveTo>
                      <a:pt x="13" y="0"/>
                    </a:moveTo>
                    <a:lnTo>
                      <a:pt x="0" y="9"/>
                    </a:lnTo>
                    <a:lnTo>
                      <a:pt x="13" y="17"/>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4" name="Freeform 338"/>
              <p:cNvSpPr>
                <a:spLocks/>
              </p:cNvSpPr>
              <p:nvPr/>
            </p:nvSpPr>
            <p:spPr bwMode="auto">
              <a:xfrm>
                <a:off x="1234" y="1482"/>
                <a:ext cx="6" cy="9"/>
              </a:xfrm>
              <a:custGeom>
                <a:avLst/>
                <a:gdLst>
                  <a:gd name="T0" fmla="*/ 11 w 11"/>
                  <a:gd name="T1" fmla="*/ 0 h 17"/>
                  <a:gd name="T2" fmla="*/ 0 w 11"/>
                  <a:gd name="T3" fmla="*/ 9 h 17"/>
                  <a:gd name="T4" fmla="*/ 11 w 11"/>
                  <a:gd name="T5" fmla="*/ 17 h 17"/>
                </a:gdLst>
                <a:ahLst/>
                <a:cxnLst>
                  <a:cxn ang="0">
                    <a:pos x="T0" y="T1"/>
                  </a:cxn>
                  <a:cxn ang="0">
                    <a:pos x="T2" y="T3"/>
                  </a:cxn>
                  <a:cxn ang="0">
                    <a:pos x="T4" y="T5"/>
                  </a:cxn>
                </a:cxnLst>
                <a:rect l="0" t="0" r="r" b="b"/>
                <a:pathLst>
                  <a:path w="11" h="17">
                    <a:moveTo>
                      <a:pt x="11" y="0"/>
                    </a:moveTo>
                    <a:lnTo>
                      <a:pt x="0" y="9"/>
                    </a:lnTo>
                    <a:lnTo>
                      <a:pt x="11" y="17"/>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5" name="Freeform 339"/>
              <p:cNvSpPr>
                <a:spLocks/>
              </p:cNvSpPr>
              <p:nvPr/>
            </p:nvSpPr>
            <p:spPr bwMode="auto">
              <a:xfrm>
                <a:off x="1112" y="1482"/>
                <a:ext cx="5" cy="9"/>
              </a:xfrm>
              <a:custGeom>
                <a:avLst/>
                <a:gdLst>
                  <a:gd name="T0" fmla="*/ 12 w 12"/>
                  <a:gd name="T1" fmla="*/ 0 h 17"/>
                  <a:gd name="T2" fmla="*/ 0 w 12"/>
                  <a:gd name="T3" fmla="*/ 9 h 17"/>
                  <a:gd name="T4" fmla="*/ 12 w 12"/>
                  <a:gd name="T5" fmla="*/ 17 h 17"/>
                </a:gdLst>
                <a:ahLst/>
                <a:cxnLst>
                  <a:cxn ang="0">
                    <a:pos x="T0" y="T1"/>
                  </a:cxn>
                  <a:cxn ang="0">
                    <a:pos x="T2" y="T3"/>
                  </a:cxn>
                  <a:cxn ang="0">
                    <a:pos x="T4" y="T5"/>
                  </a:cxn>
                </a:cxnLst>
                <a:rect l="0" t="0" r="r" b="b"/>
                <a:pathLst>
                  <a:path w="12" h="17">
                    <a:moveTo>
                      <a:pt x="12" y="0"/>
                    </a:moveTo>
                    <a:lnTo>
                      <a:pt x="0" y="9"/>
                    </a:lnTo>
                    <a:lnTo>
                      <a:pt x="12" y="17"/>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6" name="Freeform 340"/>
              <p:cNvSpPr>
                <a:spLocks/>
              </p:cNvSpPr>
              <p:nvPr/>
            </p:nvSpPr>
            <p:spPr bwMode="auto">
              <a:xfrm>
                <a:off x="1136" y="1482"/>
                <a:ext cx="6" cy="9"/>
              </a:xfrm>
              <a:custGeom>
                <a:avLst/>
                <a:gdLst>
                  <a:gd name="T0" fmla="*/ 13 w 13"/>
                  <a:gd name="T1" fmla="*/ 0 h 17"/>
                  <a:gd name="T2" fmla="*/ 0 w 13"/>
                  <a:gd name="T3" fmla="*/ 9 h 17"/>
                  <a:gd name="T4" fmla="*/ 13 w 13"/>
                  <a:gd name="T5" fmla="*/ 17 h 17"/>
                </a:gdLst>
                <a:ahLst/>
                <a:cxnLst>
                  <a:cxn ang="0">
                    <a:pos x="T0" y="T1"/>
                  </a:cxn>
                  <a:cxn ang="0">
                    <a:pos x="T2" y="T3"/>
                  </a:cxn>
                  <a:cxn ang="0">
                    <a:pos x="T4" y="T5"/>
                  </a:cxn>
                </a:cxnLst>
                <a:rect l="0" t="0" r="r" b="b"/>
                <a:pathLst>
                  <a:path w="13" h="17">
                    <a:moveTo>
                      <a:pt x="13" y="0"/>
                    </a:moveTo>
                    <a:lnTo>
                      <a:pt x="0" y="9"/>
                    </a:lnTo>
                    <a:lnTo>
                      <a:pt x="13" y="17"/>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7" name="Freeform 341"/>
              <p:cNvSpPr>
                <a:spLocks/>
              </p:cNvSpPr>
              <p:nvPr/>
            </p:nvSpPr>
            <p:spPr bwMode="auto">
              <a:xfrm>
                <a:off x="1161" y="1482"/>
                <a:ext cx="6" cy="9"/>
              </a:xfrm>
              <a:custGeom>
                <a:avLst/>
                <a:gdLst>
                  <a:gd name="T0" fmla="*/ 11 w 11"/>
                  <a:gd name="T1" fmla="*/ 0 h 17"/>
                  <a:gd name="T2" fmla="*/ 0 w 11"/>
                  <a:gd name="T3" fmla="*/ 9 h 17"/>
                  <a:gd name="T4" fmla="*/ 11 w 11"/>
                  <a:gd name="T5" fmla="*/ 17 h 17"/>
                </a:gdLst>
                <a:ahLst/>
                <a:cxnLst>
                  <a:cxn ang="0">
                    <a:pos x="T0" y="T1"/>
                  </a:cxn>
                  <a:cxn ang="0">
                    <a:pos x="T2" y="T3"/>
                  </a:cxn>
                  <a:cxn ang="0">
                    <a:pos x="T4" y="T5"/>
                  </a:cxn>
                </a:cxnLst>
                <a:rect l="0" t="0" r="r" b="b"/>
                <a:pathLst>
                  <a:path w="11" h="17">
                    <a:moveTo>
                      <a:pt x="11" y="0"/>
                    </a:moveTo>
                    <a:lnTo>
                      <a:pt x="0" y="9"/>
                    </a:lnTo>
                    <a:lnTo>
                      <a:pt x="11" y="17"/>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8" name="Freeform 342"/>
              <p:cNvSpPr>
                <a:spLocks/>
              </p:cNvSpPr>
              <p:nvPr/>
            </p:nvSpPr>
            <p:spPr bwMode="auto">
              <a:xfrm>
                <a:off x="1185" y="1482"/>
                <a:ext cx="6" cy="9"/>
              </a:xfrm>
              <a:custGeom>
                <a:avLst/>
                <a:gdLst>
                  <a:gd name="T0" fmla="*/ 11 w 11"/>
                  <a:gd name="T1" fmla="*/ 0 h 17"/>
                  <a:gd name="T2" fmla="*/ 0 w 11"/>
                  <a:gd name="T3" fmla="*/ 9 h 17"/>
                  <a:gd name="T4" fmla="*/ 11 w 11"/>
                  <a:gd name="T5" fmla="*/ 17 h 17"/>
                </a:gdLst>
                <a:ahLst/>
                <a:cxnLst>
                  <a:cxn ang="0">
                    <a:pos x="T0" y="T1"/>
                  </a:cxn>
                  <a:cxn ang="0">
                    <a:pos x="T2" y="T3"/>
                  </a:cxn>
                  <a:cxn ang="0">
                    <a:pos x="T4" y="T5"/>
                  </a:cxn>
                </a:cxnLst>
                <a:rect l="0" t="0" r="r" b="b"/>
                <a:pathLst>
                  <a:path w="11" h="17">
                    <a:moveTo>
                      <a:pt x="11" y="0"/>
                    </a:moveTo>
                    <a:lnTo>
                      <a:pt x="0" y="9"/>
                    </a:lnTo>
                    <a:lnTo>
                      <a:pt x="11" y="17"/>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9" name="Freeform 343"/>
              <p:cNvSpPr>
                <a:spLocks/>
              </p:cNvSpPr>
              <p:nvPr/>
            </p:nvSpPr>
            <p:spPr bwMode="auto">
              <a:xfrm>
                <a:off x="1088" y="1482"/>
                <a:ext cx="5" cy="9"/>
              </a:xfrm>
              <a:custGeom>
                <a:avLst/>
                <a:gdLst>
                  <a:gd name="T0" fmla="*/ 12 w 12"/>
                  <a:gd name="T1" fmla="*/ 0 h 17"/>
                  <a:gd name="T2" fmla="*/ 0 w 12"/>
                  <a:gd name="T3" fmla="*/ 9 h 17"/>
                  <a:gd name="T4" fmla="*/ 12 w 12"/>
                  <a:gd name="T5" fmla="*/ 17 h 17"/>
                </a:gdLst>
                <a:ahLst/>
                <a:cxnLst>
                  <a:cxn ang="0">
                    <a:pos x="T0" y="T1"/>
                  </a:cxn>
                  <a:cxn ang="0">
                    <a:pos x="T2" y="T3"/>
                  </a:cxn>
                  <a:cxn ang="0">
                    <a:pos x="T4" y="T5"/>
                  </a:cxn>
                </a:cxnLst>
                <a:rect l="0" t="0" r="r" b="b"/>
                <a:pathLst>
                  <a:path w="12" h="17">
                    <a:moveTo>
                      <a:pt x="12" y="0"/>
                    </a:moveTo>
                    <a:lnTo>
                      <a:pt x="0" y="9"/>
                    </a:lnTo>
                    <a:lnTo>
                      <a:pt x="12" y="17"/>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0" name="Freeform 344"/>
              <p:cNvSpPr>
                <a:spLocks/>
              </p:cNvSpPr>
              <p:nvPr/>
            </p:nvSpPr>
            <p:spPr bwMode="auto">
              <a:xfrm>
                <a:off x="1023" y="1464"/>
                <a:ext cx="6" cy="9"/>
              </a:xfrm>
              <a:custGeom>
                <a:avLst/>
                <a:gdLst>
                  <a:gd name="T0" fmla="*/ 12 w 12"/>
                  <a:gd name="T1" fmla="*/ 0 h 17"/>
                  <a:gd name="T2" fmla="*/ 0 w 12"/>
                  <a:gd name="T3" fmla="*/ 10 h 17"/>
                  <a:gd name="T4" fmla="*/ 12 w 12"/>
                  <a:gd name="T5" fmla="*/ 17 h 17"/>
                </a:gdLst>
                <a:ahLst/>
                <a:cxnLst>
                  <a:cxn ang="0">
                    <a:pos x="T0" y="T1"/>
                  </a:cxn>
                  <a:cxn ang="0">
                    <a:pos x="T2" y="T3"/>
                  </a:cxn>
                  <a:cxn ang="0">
                    <a:pos x="T4" y="T5"/>
                  </a:cxn>
                </a:cxnLst>
                <a:rect l="0" t="0" r="r" b="b"/>
                <a:pathLst>
                  <a:path w="12" h="17">
                    <a:moveTo>
                      <a:pt x="12" y="0"/>
                    </a:moveTo>
                    <a:lnTo>
                      <a:pt x="0" y="10"/>
                    </a:lnTo>
                    <a:lnTo>
                      <a:pt x="12" y="17"/>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1" name="Freeform 345"/>
              <p:cNvSpPr>
                <a:spLocks/>
              </p:cNvSpPr>
              <p:nvPr/>
            </p:nvSpPr>
            <p:spPr bwMode="auto">
              <a:xfrm>
                <a:off x="999" y="1464"/>
                <a:ext cx="6" cy="9"/>
              </a:xfrm>
              <a:custGeom>
                <a:avLst/>
                <a:gdLst>
                  <a:gd name="T0" fmla="*/ 12 w 12"/>
                  <a:gd name="T1" fmla="*/ 0 h 17"/>
                  <a:gd name="T2" fmla="*/ 0 w 12"/>
                  <a:gd name="T3" fmla="*/ 10 h 17"/>
                  <a:gd name="T4" fmla="*/ 12 w 12"/>
                  <a:gd name="T5" fmla="*/ 17 h 17"/>
                </a:gdLst>
                <a:ahLst/>
                <a:cxnLst>
                  <a:cxn ang="0">
                    <a:pos x="T0" y="T1"/>
                  </a:cxn>
                  <a:cxn ang="0">
                    <a:pos x="T2" y="T3"/>
                  </a:cxn>
                  <a:cxn ang="0">
                    <a:pos x="T4" y="T5"/>
                  </a:cxn>
                </a:cxnLst>
                <a:rect l="0" t="0" r="r" b="b"/>
                <a:pathLst>
                  <a:path w="12" h="17">
                    <a:moveTo>
                      <a:pt x="12" y="0"/>
                    </a:moveTo>
                    <a:lnTo>
                      <a:pt x="0" y="10"/>
                    </a:lnTo>
                    <a:lnTo>
                      <a:pt x="12" y="17"/>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2" name="Line 346"/>
              <p:cNvSpPr>
                <a:spLocks noChangeShapeType="1"/>
              </p:cNvSpPr>
              <p:nvPr/>
            </p:nvSpPr>
            <p:spPr bwMode="auto">
              <a:xfrm>
                <a:off x="1058" y="1402"/>
                <a:ext cx="1" cy="1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3" name="Line 347"/>
              <p:cNvSpPr>
                <a:spLocks noChangeShapeType="1"/>
              </p:cNvSpPr>
              <p:nvPr/>
            </p:nvSpPr>
            <p:spPr bwMode="auto">
              <a:xfrm>
                <a:off x="1018" y="1402"/>
                <a:ext cx="1" cy="1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 name="Line 348"/>
              <p:cNvSpPr>
                <a:spLocks noChangeShapeType="1"/>
              </p:cNvSpPr>
              <p:nvPr/>
            </p:nvSpPr>
            <p:spPr bwMode="auto">
              <a:xfrm>
                <a:off x="970" y="1402"/>
                <a:ext cx="321"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5" name="Freeform 349"/>
              <p:cNvSpPr>
                <a:spLocks/>
              </p:cNvSpPr>
              <p:nvPr/>
            </p:nvSpPr>
            <p:spPr bwMode="auto">
              <a:xfrm>
                <a:off x="960" y="1104"/>
                <a:ext cx="383" cy="395"/>
              </a:xfrm>
              <a:custGeom>
                <a:avLst/>
                <a:gdLst>
                  <a:gd name="T0" fmla="*/ 0 w 767"/>
                  <a:gd name="T1" fmla="*/ 788 h 788"/>
                  <a:gd name="T2" fmla="*/ 0 w 767"/>
                  <a:gd name="T3" fmla="*/ 661 h 788"/>
                  <a:gd name="T4" fmla="*/ 30 w 767"/>
                  <a:gd name="T5" fmla="*/ 629 h 788"/>
                  <a:gd name="T6" fmla="*/ 21 w 767"/>
                  <a:gd name="T7" fmla="*/ 629 h 788"/>
                  <a:gd name="T8" fmla="*/ 21 w 767"/>
                  <a:gd name="T9" fmla="*/ 108 h 788"/>
                  <a:gd name="T10" fmla="*/ 126 w 767"/>
                  <a:gd name="T11" fmla="*/ 0 h 788"/>
                  <a:gd name="T12" fmla="*/ 767 w 767"/>
                  <a:gd name="T13" fmla="*/ 0 h 788"/>
                  <a:gd name="T14" fmla="*/ 767 w 767"/>
                  <a:gd name="T15" fmla="*/ 325 h 788"/>
                  <a:gd name="T16" fmla="*/ 740 w 767"/>
                  <a:gd name="T17" fmla="*/ 400 h 788"/>
                  <a:gd name="T18" fmla="*/ 740 w 767"/>
                  <a:gd name="T19" fmla="*/ 544 h 788"/>
                  <a:gd name="T20" fmla="*/ 713 w 767"/>
                  <a:gd name="T21" fmla="*/ 575 h 788"/>
                  <a:gd name="T22" fmla="*/ 767 w 767"/>
                  <a:gd name="T23" fmla="*/ 575 h 788"/>
                  <a:gd name="T24" fmla="*/ 767 w 767"/>
                  <a:gd name="T25" fmla="*/ 704 h 788"/>
                  <a:gd name="T26" fmla="*/ 680 w 767"/>
                  <a:gd name="T27" fmla="*/ 788 h 788"/>
                  <a:gd name="T28" fmla="*/ 0 w 767"/>
                  <a:gd name="T29"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7" h="788">
                    <a:moveTo>
                      <a:pt x="0" y="788"/>
                    </a:moveTo>
                    <a:lnTo>
                      <a:pt x="0" y="661"/>
                    </a:lnTo>
                    <a:lnTo>
                      <a:pt x="30" y="629"/>
                    </a:lnTo>
                    <a:lnTo>
                      <a:pt x="21" y="629"/>
                    </a:lnTo>
                    <a:lnTo>
                      <a:pt x="21" y="108"/>
                    </a:lnTo>
                    <a:lnTo>
                      <a:pt x="126" y="0"/>
                    </a:lnTo>
                    <a:lnTo>
                      <a:pt x="767" y="0"/>
                    </a:lnTo>
                    <a:lnTo>
                      <a:pt x="767" y="325"/>
                    </a:lnTo>
                    <a:lnTo>
                      <a:pt x="740" y="400"/>
                    </a:lnTo>
                    <a:lnTo>
                      <a:pt x="740" y="544"/>
                    </a:lnTo>
                    <a:lnTo>
                      <a:pt x="713" y="575"/>
                    </a:lnTo>
                    <a:lnTo>
                      <a:pt x="767" y="575"/>
                    </a:lnTo>
                    <a:lnTo>
                      <a:pt x="767" y="704"/>
                    </a:lnTo>
                    <a:lnTo>
                      <a:pt x="680" y="788"/>
                    </a:lnTo>
                    <a:lnTo>
                      <a:pt x="0" y="788"/>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6" name="Rectangle 350"/>
              <p:cNvSpPr>
                <a:spLocks noChangeArrowheads="1"/>
              </p:cNvSpPr>
              <p:nvPr/>
            </p:nvSpPr>
            <p:spPr bwMode="auto">
              <a:xfrm>
                <a:off x="1008" y="1188"/>
                <a:ext cx="244" cy="176"/>
              </a:xfrm>
              <a:prstGeom prst="rect">
                <a:avLst/>
              </a:prstGeom>
              <a:gradFill rotWithShape="0">
                <a:gsLst>
                  <a:gs pos="0">
                    <a:schemeClr val="folHlink"/>
                  </a:gs>
                  <a:gs pos="100000">
                    <a:schemeClr val="folHlink">
                      <a:gamma/>
                      <a:shade val="66275"/>
                      <a:invGamma/>
                    </a:schemeClr>
                  </a:gs>
                </a:gsLst>
                <a:path path="rect">
                  <a:fillToRect r="100000" b="100000"/>
                </a:path>
              </a:gra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3" name="Group 351"/>
            <p:cNvGrpSpPr>
              <a:grpSpLocks/>
            </p:cNvGrpSpPr>
            <p:nvPr/>
          </p:nvGrpSpPr>
          <p:grpSpPr bwMode="auto">
            <a:xfrm>
              <a:off x="3555" y="1984"/>
              <a:ext cx="48" cy="96"/>
              <a:chOff x="720" y="960"/>
              <a:chExt cx="192" cy="192"/>
            </a:xfrm>
          </p:grpSpPr>
          <p:sp>
            <p:nvSpPr>
              <p:cNvPr id="334" name="Line 352"/>
              <p:cNvSpPr>
                <a:spLocks noChangeShapeType="1"/>
              </p:cNvSpPr>
              <p:nvPr/>
            </p:nvSpPr>
            <p:spPr bwMode="auto">
              <a:xfrm>
                <a:off x="720" y="1104"/>
                <a:ext cx="19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5" name="Line 353"/>
              <p:cNvSpPr>
                <a:spLocks noChangeShapeType="1"/>
              </p:cNvSpPr>
              <p:nvPr/>
            </p:nvSpPr>
            <p:spPr bwMode="auto">
              <a:xfrm>
                <a:off x="720" y="1056"/>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 name="Line 354"/>
              <p:cNvSpPr>
                <a:spLocks noChangeShapeType="1"/>
              </p:cNvSpPr>
              <p:nvPr/>
            </p:nvSpPr>
            <p:spPr bwMode="auto">
              <a:xfrm>
                <a:off x="720" y="1008"/>
                <a:ext cx="19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7" name="Line 355"/>
              <p:cNvSpPr>
                <a:spLocks noChangeShapeType="1"/>
              </p:cNvSpPr>
              <p:nvPr/>
            </p:nvSpPr>
            <p:spPr bwMode="auto">
              <a:xfrm>
                <a:off x="720" y="960"/>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 name="Line 356"/>
              <p:cNvSpPr>
                <a:spLocks noChangeShapeType="1"/>
              </p:cNvSpPr>
              <p:nvPr/>
            </p:nvSpPr>
            <p:spPr bwMode="auto">
              <a:xfrm>
                <a:off x="720" y="1152"/>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537" name="Line 146"/>
          <p:cNvSpPr>
            <a:spLocks noChangeShapeType="1"/>
          </p:cNvSpPr>
          <p:nvPr/>
        </p:nvSpPr>
        <p:spPr bwMode="auto">
          <a:xfrm flipV="1">
            <a:off x="7319594" y="4724400"/>
            <a:ext cx="986206"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2" name="Rectangle 4"/>
          <p:cNvSpPr>
            <a:spLocks noChangeArrowheads="1"/>
          </p:cNvSpPr>
          <p:nvPr/>
        </p:nvSpPr>
        <p:spPr bwMode="auto">
          <a:xfrm>
            <a:off x="541338" y="506104"/>
            <a:ext cx="8763000" cy="1011902"/>
          </a:xfrm>
          <a:prstGeom prst="rect">
            <a:avLst/>
          </a:prstGeom>
          <a:gradFill rotWithShape="1">
            <a:gsLst>
              <a:gs pos="0">
                <a:srgbClr val="FFFF99"/>
              </a:gs>
              <a:gs pos="50000">
                <a:schemeClr val="bg1"/>
              </a:gs>
              <a:gs pos="100000">
                <a:srgbClr val="FFFF99"/>
              </a:gs>
            </a:gsLst>
            <a:lin ang="2700000" scaled="1"/>
          </a:gradFill>
          <a:ln w="25400">
            <a:solidFill>
              <a:schemeClr val="tx1"/>
            </a:solidFill>
            <a:miter lim="800000"/>
            <a:headEnd/>
            <a:tailEnd/>
          </a:ln>
          <a:effectLs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ts val="2400"/>
              </a:lnSpc>
              <a:spcBef>
                <a:spcPct val="0"/>
              </a:spcBef>
              <a:buNone/>
              <a:defRPr/>
            </a:pPr>
            <a:r>
              <a:rPr kumimoji="1" lang="en-US" altLang="ja-JP" sz="2000" dirty="0">
                <a:solidFill>
                  <a:srgbClr val="0000FF"/>
                </a:solidFill>
                <a:ea typeface="HGP創英角ｺﾞｼｯｸUB" pitchFamily="50" charset="-128"/>
              </a:rPr>
              <a:t>■</a:t>
            </a:r>
            <a:r>
              <a:rPr kumimoji="1" lang="en-US" altLang="ja-JP" sz="2000" b="1" dirty="0">
                <a:solidFill>
                  <a:srgbClr val="0000FF"/>
                </a:solidFill>
                <a:ea typeface="HGP創英角ｺﾞｼｯｸUB" pitchFamily="50" charset="-128"/>
              </a:rPr>
              <a:t> </a:t>
            </a:r>
            <a:r>
              <a:rPr kumimoji="1" lang="en-US" altLang="ja-JP" sz="2000" b="1" u="sng" dirty="0">
                <a:solidFill>
                  <a:srgbClr val="0000FF"/>
                </a:solidFill>
                <a:ea typeface="HGP創英角ｺﾞｼｯｸUB" pitchFamily="50" charset="-128"/>
              </a:rPr>
              <a:t>Approach: </a:t>
            </a:r>
          </a:p>
          <a:p>
            <a:pPr eaLnBrk="1" hangingPunct="1">
              <a:lnSpc>
                <a:spcPts val="2400"/>
              </a:lnSpc>
              <a:spcBef>
                <a:spcPct val="0"/>
              </a:spcBef>
              <a:buNone/>
              <a:defRPr/>
            </a:pPr>
            <a:r>
              <a:rPr lang="da-DK" sz="2000" b="1" dirty="0"/>
              <a:t>- Company policy FY2013: </a:t>
            </a:r>
            <a:r>
              <a:rPr lang="da-DK" sz="2000" b="1" dirty="0">
                <a:solidFill>
                  <a:srgbClr val="FF0000"/>
                </a:solidFill>
              </a:rPr>
              <a:t>35% productivity up ,downsize manpower</a:t>
            </a:r>
          </a:p>
          <a:p>
            <a:pPr eaLnBrk="1" hangingPunct="1">
              <a:lnSpc>
                <a:spcPts val="2400"/>
              </a:lnSpc>
              <a:spcBef>
                <a:spcPct val="0"/>
              </a:spcBef>
              <a:buNone/>
              <a:defRPr/>
            </a:pPr>
            <a:r>
              <a:rPr lang="da-DK" sz="2000" b="1" dirty="0"/>
              <a:t>- ISG ability and experience</a:t>
            </a:r>
          </a:p>
        </p:txBody>
      </p:sp>
    </p:spTree>
    <p:extLst>
      <p:ext uri="{BB962C8B-B14F-4D97-AF65-F5344CB8AC3E}">
        <p14:creationId xmlns:p14="http://schemas.microsoft.com/office/powerpoint/2010/main" val="168327080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b="89087"/>
          <a:stretch/>
        </p:blipFill>
        <p:spPr>
          <a:xfrm>
            <a:off x="381000" y="20780"/>
            <a:ext cx="9144000" cy="623694"/>
          </a:xfrm>
          <a:prstGeom prst="rect">
            <a:avLst/>
          </a:prstGeom>
        </p:spPr>
      </p:pic>
      <p:sp>
        <p:nvSpPr>
          <p:cNvPr id="13" name="Rectangle 12"/>
          <p:cNvSpPr/>
          <p:nvPr/>
        </p:nvSpPr>
        <p:spPr>
          <a:xfrm>
            <a:off x="1779460" y="0"/>
            <a:ext cx="7105621"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vi-VN" sz="4000" b="1" dirty="0">
                <a:latin typeface="Arial" pitchFamily="34" charset="0"/>
                <a:cs typeface="Arial" pitchFamily="34" charset="0"/>
              </a:rPr>
              <a:t>Effect Confirmation</a:t>
            </a:r>
            <a:endParaRPr lang="en-GB" sz="4000" b="1" dirty="0">
              <a:solidFill>
                <a:schemeClr val="bg1"/>
              </a:solidFill>
              <a:latin typeface="Arial" pitchFamily="34" charset="0"/>
              <a:cs typeface="Arial" pitchFamily="34" charset="0"/>
            </a:endParaRPr>
          </a:p>
        </p:txBody>
      </p:sp>
      <p:sp>
        <p:nvSpPr>
          <p:cNvPr id="152" name="Rectangle 151"/>
          <p:cNvSpPr/>
          <p:nvPr/>
        </p:nvSpPr>
        <p:spPr bwMode="auto">
          <a:xfrm>
            <a:off x="8686800" y="0"/>
            <a:ext cx="838200" cy="644474"/>
          </a:xfrm>
          <a:prstGeom prst="rect">
            <a:avLst/>
          </a:prstGeom>
          <a:noFill/>
          <a:ln w="952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r>
              <a:rPr lang="en-US" sz="2000" dirty="0">
                <a:latin typeface="Cambria" pitchFamily="18" charset="0"/>
              </a:rPr>
              <a:t>27/30</a:t>
            </a:r>
          </a:p>
        </p:txBody>
      </p:sp>
      <p:grpSp>
        <p:nvGrpSpPr>
          <p:cNvPr id="6" name="Group 5"/>
          <p:cNvGrpSpPr/>
          <p:nvPr/>
        </p:nvGrpSpPr>
        <p:grpSpPr>
          <a:xfrm>
            <a:off x="597881" y="2075280"/>
            <a:ext cx="4369847" cy="735964"/>
            <a:chOff x="216880" y="2126405"/>
            <a:chExt cx="4369847" cy="735964"/>
          </a:xfrm>
        </p:grpSpPr>
        <p:sp>
          <p:nvSpPr>
            <p:cNvPr id="7" name="Pentagon 6"/>
            <p:cNvSpPr/>
            <p:nvPr/>
          </p:nvSpPr>
          <p:spPr>
            <a:xfrm>
              <a:off x="218464" y="2126405"/>
              <a:ext cx="2753336" cy="338554"/>
            </a:xfrm>
            <a:prstGeom prst="homePlate">
              <a:avLst/>
            </a:prstGeom>
            <a:solidFill>
              <a:srgbClr val="85ED3F"/>
            </a:solidFill>
            <a:ln>
              <a:noFill/>
            </a:ln>
            <a:effectLst/>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600" b="1" cap="all" dirty="0">
                  <a:ln w="0"/>
                  <a:solidFill>
                    <a:srgbClr val="0000CC"/>
                  </a:solidFill>
                  <a:cs typeface="Arial" panose="020B0604020202020204" pitchFamily="34" charset="0"/>
                </a:rPr>
                <a:t>2) </a:t>
              </a:r>
              <a:r>
                <a:rPr lang="en-US" sz="1600" b="1" u="sng" cap="all" dirty="0">
                  <a:ln w="0"/>
                  <a:solidFill>
                    <a:srgbClr val="0000CC"/>
                  </a:solidFill>
                  <a:cs typeface="Arial" panose="020B0604020202020204" pitchFamily="34" charset="0"/>
                </a:rPr>
                <a:t>EFFICIENCY</a:t>
              </a:r>
            </a:p>
          </p:txBody>
        </p:sp>
        <p:sp>
          <p:nvSpPr>
            <p:cNvPr id="8" name="Text Box 245"/>
            <p:cNvSpPr txBox="1">
              <a:spLocks noChangeArrowheads="1"/>
            </p:cNvSpPr>
            <p:nvPr/>
          </p:nvSpPr>
          <p:spPr bwMode="auto">
            <a:xfrm>
              <a:off x="216880" y="2493037"/>
              <a:ext cx="4369847" cy="369332"/>
            </a:xfrm>
            <a:prstGeom prst="rect">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nchorCtr="0">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altLang="ja-JP" b="1" dirty="0">
                  <a:latin typeface="+mn-lt"/>
                  <a:ea typeface="ＭＳ Ｐゴシック" pitchFamily="34" charset="-128"/>
                  <a:cs typeface="Arial" panose="020B0604020202020204" pitchFamily="34" charset="0"/>
                </a:rPr>
                <a:t>Efficiency </a:t>
              </a:r>
              <a:r>
                <a:rPr lang="en-US" altLang="ja-JP" b="1" dirty="0">
                  <a:latin typeface="Calibri" pitchFamily="34" charset="0"/>
                  <a:ea typeface="ＭＳ Ｐゴシック" pitchFamily="34" charset="-128"/>
                  <a:cs typeface="Calibri" pitchFamily="34" charset="0"/>
                </a:rPr>
                <a:t>↑</a:t>
              </a:r>
              <a:r>
                <a:rPr lang="en-US" altLang="ja-JP" b="1" dirty="0">
                  <a:latin typeface="+mn-lt"/>
                  <a:ea typeface="ＭＳ Ｐゴシック" pitchFamily="34" charset="-128"/>
                  <a:cs typeface="Arial" panose="020B0604020202020204" pitchFamily="34" charset="0"/>
                </a:rPr>
                <a:t>0.3% (84.1%</a:t>
              </a:r>
              <a:r>
                <a:rPr lang="en-US" altLang="ja-JP" b="1" dirty="0">
                  <a:latin typeface="Calibri" pitchFamily="34" charset="0"/>
                  <a:ea typeface="ＭＳ Ｐゴシック" pitchFamily="34" charset="-128"/>
                  <a:cs typeface="Calibri" pitchFamily="34" charset="0"/>
                </a:rPr>
                <a:t>→</a:t>
              </a:r>
              <a:r>
                <a:rPr lang="en-US" altLang="ja-JP" b="1" dirty="0">
                  <a:latin typeface="+mn-lt"/>
                  <a:ea typeface="ＭＳ Ｐゴシック" pitchFamily="34" charset="-128"/>
                  <a:cs typeface="Arial" panose="020B0604020202020204" pitchFamily="34" charset="0"/>
                </a:rPr>
                <a:t>84.4%) </a:t>
              </a:r>
            </a:p>
          </p:txBody>
        </p:sp>
      </p:grpSp>
      <p:grpSp>
        <p:nvGrpSpPr>
          <p:cNvPr id="9" name="Group 8"/>
          <p:cNvGrpSpPr/>
          <p:nvPr/>
        </p:nvGrpSpPr>
        <p:grpSpPr>
          <a:xfrm>
            <a:off x="593369" y="2897374"/>
            <a:ext cx="4379703" cy="719554"/>
            <a:chOff x="212368" y="2948499"/>
            <a:chExt cx="4379703" cy="719554"/>
          </a:xfrm>
        </p:grpSpPr>
        <p:sp>
          <p:nvSpPr>
            <p:cNvPr id="10" name="Pentagon 9"/>
            <p:cNvSpPr/>
            <p:nvPr/>
          </p:nvSpPr>
          <p:spPr>
            <a:xfrm>
              <a:off x="217034" y="2948499"/>
              <a:ext cx="2754766" cy="338554"/>
            </a:xfrm>
            <a:prstGeom prst="homePlate">
              <a:avLst/>
            </a:prstGeom>
            <a:solidFill>
              <a:srgbClr val="85ED3F"/>
            </a:solidFill>
            <a:ln>
              <a:noFill/>
            </a:ln>
            <a:effectLst/>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600" b="1" cap="all" dirty="0">
                  <a:ln w="0"/>
                  <a:solidFill>
                    <a:srgbClr val="0000CC"/>
                  </a:solidFill>
                  <a:cs typeface="Arial" panose="020B0604020202020204" pitchFamily="34" charset="0"/>
                </a:rPr>
                <a:t>3) Manpower’s time</a:t>
              </a:r>
              <a:endParaRPr lang="en-US" sz="1600" b="1" u="sng" cap="all" dirty="0">
                <a:ln w="0"/>
                <a:solidFill>
                  <a:srgbClr val="0000CC"/>
                </a:solidFill>
                <a:cs typeface="Arial" panose="020B0604020202020204" pitchFamily="34" charset="0"/>
              </a:endParaRPr>
            </a:p>
          </p:txBody>
        </p:sp>
        <p:sp>
          <p:nvSpPr>
            <p:cNvPr id="11" name="Text Box 245"/>
            <p:cNvSpPr txBox="1">
              <a:spLocks noChangeArrowheads="1"/>
            </p:cNvSpPr>
            <p:nvPr/>
          </p:nvSpPr>
          <p:spPr bwMode="auto">
            <a:xfrm>
              <a:off x="212368" y="3298721"/>
              <a:ext cx="4379703" cy="369332"/>
            </a:xfrm>
            <a:prstGeom prst="rect">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altLang="ja-JP" b="1" dirty="0">
                  <a:latin typeface="+mn-lt"/>
                  <a:ea typeface="ＭＳ Ｐゴシック" pitchFamily="34" charset="-128"/>
                  <a:cs typeface="Arial" panose="020B0604020202020204" pitchFamily="34" charset="0"/>
                </a:rPr>
                <a:t>Save:   420 hours/ year</a:t>
              </a:r>
            </a:p>
          </p:txBody>
        </p:sp>
      </p:grpSp>
      <p:grpSp>
        <p:nvGrpSpPr>
          <p:cNvPr id="15" name="Group 14"/>
          <p:cNvGrpSpPr/>
          <p:nvPr/>
        </p:nvGrpSpPr>
        <p:grpSpPr>
          <a:xfrm>
            <a:off x="596299" y="1246633"/>
            <a:ext cx="4369847" cy="749172"/>
            <a:chOff x="215298" y="1297758"/>
            <a:chExt cx="4369847" cy="749172"/>
          </a:xfrm>
        </p:grpSpPr>
        <p:sp>
          <p:nvSpPr>
            <p:cNvPr id="16" name="Pentagon 15"/>
            <p:cNvSpPr/>
            <p:nvPr/>
          </p:nvSpPr>
          <p:spPr>
            <a:xfrm>
              <a:off x="216882" y="1297758"/>
              <a:ext cx="2754918" cy="338554"/>
            </a:xfrm>
            <a:prstGeom prst="homePlate">
              <a:avLst/>
            </a:prstGeom>
            <a:solidFill>
              <a:srgbClr val="85ED3F"/>
            </a:solidFill>
            <a:ln>
              <a:noFill/>
            </a:ln>
            <a:effectLst/>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600" b="1" cap="all" dirty="0">
                  <a:ln w="0"/>
                  <a:solidFill>
                    <a:srgbClr val="0000CC"/>
                  </a:solidFill>
                  <a:cs typeface="Arial" panose="020B0604020202020204" pitchFamily="34" charset="0"/>
                </a:rPr>
                <a:t>1) </a:t>
              </a:r>
              <a:r>
                <a:rPr lang="en-US" sz="1600" b="1" u="sng" cap="all" dirty="0">
                  <a:ln w="0"/>
                  <a:solidFill>
                    <a:srgbClr val="0000CC"/>
                  </a:solidFill>
                  <a:cs typeface="Arial" panose="020B0604020202020204" pitchFamily="34" charset="0"/>
                </a:rPr>
                <a:t>Safety</a:t>
              </a:r>
            </a:p>
          </p:txBody>
        </p:sp>
        <p:sp>
          <p:nvSpPr>
            <p:cNvPr id="17" name="Text Box 245"/>
            <p:cNvSpPr txBox="1">
              <a:spLocks noChangeArrowheads="1"/>
            </p:cNvSpPr>
            <p:nvPr/>
          </p:nvSpPr>
          <p:spPr bwMode="auto">
            <a:xfrm>
              <a:off x="215298" y="1677598"/>
              <a:ext cx="4369847" cy="369332"/>
            </a:xfrm>
            <a:prstGeom prst="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nchorCtr="0">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altLang="ja-JP" b="1" dirty="0">
                  <a:latin typeface="+mn-lt"/>
                  <a:ea typeface="ＭＳ Ｐゴシック" pitchFamily="34" charset="-128"/>
                  <a:cs typeface="Arial" panose="020B0604020202020204" pitchFamily="34" charset="0"/>
                </a:rPr>
                <a:t>Absolution safety</a:t>
              </a:r>
            </a:p>
          </p:txBody>
        </p:sp>
      </p:grpSp>
      <p:grpSp>
        <p:nvGrpSpPr>
          <p:cNvPr id="18" name="Group 17"/>
          <p:cNvGrpSpPr/>
          <p:nvPr/>
        </p:nvGrpSpPr>
        <p:grpSpPr>
          <a:xfrm>
            <a:off x="5309616" y="3755899"/>
            <a:ext cx="3985280" cy="2914977"/>
            <a:chOff x="4928616" y="3807023"/>
            <a:chExt cx="3985280" cy="2914977"/>
          </a:xfrm>
        </p:grpSpPr>
        <p:sp>
          <p:nvSpPr>
            <p:cNvPr id="19" name="Pentagon 18"/>
            <p:cNvSpPr/>
            <p:nvPr/>
          </p:nvSpPr>
          <p:spPr>
            <a:xfrm>
              <a:off x="4928616" y="3807023"/>
              <a:ext cx="3474345" cy="307777"/>
            </a:xfrm>
            <a:prstGeom prst="homePlate">
              <a:avLst/>
            </a:prstGeom>
            <a:solidFill>
              <a:srgbClr val="85ED3F"/>
            </a:solidFill>
            <a:ln>
              <a:noFill/>
            </a:ln>
            <a:effectLst/>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u="sng" cap="all" dirty="0">
                  <a:ln w="0"/>
                  <a:solidFill>
                    <a:srgbClr val="0000CC"/>
                  </a:solidFill>
                  <a:cs typeface="Arial" panose="020B0604020202020204" pitchFamily="34" charset="0"/>
                </a:rPr>
                <a:t>NEGATIVE AND SOLUTION</a:t>
              </a:r>
            </a:p>
          </p:txBody>
        </p:sp>
        <p:sp>
          <p:nvSpPr>
            <p:cNvPr id="20" name="Rounded Rectangle 19"/>
            <p:cNvSpPr/>
            <p:nvPr/>
          </p:nvSpPr>
          <p:spPr>
            <a:xfrm>
              <a:off x="4928616" y="4169724"/>
              <a:ext cx="1049912" cy="619301"/>
            </a:xfrm>
            <a:prstGeom prst="roundRect">
              <a:avLst/>
            </a:prstGeom>
            <a:solidFill>
              <a:schemeClr val="accent2">
                <a:lumMod val="60000"/>
                <a:lumOff val="40000"/>
              </a:schemeClr>
            </a:solidFill>
            <a:ln/>
            <a:scene3d>
              <a:camera prst="orthographicFront"/>
              <a:lightRig rig="threePt" dir="t"/>
            </a:scene3d>
            <a:sp3d prstMaterial="softEdge">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b="1" dirty="0">
                  <a:solidFill>
                    <a:schemeClr val="tx1"/>
                  </a:solidFill>
                  <a:cs typeface="Arial" panose="020B0604020202020204" pitchFamily="34" charset="0"/>
                </a:rPr>
                <a:t>Negative</a:t>
              </a:r>
            </a:p>
          </p:txBody>
        </p:sp>
        <p:sp>
          <p:nvSpPr>
            <p:cNvPr id="21" name="Pentagon 20"/>
            <p:cNvSpPr/>
            <p:nvPr/>
          </p:nvSpPr>
          <p:spPr>
            <a:xfrm>
              <a:off x="6129567" y="4158150"/>
              <a:ext cx="2784329" cy="619300"/>
            </a:xfrm>
            <a:prstGeom prst="homePlate">
              <a:avLst>
                <a:gd name="adj" fmla="val 36364"/>
              </a:avLst>
            </a:prstGeom>
            <a:solidFill>
              <a:schemeClr val="accent2">
                <a:lumMod val="60000"/>
                <a:lumOff val="40000"/>
              </a:schemeClr>
            </a:solidFill>
            <a:ln/>
            <a:scene3d>
              <a:camera prst="orthographicFront"/>
              <a:lightRig rig="threePt" dir="t"/>
            </a:scene3d>
            <a:sp3d prstMaterial="softEdge">
              <a:bevelT/>
            </a:sp3d>
          </p:spPr>
          <p:style>
            <a:lnRef idx="1">
              <a:schemeClr val="accent2"/>
            </a:lnRef>
            <a:fillRef idx="3">
              <a:schemeClr val="accent2"/>
            </a:fillRef>
            <a:effectRef idx="2">
              <a:schemeClr val="accent2"/>
            </a:effectRef>
            <a:fontRef idx="minor">
              <a:schemeClr val="lt1"/>
            </a:fontRef>
          </p:style>
          <p:txBody>
            <a:bodyPr rtlCol="0" anchor="ctr"/>
            <a:lstStyle/>
            <a:p>
              <a:r>
                <a:rPr lang="en-GB" sz="1300" b="1" dirty="0">
                  <a:solidFill>
                    <a:schemeClr val="tx1"/>
                  </a:solidFill>
                  <a:cs typeface="Arial" panose="020B0604020202020204" pitchFamily="34" charset="0"/>
                </a:rPr>
                <a:t>Difficulty in analysis because we don't have knowledge about </a:t>
              </a:r>
              <a:r>
                <a:rPr lang="en-GB" sz="1300" b="1" dirty="0" err="1">
                  <a:solidFill>
                    <a:schemeClr val="tx1"/>
                  </a:solidFill>
                  <a:cs typeface="Arial" panose="020B0604020202020204" pitchFamily="34" charset="0"/>
                </a:rPr>
                <a:t>mold</a:t>
              </a:r>
              <a:r>
                <a:rPr lang="en-GB" sz="1300" b="1" dirty="0">
                  <a:solidFill>
                    <a:schemeClr val="tx1"/>
                  </a:solidFill>
                  <a:cs typeface="Arial" panose="020B0604020202020204" pitchFamily="34" charset="0"/>
                </a:rPr>
                <a:t>.</a:t>
              </a:r>
              <a:endParaRPr lang="en-US" sz="1300" b="1" dirty="0">
                <a:solidFill>
                  <a:schemeClr val="tx1"/>
                </a:solidFill>
                <a:cs typeface="Arial" panose="020B0604020202020204" pitchFamily="34" charset="0"/>
              </a:endParaRPr>
            </a:p>
          </p:txBody>
        </p:sp>
        <p:sp>
          <p:nvSpPr>
            <p:cNvPr id="22" name="Rounded Rectangle 21"/>
            <p:cNvSpPr/>
            <p:nvPr/>
          </p:nvSpPr>
          <p:spPr>
            <a:xfrm>
              <a:off x="4933438" y="4834715"/>
              <a:ext cx="1049912" cy="575485"/>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b="1" dirty="0">
                  <a:solidFill>
                    <a:schemeClr val="tx1"/>
                  </a:solidFill>
                  <a:cs typeface="Arial" panose="020B0604020202020204" pitchFamily="34" charset="0"/>
                </a:rPr>
                <a:t>Solution</a:t>
              </a:r>
            </a:p>
          </p:txBody>
        </p:sp>
        <p:sp>
          <p:nvSpPr>
            <p:cNvPr id="23" name="Pentagon 22"/>
            <p:cNvSpPr/>
            <p:nvPr/>
          </p:nvSpPr>
          <p:spPr>
            <a:xfrm>
              <a:off x="6141756" y="4800600"/>
              <a:ext cx="2772139" cy="609600"/>
            </a:xfrm>
            <a:prstGeom prst="homePlate">
              <a:avLst>
                <a:gd name="adj" fmla="val 31111"/>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r>
                <a:rPr lang="en-GB" sz="1300" b="1" dirty="0">
                  <a:solidFill>
                    <a:sysClr val="windowText" lastClr="000000"/>
                  </a:solidFill>
                  <a:cs typeface="Arial" panose="020B0604020202020204" pitchFamily="34" charset="0"/>
                </a:rPr>
                <a:t>Request </a:t>
              </a:r>
              <a:r>
                <a:rPr lang="en-US" sz="1300" b="1" dirty="0">
                  <a:solidFill>
                    <a:sysClr val="windowText" lastClr="000000"/>
                  </a:solidFill>
                  <a:cs typeface="Arial" panose="020B0604020202020204" pitchFamily="34" charset="0"/>
                </a:rPr>
                <a:t>PMG_FE support training mold technical.</a:t>
              </a:r>
            </a:p>
          </p:txBody>
        </p:sp>
        <p:sp>
          <p:nvSpPr>
            <p:cNvPr id="24" name="Rounded Rectangle 23"/>
            <p:cNvSpPr/>
            <p:nvPr/>
          </p:nvSpPr>
          <p:spPr>
            <a:xfrm>
              <a:off x="4945013" y="5433350"/>
              <a:ext cx="1049912" cy="632653"/>
            </a:xfrm>
            <a:prstGeom prst="roundRect">
              <a:avLst/>
            </a:prstGeom>
            <a:solidFill>
              <a:schemeClr val="accent2">
                <a:lumMod val="60000"/>
                <a:lumOff val="40000"/>
              </a:schemeClr>
            </a:solidFill>
            <a:ln/>
            <a:scene3d>
              <a:camera prst="orthographicFront"/>
              <a:lightRig rig="threePt" dir="t"/>
            </a:scene3d>
            <a:sp3d prstMaterial="softEdge">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b="1" dirty="0">
                  <a:solidFill>
                    <a:schemeClr val="tx1"/>
                  </a:solidFill>
                  <a:cs typeface="Arial" panose="020B0604020202020204" pitchFamily="34" charset="0"/>
                </a:rPr>
                <a:t>Negative</a:t>
              </a:r>
            </a:p>
          </p:txBody>
        </p:sp>
        <p:sp>
          <p:nvSpPr>
            <p:cNvPr id="25" name="Pentagon 24"/>
            <p:cNvSpPr/>
            <p:nvPr/>
          </p:nvSpPr>
          <p:spPr>
            <a:xfrm>
              <a:off x="6129566" y="5438470"/>
              <a:ext cx="2784329" cy="627533"/>
            </a:xfrm>
            <a:prstGeom prst="homePlate">
              <a:avLst>
                <a:gd name="adj" fmla="val 36364"/>
              </a:avLst>
            </a:prstGeom>
            <a:solidFill>
              <a:schemeClr val="accent2">
                <a:lumMod val="60000"/>
                <a:lumOff val="40000"/>
              </a:schemeClr>
            </a:solidFill>
            <a:ln/>
            <a:scene3d>
              <a:camera prst="orthographicFront"/>
              <a:lightRig rig="threePt" dir="t"/>
            </a:scene3d>
            <a:sp3d prstMaterial="softEdge">
              <a:bevelT/>
            </a:sp3d>
          </p:spPr>
          <p:style>
            <a:lnRef idx="1">
              <a:schemeClr val="accent2"/>
            </a:lnRef>
            <a:fillRef idx="3">
              <a:schemeClr val="accent2"/>
            </a:fillRef>
            <a:effectRef idx="2">
              <a:schemeClr val="accent2"/>
            </a:effectRef>
            <a:fontRef idx="minor">
              <a:schemeClr val="lt1"/>
            </a:fontRef>
          </p:style>
          <p:txBody>
            <a:bodyPr rtlCol="0" anchor="ctr"/>
            <a:lstStyle/>
            <a:p>
              <a:r>
                <a:rPr lang="en-US" sz="1300" b="1" dirty="0">
                  <a:solidFill>
                    <a:schemeClr val="tx1"/>
                  </a:solidFill>
                  <a:cs typeface="Arial" panose="020B0604020202020204" pitchFamily="34" charset="0"/>
                </a:rPr>
                <a:t>Difficulty in check input data.</a:t>
              </a:r>
            </a:p>
          </p:txBody>
        </p:sp>
        <p:sp>
          <p:nvSpPr>
            <p:cNvPr id="26" name="Rounded Rectangle 25"/>
            <p:cNvSpPr/>
            <p:nvPr/>
          </p:nvSpPr>
          <p:spPr>
            <a:xfrm>
              <a:off x="4945013" y="6096000"/>
              <a:ext cx="1049912" cy="626000"/>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b="1" dirty="0">
                  <a:solidFill>
                    <a:sysClr val="windowText" lastClr="000000"/>
                  </a:solidFill>
                  <a:cs typeface="Arial" panose="020B0604020202020204" pitchFamily="34" charset="0"/>
                </a:rPr>
                <a:t>Solution</a:t>
              </a:r>
            </a:p>
          </p:txBody>
        </p:sp>
        <p:sp>
          <p:nvSpPr>
            <p:cNvPr id="27" name="Pentagon 26"/>
            <p:cNvSpPr/>
            <p:nvPr/>
          </p:nvSpPr>
          <p:spPr>
            <a:xfrm>
              <a:off x="6141755" y="6100051"/>
              <a:ext cx="2772139" cy="621949"/>
            </a:xfrm>
            <a:prstGeom prst="homePlate">
              <a:avLst>
                <a:gd name="adj" fmla="val 31111"/>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r>
                <a:rPr lang="en-US" sz="1300" b="1" dirty="0">
                  <a:solidFill>
                    <a:sysClr val="windowText" lastClr="000000"/>
                  </a:solidFill>
                  <a:cs typeface="Arial" panose="020B0604020202020204" pitchFamily="34" charset="0"/>
                </a:rPr>
                <a:t>Use strong tool in excel. </a:t>
              </a:r>
            </a:p>
          </p:txBody>
        </p:sp>
      </p:grpSp>
      <p:grpSp>
        <p:nvGrpSpPr>
          <p:cNvPr id="28" name="Group 27"/>
          <p:cNvGrpSpPr/>
          <p:nvPr/>
        </p:nvGrpSpPr>
        <p:grpSpPr>
          <a:xfrm>
            <a:off x="5377871" y="1213493"/>
            <a:ext cx="3959658" cy="2236318"/>
            <a:chOff x="4996871" y="1264618"/>
            <a:chExt cx="3959658" cy="2236318"/>
          </a:xfrm>
        </p:grpSpPr>
        <p:sp>
          <p:nvSpPr>
            <p:cNvPr id="29" name="Pentagon 28"/>
            <p:cNvSpPr/>
            <p:nvPr/>
          </p:nvSpPr>
          <p:spPr>
            <a:xfrm>
              <a:off x="4996871" y="1264618"/>
              <a:ext cx="3406090" cy="307777"/>
            </a:xfrm>
            <a:prstGeom prst="homePlate">
              <a:avLst/>
            </a:prstGeom>
            <a:solidFill>
              <a:srgbClr val="85ED3F"/>
            </a:solidFill>
            <a:ln>
              <a:noFill/>
            </a:ln>
            <a:effectLst/>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rgbClr val="0000CC"/>
                  </a:solidFill>
                  <a:cs typeface="Arial" panose="020B0604020202020204" pitchFamily="34" charset="0"/>
                </a:rPr>
                <a:t> </a:t>
              </a:r>
              <a:r>
                <a:rPr lang="en-US" sz="1400" b="1" u="sng" cap="all" dirty="0">
                  <a:ln w="0"/>
                  <a:solidFill>
                    <a:srgbClr val="0000CC"/>
                  </a:solidFill>
                  <a:cs typeface="Arial" panose="020B0604020202020204" pitchFamily="34" charset="0"/>
                </a:rPr>
                <a:t>Evaluate</a:t>
              </a:r>
            </a:p>
          </p:txBody>
        </p:sp>
        <p:sp>
          <p:nvSpPr>
            <p:cNvPr id="30" name="Rectangle 29"/>
            <p:cNvSpPr/>
            <p:nvPr/>
          </p:nvSpPr>
          <p:spPr>
            <a:xfrm>
              <a:off x="7509011" y="2824110"/>
              <a:ext cx="1413149" cy="259497"/>
            </a:xfrm>
            <a:prstGeom prst="rect">
              <a:avLst/>
            </a:prstGeom>
          </p:spPr>
          <p:txBody>
            <a:bodyPr wrap="none" numCol="1" fromWordArt="1">
              <a:prstTxWarp prst="textPlain">
                <a:avLst>
                  <a:gd name="adj" fmla="val 50000"/>
                </a:avLst>
              </a:prstTxWarp>
            </a:bodyPr>
            <a:lstStyle/>
            <a:p>
              <a:r>
                <a:rPr lang="en-US" sz="3600" kern="10" dirty="0">
                  <a:ln w="12700">
                    <a:solidFill>
                      <a:schemeClr val="bg1"/>
                    </a:solidFill>
                    <a:round/>
                    <a:headEnd/>
                    <a:tailEnd/>
                  </a:ln>
                  <a:solidFill>
                    <a:srgbClr val="0000FF"/>
                  </a:solidFill>
                  <a:effectLst>
                    <a:outerShdw dist="35921" dir="2700000" algn="ctr" rotWithShape="0">
                      <a:srgbClr val="777777"/>
                    </a:outerShdw>
                  </a:effectLst>
                  <a:latin typeface="Impact"/>
                </a:rPr>
                <a:t>AFTER QCC</a:t>
              </a:r>
            </a:p>
          </p:txBody>
        </p:sp>
        <p:sp>
          <p:nvSpPr>
            <p:cNvPr id="31" name="Rectangle 30"/>
            <p:cNvSpPr/>
            <p:nvPr/>
          </p:nvSpPr>
          <p:spPr>
            <a:xfrm>
              <a:off x="7215796" y="1989450"/>
              <a:ext cx="1740733" cy="259497"/>
            </a:xfrm>
            <a:prstGeom prst="rect">
              <a:avLst/>
            </a:prstGeom>
          </p:spPr>
          <p:txBody>
            <a:bodyPr wrap="none" numCol="1" fromWordArt="1">
              <a:prstTxWarp prst="textPlain">
                <a:avLst>
                  <a:gd name="adj" fmla="val 50000"/>
                </a:avLst>
              </a:prstTxWarp>
            </a:bodyPr>
            <a:lstStyle/>
            <a:p>
              <a:r>
                <a:rPr lang="en-US" sz="3600" kern="10" dirty="0">
                  <a:ln w="12700">
                    <a:solidFill>
                      <a:schemeClr val="bg1"/>
                    </a:solidFill>
                    <a:round/>
                    <a:headEnd/>
                    <a:tailEnd/>
                  </a:ln>
                  <a:solidFill>
                    <a:srgbClr val="FF0000"/>
                  </a:solidFill>
                  <a:effectLst>
                    <a:outerShdw dist="35921" dir="2700000" algn="ctr" rotWithShape="0">
                      <a:srgbClr val="777777"/>
                    </a:outerShdw>
                  </a:effectLst>
                  <a:latin typeface="Impact"/>
                </a:rPr>
                <a:t>BEFORE QCC</a:t>
              </a:r>
            </a:p>
          </p:txBody>
        </p:sp>
        <p:sp>
          <p:nvSpPr>
            <p:cNvPr id="32" name="Rectangle 31"/>
            <p:cNvSpPr/>
            <p:nvPr/>
          </p:nvSpPr>
          <p:spPr>
            <a:xfrm>
              <a:off x="7842412" y="3155545"/>
              <a:ext cx="606103" cy="345391"/>
            </a:xfrm>
            <a:prstGeom prst="rect">
              <a:avLst/>
            </a:prstGeom>
          </p:spPr>
          <p:txBody>
            <a:bodyPr wrap="none" numCol="1" fromWordArt="1">
              <a:prstTxWarp prst="textPlain">
                <a:avLst>
                  <a:gd name="adj" fmla="val 50000"/>
                </a:avLst>
              </a:prstTxWarp>
            </a:bodyPr>
            <a:lstStyle/>
            <a:p>
              <a:r>
                <a:rPr lang="en-US" sz="3600" kern="10" dirty="0">
                  <a:ln w="19050">
                    <a:solidFill>
                      <a:schemeClr val="tx1"/>
                    </a:solidFill>
                    <a:round/>
                    <a:headEnd/>
                    <a:tailEnd/>
                  </a:ln>
                  <a:solidFill>
                    <a:srgbClr val="009900"/>
                  </a:solidFill>
                  <a:effectLst>
                    <a:outerShdw dist="35921" dir="2700000" algn="ctr" rotWithShape="0">
                      <a:srgbClr val="777777"/>
                    </a:outerShdw>
                  </a:effectLst>
                  <a:latin typeface="Impact"/>
                </a:rPr>
                <a:t>3.8</a:t>
              </a:r>
            </a:p>
          </p:txBody>
        </p:sp>
        <p:sp>
          <p:nvSpPr>
            <p:cNvPr id="33" name="Rectangle 32"/>
            <p:cNvSpPr/>
            <p:nvPr/>
          </p:nvSpPr>
          <p:spPr>
            <a:xfrm>
              <a:off x="7823556" y="2345966"/>
              <a:ext cx="680753" cy="379930"/>
            </a:xfrm>
            <a:prstGeom prst="rect">
              <a:avLst/>
            </a:prstGeom>
          </p:spPr>
          <p:txBody>
            <a:bodyPr wrap="none" numCol="1" fromWordArt="1">
              <a:prstTxWarp prst="textPlain">
                <a:avLst>
                  <a:gd name="adj" fmla="val 50000"/>
                </a:avLst>
              </a:prstTxWarp>
            </a:bodyPr>
            <a:lstStyle/>
            <a:p>
              <a:r>
                <a:rPr lang="en-US" sz="3600" kern="10" dirty="0">
                  <a:ln w="19050">
                    <a:solidFill>
                      <a:schemeClr val="tx1"/>
                    </a:solidFill>
                    <a:round/>
                    <a:headEnd/>
                    <a:tailEnd/>
                  </a:ln>
                  <a:solidFill>
                    <a:srgbClr val="FFFF00"/>
                  </a:solidFill>
                  <a:effectLst>
                    <a:outerShdw dist="35921" dir="2700000" algn="ctr" rotWithShape="0">
                      <a:srgbClr val="777777"/>
                    </a:outerShdw>
                  </a:effectLst>
                  <a:latin typeface="Impact"/>
                </a:rPr>
                <a:t>2.8</a:t>
              </a:r>
            </a:p>
          </p:txBody>
        </p:sp>
      </p:grpSp>
      <p:grpSp>
        <p:nvGrpSpPr>
          <p:cNvPr id="41" name="Group 40"/>
          <p:cNvGrpSpPr/>
          <p:nvPr/>
        </p:nvGrpSpPr>
        <p:grpSpPr>
          <a:xfrm>
            <a:off x="490186" y="824806"/>
            <a:ext cx="4539015" cy="5880794"/>
            <a:chOff x="109185" y="841206"/>
            <a:chExt cx="4539015" cy="5880794"/>
          </a:xfrm>
        </p:grpSpPr>
        <p:sp>
          <p:nvSpPr>
            <p:cNvPr id="42" name="Rounded Rectangle 41"/>
            <p:cNvSpPr/>
            <p:nvPr/>
          </p:nvSpPr>
          <p:spPr>
            <a:xfrm>
              <a:off x="109185" y="841206"/>
              <a:ext cx="4539015" cy="5880794"/>
            </a:xfrm>
            <a:prstGeom prst="roundRect">
              <a:avLst>
                <a:gd name="adj" fmla="val 32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WordArt 55"/>
            <p:cNvSpPr>
              <a:spLocks noChangeArrowheads="1" noChangeShapeType="1" noTextEdit="1"/>
            </p:cNvSpPr>
            <p:nvPr/>
          </p:nvSpPr>
          <p:spPr bwMode="auto">
            <a:xfrm>
              <a:off x="1084925" y="887337"/>
              <a:ext cx="2594951" cy="310580"/>
            </a:xfrm>
            <a:prstGeom prst="rect">
              <a:avLst/>
            </a:prstGeom>
          </p:spPr>
          <p:txBody>
            <a:bodyPr wrap="none" numCol="1" fromWordArt="1">
              <a:prstTxWarp prst="textPlain">
                <a:avLst>
                  <a:gd name="adj" fmla="val 50000"/>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sz="3600" b="1" dirty="0">
                  <a:ln w="17780" cmpd="sng">
                    <a:solidFill>
                      <a:srgbClr val="FFFFFF"/>
                    </a:solidFill>
                    <a:prstDash val="solid"/>
                    <a:miter lim="800000"/>
                  </a:ln>
                  <a:solidFill>
                    <a:srgbClr val="0000CC"/>
                  </a:solidFill>
                  <a:effectLst>
                    <a:outerShdw blurRad="50800" algn="tl" rotWithShape="0">
                      <a:srgbClr val="000000"/>
                    </a:outerShdw>
                  </a:effectLst>
                  <a:latin typeface="Impact" panose="020B0806030902050204" pitchFamily="34" charset="0"/>
                </a:rPr>
                <a:t>VISIBLE  EFFECT</a:t>
              </a:r>
              <a:endParaRPr lang="en-US" sz="3600" kern="10" dirty="0">
                <a:ln w="19050">
                  <a:solidFill>
                    <a:sysClr val="windowText" lastClr="000000"/>
                  </a:solidFill>
                  <a:round/>
                  <a:headEnd/>
                  <a:tailEnd/>
                </a:ln>
                <a:solidFill>
                  <a:srgbClr val="0000CC"/>
                </a:solidFill>
                <a:effectLst>
                  <a:outerShdw dist="35921" dir="2700000" algn="ctr" rotWithShape="0">
                    <a:srgbClr val="777777"/>
                  </a:outerShdw>
                </a:effectLst>
                <a:latin typeface="Impact" panose="020B0806030902050204" pitchFamily="34" charset="0"/>
              </a:endParaRPr>
            </a:p>
          </p:txBody>
        </p:sp>
      </p:grpSp>
      <p:grpSp>
        <p:nvGrpSpPr>
          <p:cNvPr id="44" name="Group 43"/>
          <p:cNvGrpSpPr/>
          <p:nvPr/>
        </p:nvGrpSpPr>
        <p:grpSpPr>
          <a:xfrm>
            <a:off x="5188389" y="790082"/>
            <a:ext cx="4219468" cy="5915519"/>
            <a:chOff x="4807389" y="841206"/>
            <a:chExt cx="4219468" cy="5915519"/>
          </a:xfrm>
        </p:grpSpPr>
        <p:sp>
          <p:nvSpPr>
            <p:cNvPr id="45" name="Rounded Rectangle 44"/>
            <p:cNvSpPr/>
            <p:nvPr/>
          </p:nvSpPr>
          <p:spPr>
            <a:xfrm>
              <a:off x="4807389" y="841206"/>
              <a:ext cx="4219468" cy="5915519"/>
            </a:xfrm>
            <a:prstGeom prst="roundRect">
              <a:avLst>
                <a:gd name="adj" fmla="val 32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WordArt 55"/>
            <p:cNvSpPr>
              <a:spLocks noChangeArrowheads="1" noChangeShapeType="1" noTextEdit="1"/>
            </p:cNvSpPr>
            <p:nvPr/>
          </p:nvSpPr>
          <p:spPr bwMode="auto">
            <a:xfrm>
              <a:off x="5732197" y="883478"/>
              <a:ext cx="2594951" cy="310580"/>
            </a:xfrm>
            <a:prstGeom prst="rect">
              <a:avLst/>
            </a:prstGeom>
          </p:spPr>
          <p:txBody>
            <a:bodyPr wrap="none" numCol="1" fromWordArt="1">
              <a:prstTxWarp prst="textPlain">
                <a:avLst>
                  <a:gd name="adj" fmla="val 50000"/>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sz="3600" b="1" dirty="0">
                  <a:ln w="17780" cmpd="sng">
                    <a:solidFill>
                      <a:srgbClr val="FFFFFF"/>
                    </a:solidFill>
                    <a:prstDash val="solid"/>
                    <a:miter lim="800000"/>
                  </a:ln>
                  <a:solidFill>
                    <a:srgbClr val="0000CC"/>
                  </a:solidFill>
                  <a:effectLst>
                    <a:outerShdw blurRad="50800" algn="tl" rotWithShape="0">
                      <a:srgbClr val="000000"/>
                    </a:outerShdw>
                  </a:effectLst>
                  <a:latin typeface="Impact" panose="020B0806030902050204" pitchFamily="34" charset="0"/>
                </a:rPr>
                <a:t>INVISIBLE  EFFECT</a:t>
              </a:r>
              <a:endParaRPr lang="en-US" sz="3600" kern="10" dirty="0">
                <a:ln w="19050">
                  <a:solidFill>
                    <a:sysClr val="windowText" lastClr="000000"/>
                  </a:solidFill>
                  <a:round/>
                  <a:headEnd/>
                  <a:tailEnd/>
                </a:ln>
                <a:solidFill>
                  <a:srgbClr val="0000CC"/>
                </a:solidFill>
                <a:effectLst>
                  <a:outerShdw dist="35921" dir="2700000" algn="ctr" rotWithShape="0">
                    <a:srgbClr val="777777"/>
                  </a:outerShdw>
                </a:effectLst>
                <a:latin typeface="Impact" panose="020B0806030902050204" pitchFamily="34" charset="0"/>
              </a:endParaRPr>
            </a:p>
          </p:txBody>
        </p:sp>
      </p:grpSp>
      <p:grpSp>
        <p:nvGrpSpPr>
          <p:cNvPr id="47" name="Group 46"/>
          <p:cNvGrpSpPr/>
          <p:nvPr/>
        </p:nvGrpSpPr>
        <p:grpSpPr>
          <a:xfrm>
            <a:off x="588026" y="3695327"/>
            <a:ext cx="4379703" cy="719554"/>
            <a:chOff x="207025" y="3746452"/>
            <a:chExt cx="4379703" cy="719554"/>
          </a:xfrm>
        </p:grpSpPr>
        <p:sp>
          <p:nvSpPr>
            <p:cNvPr id="48" name="Pentagon 47"/>
            <p:cNvSpPr/>
            <p:nvPr/>
          </p:nvSpPr>
          <p:spPr>
            <a:xfrm>
              <a:off x="211691" y="3746452"/>
              <a:ext cx="2760109" cy="338554"/>
            </a:xfrm>
            <a:prstGeom prst="homePlate">
              <a:avLst/>
            </a:prstGeom>
            <a:solidFill>
              <a:srgbClr val="85ED3F"/>
            </a:solidFill>
            <a:ln>
              <a:noFill/>
            </a:ln>
            <a:effectLst/>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600" b="1" cap="all" dirty="0">
                  <a:ln w="0"/>
                  <a:solidFill>
                    <a:srgbClr val="0000CC"/>
                  </a:solidFill>
                  <a:cs typeface="Arial" panose="020B0604020202020204" pitchFamily="34" charset="0"/>
                </a:rPr>
                <a:t>4) </a:t>
              </a:r>
              <a:r>
                <a:rPr lang="en-US" sz="1600" b="1" u="sng" cap="all" dirty="0">
                  <a:ln w="0"/>
                  <a:solidFill>
                    <a:srgbClr val="0000CC"/>
                  </a:solidFill>
                  <a:cs typeface="Arial" panose="020B0604020202020204" pitchFamily="34" charset="0"/>
                </a:rPr>
                <a:t>COST</a:t>
              </a:r>
            </a:p>
          </p:txBody>
        </p:sp>
        <p:sp>
          <p:nvSpPr>
            <p:cNvPr id="49" name="Text Box 245"/>
            <p:cNvSpPr txBox="1">
              <a:spLocks noChangeArrowheads="1"/>
            </p:cNvSpPr>
            <p:nvPr/>
          </p:nvSpPr>
          <p:spPr bwMode="auto">
            <a:xfrm>
              <a:off x="207025" y="4096674"/>
              <a:ext cx="4379703" cy="369332"/>
            </a:xfrm>
            <a:prstGeom prst="rect">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altLang="ja-JP" b="1" dirty="0">
                  <a:latin typeface="+mn-lt"/>
                  <a:ea typeface="ＭＳ Ｐゴシック" pitchFamily="34" charset="-128"/>
                  <a:cs typeface="Arial" panose="020B0604020202020204" pitchFamily="34" charset="0"/>
                </a:rPr>
                <a:t>Save:   3230.28 USD/ year</a:t>
              </a:r>
            </a:p>
          </p:txBody>
        </p:sp>
      </p:grpSp>
      <p:grpSp>
        <p:nvGrpSpPr>
          <p:cNvPr id="50" name="Group 49"/>
          <p:cNvGrpSpPr/>
          <p:nvPr/>
        </p:nvGrpSpPr>
        <p:grpSpPr>
          <a:xfrm>
            <a:off x="649376" y="4764067"/>
            <a:ext cx="4044073" cy="1714406"/>
            <a:chOff x="268375" y="4815192"/>
            <a:chExt cx="4044073" cy="1714406"/>
          </a:xfrm>
        </p:grpSpPr>
        <p:pic>
          <p:nvPicPr>
            <p:cNvPr id="51" name="Picture 5" descr="10_0"/>
            <p:cNvPicPr>
              <a:picLocks noChangeAspect="1" noChangeArrowheads="1"/>
            </p:cNvPicPr>
            <p:nvPr/>
          </p:nvPicPr>
          <p:blipFill rotWithShape="1">
            <a:blip r:embed="rId4">
              <a:extLst>
                <a:ext uri="{28A0092B-C50C-407E-A947-70E740481C1C}">
                  <a14:useLocalDpi xmlns:a14="http://schemas.microsoft.com/office/drawing/2010/main" val="0"/>
                </a:ext>
              </a:extLst>
            </a:blip>
            <a:srcRect b="5010"/>
            <a:stretch/>
          </p:blipFill>
          <p:spPr bwMode="auto">
            <a:xfrm>
              <a:off x="1828800" y="5488308"/>
              <a:ext cx="2483648" cy="97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 name="Group 51"/>
            <p:cNvGrpSpPr/>
            <p:nvPr/>
          </p:nvGrpSpPr>
          <p:grpSpPr>
            <a:xfrm>
              <a:off x="268375" y="4815192"/>
              <a:ext cx="1335126" cy="1714406"/>
              <a:chOff x="5526200" y="5513696"/>
              <a:chExt cx="973138" cy="1179682"/>
            </a:xfrm>
          </p:grpSpPr>
          <p:grpSp>
            <p:nvGrpSpPr>
              <p:cNvPr id="54" name="Group 4"/>
              <p:cNvGrpSpPr>
                <a:grpSpLocks noChangeAspect="1"/>
              </p:cNvGrpSpPr>
              <p:nvPr/>
            </p:nvGrpSpPr>
            <p:grpSpPr bwMode="auto">
              <a:xfrm>
                <a:off x="5526200" y="5513696"/>
                <a:ext cx="973138" cy="1179682"/>
                <a:chOff x="249" y="2818"/>
                <a:chExt cx="1225" cy="1485"/>
              </a:xfrm>
            </p:grpSpPr>
            <p:sp>
              <p:nvSpPr>
                <p:cNvPr id="56" name="AutoShape 3"/>
                <p:cNvSpPr>
                  <a:spLocks noChangeAspect="1" noChangeArrowheads="1" noTextEdit="1"/>
                </p:cNvSpPr>
                <p:nvPr/>
              </p:nvSpPr>
              <p:spPr bwMode="auto">
                <a:xfrm>
                  <a:off x="249" y="2818"/>
                  <a:ext cx="1225" cy="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57" name="Freeform 5"/>
                <p:cNvSpPr>
                  <a:spLocks/>
                </p:cNvSpPr>
                <p:nvPr/>
              </p:nvSpPr>
              <p:spPr bwMode="auto">
                <a:xfrm>
                  <a:off x="278" y="3496"/>
                  <a:ext cx="1129" cy="797"/>
                </a:xfrm>
                <a:custGeom>
                  <a:avLst/>
                  <a:gdLst>
                    <a:gd name="T0" fmla="*/ 702 w 1488"/>
                    <a:gd name="T1" fmla="*/ 0 h 1140"/>
                    <a:gd name="T2" fmla="*/ 8 w 1488"/>
                    <a:gd name="T3" fmla="*/ 250 h 1140"/>
                    <a:gd name="T4" fmla="*/ 24 w 1488"/>
                    <a:gd name="T5" fmla="*/ 898 h 1140"/>
                    <a:gd name="T6" fmla="*/ 712 w 1488"/>
                    <a:gd name="T7" fmla="*/ 1126 h 1140"/>
                    <a:gd name="T8" fmla="*/ 1400 w 1488"/>
                    <a:gd name="T9" fmla="*/ 962 h 1140"/>
                    <a:gd name="T10" fmla="*/ 1436 w 1488"/>
                    <a:gd name="T11" fmla="*/ 276 h 1140"/>
                    <a:gd name="T12" fmla="*/ 852 w 1488"/>
                    <a:gd name="T13" fmla="*/ 18 h 1140"/>
                  </a:gdLst>
                  <a:ahLst/>
                  <a:cxnLst>
                    <a:cxn ang="0">
                      <a:pos x="T0" y="T1"/>
                    </a:cxn>
                    <a:cxn ang="0">
                      <a:pos x="T2" y="T3"/>
                    </a:cxn>
                    <a:cxn ang="0">
                      <a:pos x="T4" y="T5"/>
                    </a:cxn>
                    <a:cxn ang="0">
                      <a:pos x="T6" y="T7"/>
                    </a:cxn>
                    <a:cxn ang="0">
                      <a:pos x="T8" y="T9"/>
                    </a:cxn>
                    <a:cxn ang="0">
                      <a:pos x="T10" y="T11"/>
                    </a:cxn>
                    <a:cxn ang="0">
                      <a:pos x="T12" y="T13"/>
                    </a:cxn>
                  </a:cxnLst>
                  <a:rect l="0" t="0" r="r" b="b"/>
                  <a:pathLst>
                    <a:path w="1488" h="1140">
                      <a:moveTo>
                        <a:pt x="702" y="0"/>
                      </a:moveTo>
                      <a:cubicBezTo>
                        <a:pt x="702" y="0"/>
                        <a:pt x="16" y="46"/>
                        <a:pt x="8" y="250"/>
                      </a:cubicBezTo>
                      <a:cubicBezTo>
                        <a:pt x="0" y="454"/>
                        <a:pt x="24" y="898"/>
                        <a:pt x="24" y="898"/>
                      </a:cubicBezTo>
                      <a:cubicBezTo>
                        <a:pt x="24" y="898"/>
                        <a:pt x="92" y="1112"/>
                        <a:pt x="712" y="1126"/>
                      </a:cubicBezTo>
                      <a:cubicBezTo>
                        <a:pt x="1332" y="1140"/>
                        <a:pt x="1400" y="962"/>
                        <a:pt x="1400" y="962"/>
                      </a:cubicBezTo>
                      <a:cubicBezTo>
                        <a:pt x="1436" y="276"/>
                        <a:pt x="1436" y="276"/>
                        <a:pt x="1436" y="276"/>
                      </a:cubicBezTo>
                      <a:cubicBezTo>
                        <a:pt x="1436" y="276"/>
                        <a:pt x="1488" y="108"/>
                        <a:pt x="852" y="18"/>
                      </a:cubicBezTo>
                    </a:path>
                  </a:pathLst>
                </a:custGeom>
                <a:solidFill>
                  <a:srgbClr val="FFFF99"/>
                </a:solidFill>
                <a:ln w="1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58" name="Freeform 6"/>
                <p:cNvSpPr>
                  <a:spLocks/>
                </p:cNvSpPr>
                <p:nvPr/>
              </p:nvSpPr>
              <p:spPr bwMode="auto">
                <a:xfrm>
                  <a:off x="278" y="3496"/>
                  <a:ext cx="1129" cy="797"/>
                </a:xfrm>
                <a:custGeom>
                  <a:avLst/>
                  <a:gdLst>
                    <a:gd name="T0" fmla="*/ 702 w 1488"/>
                    <a:gd name="T1" fmla="*/ 0 h 1140"/>
                    <a:gd name="T2" fmla="*/ 8 w 1488"/>
                    <a:gd name="T3" fmla="*/ 250 h 1140"/>
                    <a:gd name="T4" fmla="*/ 24 w 1488"/>
                    <a:gd name="T5" fmla="*/ 898 h 1140"/>
                    <a:gd name="T6" fmla="*/ 712 w 1488"/>
                    <a:gd name="T7" fmla="*/ 1126 h 1140"/>
                    <a:gd name="T8" fmla="*/ 1400 w 1488"/>
                    <a:gd name="T9" fmla="*/ 962 h 1140"/>
                    <a:gd name="T10" fmla="*/ 1436 w 1488"/>
                    <a:gd name="T11" fmla="*/ 276 h 1140"/>
                    <a:gd name="T12" fmla="*/ 852 w 1488"/>
                    <a:gd name="T13" fmla="*/ 18 h 1140"/>
                  </a:gdLst>
                  <a:ahLst/>
                  <a:cxnLst>
                    <a:cxn ang="0">
                      <a:pos x="T0" y="T1"/>
                    </a:cxn>
                    <a:cxn ang="0">
                      <a:pos x="T2" y="T3"/>
                    </a:cxn>
                    <a:cxn ang="0">
                      <a:pos x="T4" y="T5"/>
                    </a:cxn>
                    <a:cxn ang="0">
                      <a:pos x="T6" y="T7"/>
                    </a:cxn>
                    <a:cxn ang="0">
                      <a:pos x="T8" y="T9"/>
                    </a:cxn>
                    <a:cxn ang="0">
                      <a:pos x="T10" y="T11"/>
                    </a:cxn>
                    <a:cxn ang="0">
                      <a:pos x="T12" y="T13"/>
                    </a:cxn>
                  </a:cxnLst>
                  <a:rect l="0" t="0" r="r" b="b"/>
                  <a:pathLst>
                    <a:path w="1488" h="1140">
                      <a:moveTo>
                        <a:pt x="702" y="0"/>
                      </a:moveTo>
                      <a:cubicBezTo>
                        <a:pt x="702" y="0"/>
                        <a:pt x="16" y="46"/>
                        <a:pt x="8" y="250"/>
                      </a:cubicBezTo>
                      <a:cubicBezTo>
                        <a:pt x="0" y="454"/>
                        <a:pt x="24" y="898"/>
                        <a:pt x="24" y="898"/>
                      </a:cubicBezTo>
                      <a:cubicBezTo>
                        <a:pt x="24" y="898"/>
                        <a:pt x="92" y="1112"/>
                        <a:pt x="712" y="1126"/>
                      </a:cubicBezTo>
                      <a:cubicBezTo>
                        <a:pt x="1332" y="1140"/>
                        <a:pt x="1400" y="962"/>
                        <a:pt x="1400" y="962"/>
                      </a:cubicBezTo>
                      <a:cubicBezTo>
                        <a:pt x="1436" y="276"/>
                        <a:pt x="1436" y="276"/>
                        <a:pt x="1436" y="276"/>
                      </a:cubicBezTo>
                      <a:cubicBezTo>
                        <a:pt x="1436" y="276"/>
                        <a:pt x="1488" y="108"/>
                        <a:pt x="852" y="18"/>
                      </a:cubicBezTo>
                    </a:path>
                  </a:pathLst>
                </a:custGeom>
                <a:noFill/>
                <a:ln w="1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59" name="Freeform 7"/>
                <p:cNvSpPr>
                  <a:spLocks/>
                </p:cNvSpPr>
                <p:nvPr/>
              </p:nvSpPr>
              <p:spPr bwMode="auto">
                <a:xfrm>
                  <a:off x="645" y="3215"/>
                  <a:ext cx="59" cy="95"/>
                </a:xfrm>
                <a:custGeom>
                  <a:avLst/>
                  <a:gdLst>
                    <a:gd name="T0" fmla="*/ 0 w 78"/>
                    <a:gd name="T1" fmla="*/ 72 h 136"/>
                    <a:gd name="T2" fmla="*/ 34 w 78"/>
                    <a:gd name="T3" fmla="*/ 18 h 136"/>
                    <a:gd name="T4" fmla="*/ 78 w 78"/>
                    <a:gd name="T5" fmla="*/ 42 h 136"/>
                    <a:gd name="T6" fmla="*/ 76 w 78"/>
                    <a:gd name="T7" fmla="*/ 98 h 136"/>
                    <a:gd name="T8" fmla="*/ 0 w 78"/>
                    <a:gd name="T9" fmla="*/ 100 h 136"/>
                  </a:gdLst>
                  <a:ahLst/>
                  <a:cxnLst>
                    <a:cxn ang="0">
                      <a:pos x="T0" y="T1"/>
                    </a:cxn>
                    <a:cxn ang="0">
                      <a:pos x="T2" y="T3"/>
                    </a:cxn>
                    <a:cxn ang="0">
                      <a:pos x="T4" y="T5"/>
                    </a:cxn>
                    <a:cxn ang="0">
                      <a:pos x="T6" y="T7"/>
                    </a:cxn>
                    <a:cxn ang="0">
                      <a:pos x="T8" y="T9"/>
                    </a:cxn>
                  </a:cxnLst>
                  <a:rect l="0" t="0" r="r" b="b"/>
                  <a:pathLst>
                    <a:path w="78" h="136">
                      <a:moveTo>
                        <a:pt x="0" y="72"/>
                      </a:moveTo>
                      <a:cubicBezTo>
                        <a:pt x="0" y="72"/>
                        <a:pt x="18" y="22"/>
                        <a:pt x="34" y="18"/>
                      </a:cubicBezTo>
                      <a:cubicBezTo>
                        <a:pt x="50" y="14"/>
                        <a:pt x="78" y="0"/>
                        <a:pt x="78" y="42"/>
                      </a:cubicBezTo>
                      <a:cubicBezTo>
                        <a:pt x="78" y="84"/>
                        <a:pt x="76" y="98"/>
                        <a:pt x="76" y="98"/>
                      </a:cubicBezTo>
                      <a:cubicBezTo>
                        <a:pt x="76" y="98"/>
                        <a:pt x="36" y="136"/>
                        <a:pt x="0" y="100"/>
                      </a:cubicBezTo>
                    </a:path>
                  </a:pathLst>
                </a:custGeom>
                <a:solidFill>
                  <a:srgbClr val="FFE6BE"/>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60" name="Freeform 8"/>
                <p:cNvSpPr>
                  <a:spLocks/>
                </p:cNvSpPr>
                <p:nvPr/>
              </p:nvSpPr>
              <p:spPr bwMode="auto">
                <a:xfrm>
                  <a:off x="645" y="3215"/>
                  <a:ext cx="59" cy="95"/>
                </a:xfrm>
                <a:custGeom>
                  <a:avLst/>
                  <a:gdLst>
                    <a:gd name="T0" fmla="*/ 0 w 78"/>
                    <a:gd name="T1" fmla="*/ 72 h 136"/>
                    <a:gd name="T2" fmla="*/ 34 w 78"/>
                    <a:gd name="T3" fmla="*/ 18 h 136"/>
                    <a:gd name="T4" fmla="*/ 78 w 78"/>
                    <a:gd name="T5" fmla="*/ 42 h 136"/>
                    <a:gd name="T6" fmla="*/ 76 w 78"/>
                    <a:gd name="T7" fmla="*/ 98 h 136"/>
                    <a:gd name="T8" fmla="*/ 0 w 78"/>
                    <a:gd name="T9" fmla="*/ 100 h 136"/>
                  </a:gdLst>
                  <a:ahLst/>
                  <a:cxnLst>
                    <a:cxn ang="0">
                      <a:pos x="T0" y="T1"/>
                    </a:cxn>
                    <a:cxn ang="0">
                      <a:pos x="T2" y="T3"/>
                    </a:cxn>
                    <a:cxn ang="0">
                      <a:pos x="T4" y="T5"/>
                    </a:cxn>
                    <a:cxn ang="0">
                      <a:pos x="T6" y="T7"/>
                    </a:cxn>
                    <a:cxn ang="0">
                      <a:pos x="T8" y="T9"/>
                    </a:cxn>
                  </a:cxnLst>
                  <a:rect l="0" t="0" r="r" b="b"/>
                  <a:pathLst>
                    <a:path w="78" h="136">
                      <a:moveTo>
                        <a:pt x="0" y="72"/>
                      </a:moveTo>
                      <a:cubicBezTo>
                        <a:pt x="0" y="72"/>
                        <a:pt x="18" y="22"/>
                        <a:pt x="34" y="18"/>
                      </a:cubicBezTo>
                      <a:cubicBezTo>
                        <a:pt x="50" y="14"/>
                        <a:pt x="78" y="0"/>
                        <a:pt x="78" y="42"/>
                      </a:cubicBezTo>
                      <a:cubicBezTo>
                        <a:pt x="78" y="84"/>
                        <a:pt x="76" y="98"/>
                        <a:pt x="76" y="98"/>
                      </a:cubicBezTo>
                      <a:cubicBezTo>
                        <a:pt x="76" y="98"/>
                        <a:pt x="36" y="136"/>
                        <a:pt x="0" y="100"/>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61" name="Freeform 9"/>
                <p:cNvSpPr>
                  <a:spLocks/>
                </p:cNvSpPr>
                <p:nvPr/>
              </p:nvSpPr>
              <p:spPr bwMode="auto">
                <a:xfrm>
                  <a:off x="515" y="3232"/>
                  <a:ext cx="135" cy="94"/>
                </a:xfrm>
                <a:custGeom>
                  <a:avLst/>
                  <a:gdLst>
                    <a:gd name="T0" fmla="*/ 0 w 178"/>
                    <a:gd name="T1" fmla="*/ 0 h 134"/>
                    <a:gd name="T2" fmla="*/ 172 w 178"/>
                    <a:gd name="T3" fmla="*/ 40 h 134"/>
                    <a:gd name="T4" fmla="*/ 178 w 178"/>
                    <a:gd name="T5" fmla="*/ 78 h 134"/>
                    <a:gd name="T6" fmla="*/ 34 w 178"/>
                    <a:gd name="T7" fmla="*/ 100 h 134"/>
                  </a:gdLst>
                  <a:ahLst/>
                  <a:cxnLst>
                    <a:cxn ang="0">
                      <a:pos x="T0" y="T1"/>
                    </a:cxn>
                    <a:cxn ang="0">
                      <a:pos x="T2" y="T3"/>
                    </a:cxn>
                    <a:cxn ang="0">
                      <a:pos x="T4" y="T5"/>
                    </a:cxn>
                    <a:cxn ang="0">
                      <a:pos x="T6" y="T7"/>
                    </a:cxn>
                  </a:cxnLst>
                  <a:rect l="0" t="0" r="r" b="b"/>
                  <a:pathLst>
                    <a:path w="178" h="134">
                      <a:moveTo>
                        <a:pt x="0" y="0"/>
                      </a:moveTo>
                      <a:cubicBezTo>
                        <a:pt x="0" y="0"/>
                        <a:pt x="130" y="56"/>
                        <a:pt x="172" y="40"/>
                      </a:cubicBezTo>
                      <a:cubicBezTo>
                        <a:pt x="178" y="78"/>
                        <a:pt x="178" y="78"/>
                        <a:pt x="178" y="78"/>
                      </a:cubicBezTo>
                      <a:cubicBezTo>
                        <a:pt x="178" y="78"/>
                        <a:pt x="98" y="134"/>
                        <a:pt x="34" y="100"/>
                      </a:cubicBezTo>
                    </a:path>
                  </a:pathLst>
                </a:custGeom>
                <a:solidFill>
                  <a:srgbClr val="0099CC"/>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62" name="Freeform 10"/>
                <p:cNvSpPr>
                  <a:spLocks/>
                </p:cNvSpPr>
                <p:nvPr/>
              </p:nvSpPr>
              <p:spPr bwMode="auto">
                <a:xfrm>
                  <a:off x="515" y="3232"/>
                  <a:ext cx="135" cy="94"/>
                </a:xfrm>
                <a:custGeom>
                  <a:avLst/>
                  <a:gdLst>
                    <a:gd name="T0" fmla="*/ 0 w 178"/>
                    <a:gd name="T1" fmla="*/ 0 h 134"/>
                    <a:gd name="T2" fmla="*/ 172 w 178"/>
                    <a:gd name="T3" fmla="*/ 40 h 134"/>
                    <a:gd name="T4" fmla="*/ 178 w 178"/>
                    <a:gd name="T5" fmla="*/ 78 h 134"/>
                    <a:gd name="T6" fmla="*/ 34 w 178"/>
                    <a:gd name="T7" fmla="*/ 100 h 134"/>
                  </a:gdLst>
                  <a:ahLst/>
                  <a:cxnLst>
                    <a:cxn ang="0">
                      <a:pos x="T0" y="T1"/>
                    </a:cxn>
                    <a:cxn ang="0">
                      <a:pos x="T2" y="T3"/>
                    </a:cxn>
                    <a:cxn ang="0">
                      <a:pos x="T4" y="T5"/>
                    </a:cxn>
                    <a:cxn ang="0">
                      <a:pos x="T6" y="T7"/>
                    </a:cxn>
                  </a:cxnLst>
                  <a:rect l="0" t="0" r="r" b="b"/>
                  <a:pathLst>
                    <a:path w="178" h="134">
                      <a:moveTo>
                        <a:pt x="0" y="0"/>
                      </a:moveTo>
                      <a:cubicBezTo>
                        <a:pt x="0" y="0"/>
                        <a:pt x="130" y="56"/>
                        <a:pt x="172" y="40"/>
                      </a:cubicBezTo>
                      <a:cubicBezTo>
                        <a:pt x="178" y="78"/>
                        <a:pt x="178" y="78"/>
                        <a:pt x="178" y="78"/>
                      </a:cubicBezTo>
                      <a:cubicBezTo>
                        <a:pt x="178" y="78"/>
                        <a:pt x="98" y="134"/>
                        <a:pt x="34" y="100"/>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63" name="Freeform 11"/>
                <p:cNvSpPr>
                  <a:spLocks/>
                </p:cNvSpPr>
                <p:nvPr/>
              </p:nvSpPr>
              <p:spPr bwMode="auto">
                <a:xfrm>
                  <a:off x="335" y="2846"/>
                  <a:ext cx="271" cy="319"/>
                </a:xfrm>
                <a:custGeom>
                  <a:avLst/>
                  <a:gdLst>
                    <a:gd name="T0" fmla="*/ 166 w 356"/>
                    <a:gd name="T1" fmla="*/ 456 h 456"/>
                    <a:gd name="T2" fmla="*/ 30 w 356"/>
                    <a:gd name="T3" fmla="*/ 344 h 456"/>
                    <a:gd name="T4" fmla="*/ 54 w 356"/>
                    <a:gd name="T5" fmla="*/ 190 h 456"/>
                    <a:gd name="T6" fmla="*/ 240 w 356"/>
                    <a:gd name="T7" fmla="*/ 54 h 456"/>
                    <a:gd name="T8" fmla="*/ 300 w 356"/>
                    <a:gd name="T9" fmla="*/ 0 h 456"/>
                    <a:gd name="T10" fmla="*/ 354 w 356"/>
                    <a:gd name="T11" fmla="*/ 66 h 456"/>
                    <a:gd name="T12" fmla="*/ 306 w 356"/>
                    <a:gd name="T13" fmla="*/ 124 h 456"/>
                    <a:gd name="T14" fmla="*/ 318 w 356"/>
                    <a:gd name="T15" fmla="*/ 182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6" h="456">
                      <a:moveTo>
                        <a:pt x="166" y="456"/>
                      </a:moveTo>
                      <a:cubicBezTo>
                        <a:pt x="166" y="456"/>
                        <a:pt x="60" y="426"/>
                        <a:pt x="30" y="344"/>
                      </a:cubicBezTo>
                      <a:cubicBezTo>
                        <a:pt x="0" y="262"/>
                        <a:pt x="10" y="208"/>
                        <a:pt x="54" y="190"/>
                      </a:cubicBezTo>
                      <a:cubicBezTo>
                        <a:pt x="54" y="190"/>
                        <a:pt x="68" y="44"/>
                        <a:pt x="240" y="54"/>
                      </a:cubicBezTo>
                      <a:cubicBezTo>
                        <a:pt x="240" y="54"/>
                        <a:pt x="250" y="0"/>
                        <a:pt x="300" y="0"/>
                      </a:cubicBezTo>
                      <a:cubicBezTo>
                        <a:pt x="350" y="0"/>
                        <a:pt x="356" y="58"/>
                        <a:pt x="354" y="66"/>
                      </a:cubicBezTo>
                      <a:cubicBezTo>
                        <a:pt x="352" y="74"/>
                        <a:pt x="336" y="108"/>
                        <a:pt x="306" y="124"/>
                      </a:cubicBezTo>
                      <a:cubicBezTo>
                        <a:pt x="318" y="182"/>
                        <a:pt x="318" y="182"/>
                        <a:pt x="318" y="182"/>
                      </a:cubicBezTo>
                    </a:path>
                  </a:pathLst>
                </a:custGeom>
                <a:solidFill>
                  <a:srgbClr val="000000"/>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64" name="Freeform 12"/>
                <p:cNvSpPr>
                  <a:spLocks/>
                </p:cNvSpPr>
                <p:nvPr/>
              </p:nvSpPr>
              <p:spPr bwMode="auto">
                <a:xfrm>
                  <a:off x="335" y="2846"/>
                  <a:ext cx="271" cy="319"/>
                </a:xfrm>
                <a:custGeom>
                  <a:avLst/>
                  <a:gdLst>
                    <a:gd name="T0" fmla="*/ 166 w 356"/>
                    <a:gd name="T1" fmla="*/ 456 h 456"/>
                    <a:gd name="T2" fmla="*/ 30 w 356"/>
                    <a:gd name="T3" fmla="*/ 344 h 456"/>
                    <a:gd name="T4" fmla="*/ 54 w 356"/>
                    <a:gd name="T5" fmla="*/ 190 h 456"/>
                    <a:gd name="T6" fmla="*/ 240 w 356"/>
                    <a:gd name="T7" fmla="*/ 54 h 456"/>
                    <a:gd name="T8" fmla="*/ 300 w 356"/>
                    <a:gd name="T9" fmla="*/ 0 h 456"/>
                    <a:gd name="T10" fmla="*/ 354 w 356"/>
                    <a:gd name="T11" fmla="*/ 66 h 456"/>
                    <a:gd name="T12" fmla="*/ 306 w 356"/>
                    <a:gd name="T13" fmla="*/ 124 h 456"/>
                    <a:gd name="T14" fmla="*/ 318 w 356"/>
                    <a:gd name="T15" fmla="*/ 182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6" h="456">
                      <a:moveTo>
                        <a:pt x="166" y="456"/>
                      </a:moveTo>
                      <a:cubicBezTo>
                        <a:pt x="166" y="456"/>
                        <a:pt x="60" y="426"/>
                        <a:pt x="30" y="344"/>
                      </a:cubicBezTo>
                      <a:cubicBezTo>
                        <a:pt x="0" y="262"/>
                        <a:pt x="10" y="208"/>
                        <a:pt x="54" y="190"/>
                      </a:cubicBezTo>
                      <a:cubicBezTo>
                        <a:pt x="54" y="190"/>
                        <a:pt x="68" y="44"/>
                        <a:pt x="240" y="54"/>
                      </a:cubicBezTo>
                      <a:cubicBezTo>
                        <a:pt x="240" y="54"/>
                        <a:pt x="250" y="0"/>
                        <a:pt x="300" y="0"/>
                      </a:cubicBezTo>
                      <a:cubicBezTo>
                        <a:pt x="350" y="0"/>
                        <a:pt x="356" y="58"/>
                        <a:pt x="354" y="66"/>
                      </a:cubicBezTo>
                      <a:cubicBezTo>
                        <a:pt x="352" y="74"/>
                        <a:pt x="336" y="108"/>
                        <a:pt x="306" y="124"/>
                      </a:cubicBezTo>
                      <a:cubicBezTo>
                        <a:pt x="318" y="182"/>
                        <a:pt x="318" y="182"/>
                        <a:pt x="318" y="182"/>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65" name="Freeform 13"/>
                <p:cNvSpPr>
                  <a:spLocks/>
                </p:cNvSpPr>
                <p:nvPr/>
              </p:nvSpPr>
              <p:spPr bwMode="auto">
                <a:xfrm>
                  <a:off x="454" y="2913"/>
                  <a:ext cx="190" cy="302"/>
                </a:xfrm>
                <a:custGeom>
                  <a:avLst/>
                  <a:gdLst>
                    <a:gd name="T0" fmla="*/ 8 w 250"/>
                    <a:gd name="T1" fmla="*/ 396 h 432"/>
                    <a:gd name="T2" fmla="*/ 10 w 250"/>
                    <a:gd name="T3" fmla="*/ 360 h 432"/>
                    <a:gd name="T4" fmla="*/ 30 w 250"/>
                    <a:gd name="T5" fmla="*/ 276 h 432"/>
                    <a:gd name="T6" fmla="*/ 6 w 250"/>
                    <a:gd name="T7" fmla="*/ 230 h 432"/>
                    <a:gd name="T8" fmla="*/ 46 w 250"/>
                    <a:gd name="T9" fmla="*/ 204 h 432"/>
                    <a:gd name="T10" fmla="*/ 86 w 250"/>
                    <a:gd name="T11" fmla="*/ 36 h 432"/>
                    <a:gd name="T12" fmla="*/ 156 w 250"/>
                    <a:gd name="T13" fmla="*/ 0 h 432"/>
                    <a:gd name="T14" fmla="*/ 192 w 250"/>
                    <a:gd name="T15" fmla="*/ 160 h 432"/>
                    <a:gd name="T16" fmla="*/ 250 w 250"/>
                    <a:gd name="T17" fmla="*/ 202 h 432"/>
                    <a:gd name="T18" fmla="*/ 210 w 250"/>
                    <a:gd name="T19" fmla="*/ 258 h 432"/>
                    <a:gd name="T20" fmla="*/ 166 w 250"/>
                    <a:gd name="T21" fmla="*/ 406 h 432"/>
                    <a:gd name="T22" fmla="*/ 54 w 250"/>
                    <a:gd name="T23" fmla="*/ 42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432">
                      <a:moveTo>
                        <a:pt x="8" y="396"/>
                      </a:moveTo>
                      <a:cubicBezTo>
                        <a:pt x="8" y="396"/>
                        <a:pt x="20" y="378"/>
                        <a:pt x="10" y="360"/>
                      </a:cubicBezTo>
                      <a:cubicBezTo>
                        <a:pt x="30" y="276"/>
                        <a:pt x="30" y="276"/>
                        <a:pt x="30" y="276"/>
                      </a:cubicBezTo>
                      <a:cubicBezTo>
                        <a:pt x="30" y="276"/>
                        <a:pt x="0" y="268"/>
                        <a:pt x="6" y="230"/>
                      </a:cubicBezTo>
                      <a:cubicBezTo>
                        <a:pt x="12" y="192"/>
                        <a:pt x="46" y="204"/>
                        <a:pt x="46" y="204"/>
                      </a:cubicBezTo>
                      <a:cubicBezTo>
                        <a:pt x="46" y="204"/>
                        <a:pt x="94" y="80"/>
                        <a:pt x="86" y="36"/>
                      </a:cubicBezTo>
                      <a:cubicBezTo>
                        <a:pt x="156" y="0"/>
                        <a:pt x="156" y="0"/>
                        <a:pt x="156" y="0"/>
                      </a:cubicBezTo>
                      <a:cubicBezTo>
                        <a:pt x="156" y="0"/>
                        <a:pt x="194" y="86"/>
                        <a:pt x="192" y="160"/>
                      </a:cubicBezTo>
                      <a:cubicBezTo>
                        <a:pt x="192" y="160"/>
                        <a:pt x="250" y="160"/>
                        <a:pt x="250" y="202"/>
                      </a:cubicBezTo>
                      <a:cubicBezTo>
                        <a:pt x="250" y="244"/>
                        <a:pt x="210" y="258"/>
                        <a:pt x="210" y="258"/>
                      </a:cubicBezTo>
                      <a:cubicBezTo>
                        <a:pt x="210" y="258"/>
                        <a:pt x="224" y="380"/>
                        <a:pt x="166" y="406"/>
                      </a:cubicBezTo>
                      <a:cubicBezTo>
                        <a:pt x="108" y="432"/>
                        <a:pt x="74" y="380"/>
                        <a:pt x="54" y="424"/>
                      </a:cubicBezTo>
                    </a:path>
                  </a:pathLst>
                </a:custGeom>
                <a:solidFill>
                  <a:srgbClr val="FFE6BE"/>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66" name="Freeform 14"/>
                <p:cNvSpPr>
                  <a:spLocks/>
                </p:cNvSpPr>
                <p:nvPr/>
              </p:nvSpPr>
              <p:spPr bwMode="auto">
                <a:xfrm>
                  <a:off x="454" y="2913"/>
                  <a:ext cx="190" cy="302"/>
                </a:xfrm>
                <a:custGeom>
                  <a:avLst/>
                  <a:gdLst>
                    <a:gd name="T0" fmla="*/ 8 w 250"/>
                    <a:gd name="T1" fmla="*/ 396 h 432"/>
                    <a:gd name="T2" fmla="*/ 10 w 250"/>
                    <a:gd name="T3" fmla="*/ 360 h 432"/>
                    <a:gd name="T4" fmla="*/ 30 w 250"/>
                    <a:gd name="T5" fmla="*/ 276 h 432"/>
                    <a:gd name="T6" fmla="*/ 6 w 250"/>
                    <a:gd name="T7" fmla="*/ 230 h 432"/>
                    <a:gd name="T8" fmla="*/ 46 w 250"/>
                    <a:gd name="T9" fmla="*/ 204 h 432"/>
                    <a:gd name="T10" fmla="*/ 86 w 250"/>
                    <a:gd name="T11" fmla="*/ 36 h 432"/>
                    <a:gd name="T12" fmla="*/ 156 w 250"/>
                    <a:gd name="T13" fmla="*/ 0 h 432"/>
                    <a:gd name="T14" fmla="*/ 192 w 250"/>
                    <a:gd name="T15" fmla="*/ 160 h 432"/>
                    <a:gd name="T16" fmla="*/ 250 w 250"/>
                    <a:gd name="T17" fmla="*/ 202 h 432"/>
                    <a:gd name="T18" fmla="*/ 210 w 250"/>
                    <a:gd name="T19" fmla="*/ 258 h 432"/>
                    <a:gd name="T20" fmla="*/ 166 w 250"/>
                    <a:gd name="T21" fmla="*/ 406 h 432"/>
                    <a:gd name="T22" fmla="*/ 54 w 250"/>
                    <a:gd name="T23" fmla="*/ 42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432">
                      <a:moveTo>
                        <a:pt x="8" y="396"/>
                      </a:moveTo>
                      <a:cubicBezTo>
                        <a:pt x="8" y="396"/>
                        <a:pt x="20" y="378"/>
                        <a:pt x="10" y="360"/>
                      </a:cubicBezTo>
                      <a:cubicBezTo>
                        <a:pt x="30" y="276"/>
                        <a:pt x="30" y="276"/>
                        <a:pt x="30" y="276"/>
                      </a:cubicBezTo>
                      <a:cubicBezTo>
                        <a:pt x="30" y="276"/>
                        <a:pt x="0" y="268"/>
                        <a:pt x="6" y="230"/>
                      </a:cubicBezTo>
                      <a:cubicBezTo>
                        <a:pt x="12" y="192"/>
                        <a:pt x="46" y="204"/>
                        <a:pt x="46" y="204"/>
                      </a:cubicBezTo>
                      <a:cubicBezTo>
                        <a:pt x="46" y="204"/>
                        <a:pt x="94" y="80"/>
                        <a:pt x="86" y="36"/>
                      </a:cubicBezTo>
                      <a:cubicBezTo>
                        <a:pt x="156" y="0"/>
                        <a:pt x="156" y="0"/>
                        <a:pt x="156" y="0"/>
                      </a:cubicBezTo>
                      <a:cubicBezTo>
                        <a:pt x="156" y="0"/>
                        <a:pt x="194" y="86"/>
                        <a:pt x="192" y="160"/>
                      </a:cubicBezTo>
                      <a:cubicBezTo>
                        <a:pt x="192" y="160"/>
                        <a:pt x="250" y="160"/>
                        <a:pt x="250" y="202"/>
                      </a:cubicBezTo>
                      <a:cubicBezTo>
                        <a:pt x="250" y="244"/>
                        <a:pt x="210" y="258"/>
                        <a:pt x="210" y="258"/>
                      </a:cubicBezTo>
                      <a:cubicBezTo>
                        <a:pt x="210" y="258"/>
                        <a:pt x="224" y="380"/>
                        <a:pt x="166" y="406"/>
                      </a:cubicBezTo>
                      <a:cubicBezTo>
                        <a:pt x="108" y="432"/>
                        <a:pt x="74" y="380"/>
                        <a:pt x="54" y="424"/>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67" name="Freeform 15"/>
                <p:cNvSpPr>
                  <a:spLocks/>
                </p:cNvSpPr>
                <p:nvPr/>
              </p:nvSpPr>
              <p:spPr bwMode="auto">
                <a:xfrm>
                  <a:off x="536" y="2951"/>
                  <a:ext cx="27" cy="22"/>
                </a:xfrm>
                <a:custGeom>
                  <a:avLst/>
                  <a:gdLst>
                    <a:gd name="T0" fmla="*/ 36 w 36"/>
                    <a:gd name="T1" fmla="*/ 0 h 32"/>
                    <a:gd name="T2" fmla="*/ 0 w 36"/>
                    <a:gd name="T3" fmla="*/ 32 h 32"/>
                  </a:gdLst>
                  <a:ahLst/>
                  <a:cxnLst>
                    <a:cxn ang="0">
                      <a:pos x="T0" y="T1"/>
                    </a:cxn>
                    <a:cxn ang="0">
                      <a:pos x="T2" y="T3"/>
                    </a:cxn>
                  </a:cxnLst>
                  <a:rect l="0" t="0" r="r" b="b"/>
                  <a:pathLst>
                    <a:path w="36" h="32">
                      <a:moveTo>
                        <a:pt x="36" y="0"/>
                      </a:moveTo>
                      <a:cubicBezTo>
                        <a:pt x="36" y="0"/>
                        <a:pt x="10" y="2"/>
                        <a:pt x="0" y="32"/>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68" name="Freeform 16"/>
                <p:cNvSpPr>
                  <a:spLocks/>
                </p:cNvSpPr>
                <p:nvPr/>
              </p:nvSpPr>
              <p:spPr bwMode="auto">
                <a:xfrm>
                  <a:off x="548" y="2997"/>
                  <a:ext cx="23" cy="22"/>
                </a:xfrm>
                <a:custGeom>
                  <a:avLst/>
                  <a:gdLst>
                    <a:gd name="T0" fmla="*/ 30 w 30"/>
                    <a:gd name="T1" fmla="*/ 22 h 32"/>
                    <a:gd name="T2" fmla="*/ 14 w 30"/>
                    <a:gd name="T3" fmla="*/ 8 h 32"/>
                    <a:gd name="T4" fmla="*/ 0 w 30"/>
                    <a:gd name="T5" fmla="*/ 32 h 32"/>
                  </a:gdLst>
                  <a:ahLst/>
                  <a:cxnLst>
                    <a:cxn ang="0">
                      <a:pos x="T0" y="T1"/>
                    </a:cxn>
                    <a:cxn ang="0">
                      <a:pos x="T2" y="T3"/>
                    </a:cxn>
                    <a:cxn ang="0">
                      <a:pos x="T4" y="T5"/>
                    </a:cxn>
                  </a:cxnLst>
                  <a:rect l="0" t="0" r="r" b="b"/>
                  <a:pathLst>
                    <a:path w="30" h="32">
                      <a:moveTo>
                        <a:pt x="30" y="22"/>
                      </a:moveTo>
                      <a:cubicBezTo>
                        <a:pt x="30" y="22"/>
                        <a:pt x="24" y="0"/>
                        <a:pt x="14" y="8"/>
                      </a:cubicBezTo>
                      <a:cubicBezTo>
                        <a:pt x="4" y="16"/>
                        <a:pt x="0" y="32"/>
                        <a:pt x="0" y="32"/>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69" name="Freeform 17"/>
                <p:cNvSpPr>
                  <a:spLocks/>
                </p:cNvSpPr>
                <p:nvPr/>
              </p:nvSpPr>
              <p:spPr bwMode="auto">
                <a:xfrm>
                  <a:off x="518" y="3126"/>
                  <a:ext cx="22" cy="15"/>
                </a:xfrm>
                <a:custGeom>
                  <a:avLst/>
                  <a:gdLst>
                    <a:gd name="T0" fmla="*/ 0 w 30"/>
                    <a:gd name="T1" fmla="*/ 22 h 22"/>
                    <a:gd name="T2" fmla="*/ 30 w 30"/>
                    <a:gd name="T3" fmla="*/ 0 h 22"/>
                  </a:gdLst>
                  <a:ahLst/>
                  <a:cxnLst>
                    <a:cxn ang="0">
                      <a:pos x="T0" y="T1"/>
                    </a:cxn>
                    <a:cxn ang="0">
                      <a:pos x="T2" y="T3"/>
                    </a:cxn>
                  </a:cxnLst>
                  <a:rect l="0" t="0" r="r" b="b"/>
                  <a:pathLst>
                    <a:path w="30" h="22">
                      <a:moveTo>
                        <a:pt x="0" y="22"/>
                      </a:moveTo>
                      <a:cubicBezTo>
                        <a:pt x="0" y="22"/>
                        <a:pt x="20" y="18"/>
                        <a:pt x="30" y="0"/>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70" name="Freeform 18"/>
                <p:cNvSpPr>
                  <a:spLocks/>
                </p:cNvSpPr>
                <p:nvPr/>
              </p:nvSpPr>
              <p:spPr bwMode="auto">
                <a:xfrm>
                  <a:off x="531" y="3135"/>
                  <a:ext cx="52" cy="45"/>
                </a:xfrm>
                <a:custGeom>
                  <a:avLst/>
                  <a:gdLst>
                    <a:gd name="T0" fmla="*/ 0 w 68"/>
                    <a:gd name="T1" fmla="*/ 0 h 64"/>
                    <a:gd name="T2" fmla="*/ 68 w 68"/>
                    <a:gd name="T3" fmla="*/ 64 h 64"/>
                  </a:gdLst>
                  <a:ahLst/>
                  <a:cxnLst>
                    <a:cxn ang="0">
                      <a:pos x="T0" y="T1"/>
                    </a:cxn>
                    <a:cxn ang="0">
                      <a:pos x="T2" y="T3"/>
                    </a:cxn>
                  </a:cxnLst>
                  <a:rect l="0" t="0" r="r" b="b"/>
                  <a:pathLst>
                    <a:path w="68" h="64">
                      <a:moveTo>
                        <a:pt x="0" y="0"/>
                      </a:moveTo>
                      <a:cubicBezTo>
                        <a:pt x="0" y="0"/>
                        <a:pt x="18" y="64"/>
                        <a:pt x="68" y="64"/>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71" name="Freeform 19"/>
                <p:cNvSpPr>
                  <a:spLocks/>
                </p:cNvSpPr>
                <p:nvPr/>
              </p:nvSpPr>
              <p:spPr bwMode="auto">
                <a:xfrm>
                  <a:off x="446" y="3184"/>
                  <a:ext cx="69" cy="48"/>
                </a:xfrm>
                <a:custGeom>
                  <a:avLst/>
                  <a:gdLst>
                    <a:gd name="T0" fmla="*/ 0 w 69"/>
                    <a:gd name="T1" fmla="*/ 13 h 48"/>
                    <a:gd name="T2" fmla="*/ 9 w 69"/>
                    <a:gd name="T3" fmla="*/ 0 h 48"/>
                    <a:gd name="T4" fmla="*/ 69 w 69"/>
                    <a:gd name="T5" fmla="*/ 31 h 48"/>
                    <a:gd name="T6" fmla="*/ 41 w 69"/>
                    <a:gd name="T7" fmla="*/ 48 h 48"/>
                    <a:gd name="T8" fmla="*/ 0 w 69"/>
                    <a:gd name="T9" fmla="*/ 13 h 48"/>
                  </a:gdLst>
                  <a:ahLst/>
                  <a:cxnLst>
                    <a:cxn ang="0">
                      <a:pos x="T0" y="T1"/>
                    </a:cxn>
                    <a:cxn ang="0">
                      <a:pos x="T2" y="T3"/>
                    </a:cxn>
                    <a:cxn ang="0">
                      <a:pos x="T4" y="T5"/>
                    </a:cxn>
                    <a:cxn ang="0">
                      <a:pos x="T6" y="T7"/>
                    </a:cxn>
                    <a:cxn ang="0">
                      <a:pos x="T8" y="T9"/>
                    </a:cxn>
                  </a:cxnLst>
                  <a:rect l="0" t="0" r="r" b="b"/>
                  <a:pathLst>
                    <a:path w="69" h="48">
                      <a:moveTo>
                        <a:pt x="0" y="13"/>
                      </a:moveTo>
                      <a:lnTo>
                        <a:pt x="9" y="0"/>
                      </a:lnTo>
                      <a:lnTo>
                        <a:pt x="69" y="31"/>
                      </a:lnTo>
                      <a:lnTo>
                        <a:pt x="41" y="48"/>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72" name="Freeform 20"/>
                <p:cNvSpPr>
                  <a:spLocks/>
                </p:cNvSpPr>
                <p:nvPr/>
              </p:nvSpPr>
              <p:spPr bwMode="auto">
                <a:xfrm>
                  <a:off x="446" y="3184"/>
                  <a:ext cx="69" cy="48"/>
                </a:xfrm>
                <a:custGeom>
                  <a:avLst/>
                  <a:gdLst>
                    <a:gd name="T0" fmla="*/ 0 w 69"/>
                    <a:gd name="T1" fmla="*/ 13 h 48"/>
                    <a:gd name="T2" fmla="*/ 9 w 69"/>
                    <a:gd name="T3" fmla="*/ 0 h 48"/>
                    <a:gd name="T4" fmla="*/ 69 w 69"/>
                    <a:gd name="T5" fmla="*/ 31 h 48"/>
                    <a:gd name="T6" fmla="*/ 41 w 69"/>
                    <a:gd name="T7" fmla="*/ 48 h 48"/>
                  </a:gdLst>
                  <a:ahLst/>
                  <a:cxnLst>
                    <a:cxn ang="0">
                      <a:pos x="T0" y="T1"/>
                    </a:cxn>
                    <a:cxn ang="0">
                      <a:pos x="T2" y="T3"/>
                    </a:cxn>
                    <a:cxn ang="0">
                      <a:pos x="T4" y="T5"/>
                    </a:cxn>
                    <a:cxn ang="0">
                      <a:pos x="T6" y="T7"/>
                    </a:cxn>
                  </a:cxnLst>
                  <a:rect l="0" t="0" r="r" b="b"/>
                  <a:pathLst>
                    <a:path w="69" h="48">
                      <a:moveTo>
                        <a:pt x="0" y="13"/>
                      </a:moveTo>
                      <a:lnTo>
                        <a:pt x="9" y="0"/>
                      </a:lnTo>
                      <a:lnTo>
                        <a:pt x="69" y="31"/>
                      </a:lnTo>
                      <a:lnTo>
                        <a:pt x="41" y="48"/>
                      </a:ln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73" name="Freeform 21"/>
                <p:cNvSpPr>
                  <a:spLocks/>
                </p:cNvSpPr>
                <p:nvPr/>
              </p:nvSpPr>
              <p:spPr bwMode="auto">
                <a:xfrm>
                  <a:off x="475" y="3217"/>
                  <a:ext cx="53" cy="43"/>
                </a:xfrm>
                <a:custGeom>
                  <a:avLst/>
                  <a:gdLst>
                    <a:gd name="T0" fmla="*/ 53 w 53"/>
                    <a:gd name="T1" fmla="*/ 43 h 43"/>
                    <a:gd name="T2" fmla="*/ 35 w 53"/>
                    <a:gd name="T3" fmla="*/ 0 h 43"/>
                    <a:gd name="T4" fmla="*/ 0 w 53"/>
                    <a:gd name="T5" fmla="*/ 9 h 43"/>
                  </a:gdLst>
                  <a:ahLst/>
                  <a:cxnLst>
                    <a:cxn ang="0">
                      <a:pos x="T0" y="T1"/>
                    </a:cxn>
                    <a:cxn ang="0">
                      <a:pos x="T2" y="T3"/>
                    </a:cxn>
                    <a:cxn ang="0">
                      <a:pos x="T4" y="T5"/>
                    </a:cxn>
                  </a:cxnLst>
                  <a:rect l="0" t="0" r="r" b="b"/>
                  <a:pathLst>
                    <a:path w="53" h="43">
                      <a:moveTo>
                        <a:pt x="53" y="43"/>
                      </a:moveTo>
                      <a:lnTo>
                        <a:pt x="35" y="0"/>
                      </a:lnTo>
                      <a:lnTo>
                        <a:pt x="0" y="9"/>
                      </a:ln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74" name="Freeform 22"/>
                <p:cNvSpPr>
                  <a:spLocks/>
                </p:cNvSpPr>
                <p:nvPr/>
              </p:nvSpPr>
              <p:spPr bwMode="auto">
                <a:xfrm>
                  <a:off x="431" y="3649"/>
                  <a:ext cx="85" cy="54"/>
                </a:xfrm>
                <a:custGeom>
                  <a:avLst/>
                  <a:gdLst>
                    <a:gd name="T0" fmla="*/ 6 w 112"/>
                    <a:gd name="T1" fmla="*/ 10 h 78"/>
                    <a:gd name="T2" fmla="*/ 0 w 112"/>
                    <a:gd name="T3" fmla="*/ 52 h 78"/>
                    <a:gd name="T4" fmla="*/ 110 w 112"/>
                    <a:gd name="T5" fmla="*/ 50 h 78"/>
                    <a:gd name="T6" fmla="*/ 50 w 112"/>
                    <a:gd name="T7" fmla="*/ 0 h 78"/>
                  </a:gdLst>
                  <a:ahLst/>
                  <a:cxnLst>
                    <a:cxn ang="0">
                      <a:pos x="T0" y="T1"/>
                    </a:cxn>
                    <a:cxn ang="0">
                      <a:pos x="T2" y="T3"/>
                    </a:cxn>
                    <a:cxn ang="0">
                      <a:pos x="T4" y="T5"/>
                    </a:cxn>
                    <a:cxn ang="0">
                      <a:pos x="T6" y="T7"/>
                    </a:cxn>
                  </a:cxnLst>
                  <a:rect l="0" t="0" r="r" b="b"/>
                  <a:pathLst>
                    <a:path w="112" h="78">
                      <a:moveTo>
                        <a:pt x="6" y="10"/>
                      </a:moveTo>
                      <a:cubicBezTo>
                        <a:pt x="0" y="52"/>
                        <a:pt x="0" y="52"/>
                        <a:pt x="0" y="52"/>
                      </a:cubicBezTo>
                      <a:cubicBezTo>
                        <a:pt x="0" y="52"/>
                        <a:pt x="108" y="78"/>
                        <a:pt x="110" y="50"/>
                      </a:cubicBezTo>
                      <a:cubicBezTo>
                        <a:pt x="112" y="22"/>
                        <a:pt x="42" y="46"/>
                        <a:pt x="50" y="0"/>
                      </a:cubicBezTo>
                    </a:path>
                  </a:pathLst>
                </a:custGeom>
                <a:solidFill>
                  <a:srgbClr val="CCCCFF"/>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75" name="Freeform 23"/>
                <p:cNvSpPr>
                  <a:spLocks/>
                </p:cNvSpPr>
                <p:nvPr/>
              </p:nvSpPr>
              <p:spPr bwMode="auto">
                <a:xfrm>
                  <a:off x="431" y="3649"/>
                  <a:ext cx="85" cy="54"/>
                </a:xfrm>
                <a:custGeom>
                  <a:avLst/>
                  <a:gdLst>
                    <a:gd name="T0" fmla="*/ 6 w 112"/>
                    <a:gd name="T1" fmla="*/ 10 h 78"/>
                    <a:gd name="T2" fmla="*/ 0 w 112"/>
                    <a:gd name="T3" fmla="*/ 52 h 78"/>
                    <a:gd name="T4" fmla="*/ 110 w 112"/>
                    <a:gd name="T5" fmla="*/ 50 h 78"/>
                    <a:gd name="T6" fmla="*/ 50 w 112"/>
                    <a:gd name="T7" fmla="*/ 0 h 78"/>
                  </a:gdLst>
                  <a:ahLst/>
                  <a:cxnLst>
                    <a:cxn ang="0">
                      <a:pos x="T0" y="T1"/>
                    </a:cxn>
                    <a:cxn ang="0">
                      <a:pos x="T2" y="T3"/>
                    </a:cxn>
                    <a:cxn ang="0">
                      <a:pos x="T4" y="T5"/>
                    </a:cxn>
                    <a:cxn ang="0">
                      <a:pos x="T6" y="T7"/>
                    </a:cxn>
                  </a:cxnLst>
                  <a:rect l="0" t="0" r="r" b="b"/>
                  <a:pathLst>
                    <a:path w="112" h="78">
                      <a:moveTo>
                        <a:pt x="6" y="10"/>
                      </a:moveTo>
                      <a:cubicBezTo>
                        <a:pt x="0" y="52"/>
                        <a:pt x="0" y="52"/>
                        <a:pt x="0" y="52"/>
                      </a:cubicBezTo>
                      <a:cubicBezTo>
                        <a:pt x="0" y="52"/>
                        <a:pt x="108" y="78"/>
                        <a:pt x="110" y="50"/>
                      </a:cubicBezTo>
                      <a:cubicBezTo>
                        <a:pt x="112" y="22"/>
                        <a:pt x="42" y="46"/>
                        <a:pt x="50" y="0"/>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76" name="Freeform 24"/>
                <p:cNvSpPr>
                  <a:spLocks/>
                </p:cNvSpPr>
                <p:nvPr/>
              </p:nvSpPr>
              <p:spPr bwMode="auto">
                <a:xfrm>
                  <a:off x="581" y="3591"/>
                  <a:ext cx="85" cy="55"/>
                </a:xfrm>
                <a:custGeom>
                  <a:avLst/>
                  <a:gdLst>
                    <a:gd name="T0" fmla="*/ 0 w 112"/>
                    <a:gd name="T1" fmla="*/ 32 h 78"/>
                    <a:gd name="T2" fmla="*/ 18 w 112"/>
                    <a:gd name="T3" fmla="*/ 78 h 78"/>
                    <a:gd name="T4" fmla="*/ 106 w 112"/>
                    <a:gd name="T5" fmla="*/ 30 h 78"/>
                    <a:gd name="T6" fmla="*/ 36 w 112"/>
                    <a:gd name="T7" fmla="*/ 10 h 78"/>
                  </a:gdLst>
                  <a:ahLst/>
                  <a:cxnLst>
                    <a:cxn ang="0">
                      <a:pos x="T0" y="T1"/>
                    </a:cxn>
                    <a:cxn ang="0">
                      <a:pos x="T2" y="T3"/>
                    </a:cxn>
                    <a:cxn ang="0">
                      <a:pos x="T4" y="T5"/>
                    </a:cxn>
                    <a:cxn ang="0">
                      <a:pos x="T6" y="T7"/>
                    </a:cxn>
                  </a:cxnLst>
                  <a:rect l="0" t="0" r="r" b="b"/>
                  <a:pathLst>
                    <a:path w="112" h="78">
                      <a:moveTo>
                        <a:pt x="0" y="32"/>
                      </a:moveTo>
                      <a:cubicBezTo>
                        <a:pt x="18" y="78"/>
                        <a:pt x="18" y="78"/>
                        <a:pt x="18" y="78"/>
                      </a:cubicBezTo>
                      <a:cubicBezTo>
                        <a:pt x="18" y="78"/>
                        <a:pt x="112" y="60"/>
                        <a:pt x="106" y="30"/>
                      </a:cubicBezTo>
                      <a:cubicBezTo>
                        <a:pt x="100" y="0"/>
                        <a:pt x="54" y="60"/>
                        <a:pt x="36" y="10"/>
                      </a:cubicBezTo>
                    </a:path>
                  </a:pathLst>
                </a:custGeom>
                <a:solidFill>
                  <a:srgbClr val="CCCCFF"/>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77" name="Freeform 25"/>
                <p:cNvSpPr>
                  <a:spLocks/>
                </p:cNvSpPr>
                <p:nvPr/>
              </p:nvSpPr>
              <p:spPr bwMode="auto">
                <a:xfrm>
                  <a:off x="581" y="3591"/>
                  <a:ext cx="85" cy="55"/>
                </a:xfrm>
                <a:custGeom>
                  <a:avLst/>
                  <a:gdLst>
                    <a:gd name="T0" fmla="*/ 0 w 112"/>
                    <a:gd name="T1" fmla="*/ 32 h 78"/>
                    <a:gd name="T2" fmla="*/ 18 w 112"/>
                    <a:gd name="T3" fmla="*/ 78 h 78"/>
                    <a:gd name="T4" fmla="*/ 106 w 112"/>
                    <a:gd name="T5" fmla="*/ 30 h 78"/>
                    <a:gd name="T6" fmla="*/ 36 w 112"/>
                    <a:gd name="T7" fmla="*/ 10 h 78"/>
                  </a:gdLst>
                  <a:ahLst/>
                  <a:cxnLst>
                    <a:cxn ang="0">
                      <a:pos x="T0" y="T1"/>
                    </a:cxn>
                    <a:cxn ang="0">
                      <a:pos x="T2" y="T3"/>
                    </a:cxn>
                    <a:cxn ang="0">
                      <a:pos x="T4" y="T5"/>
                    </a:cxn>
                    <a:cxn ang="0">
                      <a:pos x="T6" y="T7"/>
                    </a:cxn>
                  </a:cxnLst>
                  <a:rect l="0" t="0" r="r" b="b"/>
                  <a:pathLst>
                    <a:path w="112" h="78">
                      <a:moveTo>
                        <a:pt x="0" y="32"/>
                      </a:moveTo>
                      <a:cubicBezTo>
                        <a:pt x="18" y="78"/>
                        <a:pt x="18" y="78"/>
                        <a:pt x="18" y="78"/>
                      </a:cubicBezTo>
                      <a:cubicBezTo>
                        <a:pt x="18" y="78"/>
                        <a:pt x="112" y="60"/>
                        <a:pt x="106" y="30"/>
                      </a:cubicBezTo>
                      <a:cubicBezTo>
                        <a:pt x="100" y="0"/>
                        <a:pt x="54" y="60"/>
                        <a:pt x="36" y="10"/>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78" name="Freeform 26"/>
                <p:cNvSpPr>
                  <a:spLocks/>
                </p:cNvSpPr>
                <p:nvPr/>
              </p:nvSpPr>
              <p:spPr bwMode="auto">
                <a:xfrm>
                  <a:off x="478" y="3435"/>
                  <a:ext cx="143" cy="183"/>
                </a:xfrm>
                <a:custGeom>
                  <a:avLst/>
                  <a:gdLst>
                    <a:gd name="T0" fmla="*/ 0 w 188"/>
                    <a:gd name="T1" fmla="*/ 24 h 262"/>
                    <a:gd name="T2" fmla="*/ 42 w 188"/>
                    <a:gd name="T3" fmla="*/ 142 h 262"/>
                    <a:gd name="T4" fmla="*/ 130 w 188"/>
                    <a:gd name="T5" fmla="*/ 262 h 262"/>
                    <a:gd name="T6" fmla="*/ 188 w 188"/>
                    <a:gd name="T7" fmla="*/ 244 h 262"/>
                    <a:gd name="T8" fmla="*/ 182 w 188"/>
                    <a:gd name="T9" fmla="*/ 230 h 262"/>
                    <a:gd name="T10" fmla="*/ 182 w 188"/>
                    <a:gd name="T11" fmla="*/ 210 h 262"/>
                    <a:gd name="T12" fmla="*/ 176 w 188"/>
                    <a:gd name="T13" fmla="*/ 196 h 262"/>
                    <a:gd name="T14" fmla="*/ 176 w 188"/>
                    <a:gd name="T15" fmla="*/ 170 h 262"/>
                    <a:gd name="T16" fmla="*/ 116 w 188"/>
                    <a:gd name="T1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262">
                      <a:moveTo>
                        <a:pt x="0" y="24"/>
                      </a:moveTo>
                      <a:cubicBezTo>
                        <a:pt x="42" y="142"/>
                        <a:pt x="42" y="142"/>
                        <a:pt x="42" y="142"/>
                      </a:cubicBezTo>
                      <a:cubicBezTo>
                        <a:pt x="42" y="142"/>
                        <a:pt x="108" y="188"/>
                        <a:pt x="130" y="262"/>
                      </a:cubicBezTo>
                      <a:cubicBezTo>
                        <a:pt x="188" y="244"/>
                        <a:pt x="188" y="244"/>
                        <a:pt x="188" y="244"/>
                      </a:cubicBezTo>
                      <a:cubicBezTo>
                        <a:pt x="182" y="230"/>
                        <a:pt x="182" y="230"/>
                        <a:pt x="182" y="230"/>
                      </a:cubicBezTo>
                      <a:cubicBezTo>
                        <a:pt x="182" y="210"/>
                        <a:pt x="182" y="210"/>
                        <a:pt x="182" y="210"/>
                      </a:cubicBezTo>
                      <a:cubicBezTo>
                        <a:pt x="176" y="196"/>
                        <a:pt x="176" y="196"/>
                        <a:pt x="176" y="196"/>
                      </a:cubicBezTo>
                      <a:cubicBezTo>
                        <a:pt x="176" y="170"/>
                        <a:pt x="176" y="170"/>
                        <a:pt x="176" y="170"/>
                      </a:cubicBezTo>
                      <a:cubicBezTo>
                        <a:pt x="176" y="170"/>
                        <a:pt x="148" y="40"/>
                        <a:pt x="116" y="0"/>
                      </a:cubicBezTo>
                    </a:path>
                  </a:pathLst>
                </a:custGeom>
                <a:solidFill>
                  <a:srgbClr val="999999"/>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79" name="Freeform 27"/>
                <p:cNvSpPr>
                  <a:spLocks/>
                </p:cNvSpPr>
                <p:nvPr/>
              </p:nvSpPr>
              <p:spPr bwMode="auto">
                <a:xfrm>
                  <a:off x="478" y="3435"/>
                  <a:ext cx="143" cy="183"/>
                </a:xfrm>
                <a:custGeom>
                  <a:avLst/>
                  <a:gdLst>
                    <a:gd name="T0" fmla="*/ 0 w 188"/>
                    <a:gd name="T1" fmla="*/ 24 h 262"/>
                    <a:gd name="T2" fmla="*/ 42 w 188"/>
                    <a:gd name="T3" fmla="*/ 142 h 262"/>
                    <a:gd name="T4" fmla="*/ 130 w 188"/>
                    <a:gd name="T5" fmla="*/ 262 h 262"/>
                    <a:gd name="T6" fmla="*/ 188 w 188"/>
                    <a:gd name="T7" fmla="*/ 244 h 262"/>
                    <a:gd name="T8" fmla="*/ 182 w 188"/>
                    <a:gd name="T9" fmla="*/ 230 h 262"/>
                    <a:gd name="T10" fmla="*/ 182 w 188"/>
                    <a:gd name="T11" fmla="*/ 210 h 262"/>
                    <a:gd name="T12" fmla="*/ 176 w 188"/>
                    <a:gd name="T13" fmla="*/ 196 h 262"/>
                    <a:gd name="T14" fmla="*/ 176 w 188"/>
                    <a:gd name="T15" fmla="*/ 170 h 262"/>
                    <a:gd name="T16" fmla="*/ 116 w 188"/>
                    <a:gd name="T1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262">
                      <a:moveTo>
                        <a:pt x="0" y="24"/>
                      </a:moveTo>
                      <a:cubicBezTo>
                        <a:pt x="42" y="142"/>
                        <a:pt x="42" y="142"/>
                        <a:pt x="42" y="142"/>
                      </a:cubicBezTo>
                      <a:cubicBezTo>
                        <a:pt x="42" y="142"/>
                        <a:pt x="108" y="188"/>
                        <a:pt x="130" y="262"/>
                      </a:cubicBezTo>
                      <a:cubicBezTo>
                        <a:pt x="188" y="244"/>
                        <a:pt x="188" y="244"/>
                        <a:pt x="188" y="244"/>
                      </a:cubicBezTo>
                      <a:cubicBezTo>
                        <a:pt x="182" y="230"/>
                        <a:pt x="182" y="230"/>
                        <a:pt x="182" y="230"/>
                      </a:cubicBezTo>
                      <a:cubicBezTo>
                        <a:pt x="182" y="210"/>
                        <a:pt x="182" y="210"/>
                        <a:pt x="182" y="210"/>
                      </a:cubicBezTo>
                      <a:cubicBezTo>
                        <a:pt x="176" y="196"/>
                        <a:pt x="176" y="196"/>
                        <a:pt x="176" y="196"/>
                      </a:cubicBezTo>
                      <a:cubicBezTo>
                        <a:pt x="176" y="170"/>
                        <a:pt x="176" y="170"/>
                        <a:pt x="176" y="170"/>
                      </a:cubicBezTo>
                      <a:cubicBezTo>
                        <a:pt x="176" y="170"/>
                        <a:pt x="148" y="40"/>
                        <a:pt x="116" y="0"/>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80" name="Freeform 28"/>
                <p:cNvSpPr>
                  <a:spLocks/>
                </p:cNvSpPr>
                <p:nvPr/>
              </p:nvSpPr>
              <p:spPr bwMode="auto">
                <a:xfrm>
                  <a:off x="431" y="3450"/>
                  <a:ext cx="131" cy="211"/>
                </a:xfrm>
                <a:custGeom>
                  <a:avLst/>
                  <a:gdLst>
                    <a:gd name="T0" fmla="*/ 0 w 172"/>
                    <a:gd name="T1" fmla="*/ 26 h 302"/>
                    <a:gd name="T2" fmla="*/ 24 w 172"/>
                    <a:gd name="T3" fmla="*/ 156 h 302"/>
                    <a:gd name="T4" fmla="*/ 0 w 172"/>
                    <a:gd name="T5" fmla="*/ 300 h 302"/>
                    <a:gd name="T6" fmla="*/ 58 w 172"/>
                    <a:gd name="T7" fmla="*/ 302 h 302"/>
                    <a:gd name="T8" fmla="*/ 124 w 172"/>
                    <a:gd name="T9" fmla="*/ 0 h 302"/>
                  </a:gdLst>
                  <a:ahLst/>
                  <a:cxnLst>
                    <a:cxn ang="0">
                      <a:pos x="T0" y="T1"/>
                    </a:cxn>
                    <a:cxn ang="0">
                      <a:pos x="T2" y="T3"/>
                    </a:cxn>
                    <a:cxn ang="0">
                      <a:pos x="T4" y="T5"/>
                    </a:cxn>
                    <a:cxn ang="0">
                      <a:pos x="T6" y="T7"/>
                    </a:cxn>
                    <a:cxn ang="0">
                      <a:pos x="T8" y="T9"/>
                    </a:cxn>
                  </a:cxnLst>
                  <a:rect l="0" t="0" r="r" b="b"/>
                  <a:pathLst>
                    <a:path w="172" h="302">
                      <a:moveTo>
                        <a:pt x="0" y="26"/>
                      </a:moveTo>
                      <a:cubicBezTo>
                        <a:pt x="0" y="26"/>
                        <a:pt x="30" y="118"/>
                        <a:pt x="24" y="156"/>
                      </a:cubicBezTo>
                      <a:cubicBezTo>
                        <a:pt x="18" y="194"/>
                        <a:pt x="0" y="300"/>
                        <a:pt x="0" y="300"/>
                      </a:cubicBezTo>
                      <a:cubicBezTo>
                        <a:pt x="58" y="302"/>
                        <a:pt x="58" y="302"/>
                        <a:pt x="58" y="302"/>
                      </a:cubicBezTo>
                      <a:cubicBezTo>
                        <a:pt x="58" y="302"/>
                        <a:pt x="172" y="168"/>
                        <a:pt x="124" y="0"/>
                      </a:cubicBezTo>
                    </a:path>
                  </a:pathLst>
                </a:custGeom>
                <a:solidFill>
                  <a:srgbClr val="999999"/>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81" name="Freeform 29"/>
                <p:cNvSpPr>
                  <a:spLocks/>
                </p:cNvSpPr>
                <p:nvPr/>
              </p:nvSpPr>
              <p:spPr bwMode="auto">
                <a:xfrm>
                  <a:off x="431" y="3450"/>
                  <a:ext cx="131" cy="211"/>
                </a:xfrm>
                <a:custGeom>
                  <a:avLst/>
                  <a:gdLst>
                    <a:gd name="T0" fmla="*/ 0 w 172"/>
                    <a:gd name="T1" fmla="*/ 26 h 302"/>
                    <a:gd name="T2" fmla="*/ 24 w 172"/>
                    <a:gd name="T3" fmla="*/ 156 h 302"/>
                    <a:gd name="T4" fmla="*/ 0 w 172"/>
                    <a:gd name="T5" fmla="*/ 300 h 302"/>
                    <a:gd name="T6" fmla="*/ 58 w 172"/>
                    <a:gd name="T7" fmla="*/ 302 h 302"/>
                    <a:gd name="T8" fmla="*/ 124 w 172"/>
                    <a:gd name="T9" fmla="*/ 0 h 302"/>
                  </a:gdLst>
                  <a:ahLst/>
                  <a:cxnLst>
                    <a:cxn ang="0">
                      <a:pos x="T0" y="T1"/>
                    </a:cxn>
                    <a:cxn ang="0">
                      <a:pos x="T2" y="T3"/>
                    </a:cxn>
                    <a:cxn ang="0">
                      <a:pos x="T4" y="T5"/>
                    </a:cxn>
                    <a:cxn ang="0">
                      <a:pos x="T6" y="T7"/>
                    </a:cxn>
                    <a:cxn ang="0">
                      <a:pos x="T8" y="T9"/>
                    </a:cxn>
                  </a:cxnLst>
                  <a:rect l="0" t="0" r="r" b="b"/>
                  <a:pathLst>
                    <a:path w="172" h="302">
                      <a:moveTo>
                        <a:pt x="0" y="26"/>
                      </a:moveTo>
                      <a:cubicBezTo>
                        <a:pt x="0" y="26"/>
                        <a:pt x="30" y="118"/>
                        <a:pt x="24" y="156"/>
                      </a:cubicBezTo>
                      <a:cubicBezTo>
                        <a:pt x="18" y="194"/>
                        <a:pt x="0" y="300"/>
                        <a:pt x="0" y="300"/>
                      </a:cubicBezTo>
                      <a:cubicBezTo>
                        <a:pt x="58" y="302"/>
                        <a:pt x="58" y="302"/>
                        <a:pt x="58" y="302"/>
                      </a:cubicBezTo>
                      <a:cubicBezTo>
                        <a:pt x="58" y="302"/>
                        <a:pt x="172" y="168"/>
                        <a:pt x="124" y="0"/>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82" name="Freeform 30"/>
                <p:cNvSpPr>
                  <a:spLocks/>
                </p:cNvSpPr>
                <p:nvPr/>
              </p:nvSpPr>
              <p:spPr bwMode="auto">
                <a:xfrm>
                  <a:off x="562" y="3317"/>
                  <a:ext cx="98" cy="146"/>
                </a:xfrm>
                <a:custGeom>
                  <a:avLst/>
                  <a:gdLst>
                    <a:gd name="T0" fmla="*/ 26 w 130"/>
                    <a:gd name="T1" fmla="*/ 48 h 208"/>
                    <a:gd name="T2" fmla="*/ 96 w 130"/>
                    <a:gd name="T3" fmla="*/ 36 h 208"/>
                    <a:gd name="T4" fmla="*/ 128 w 130"/>
                    <a:gd name="T5" fmla="*/ 70 h 208"/>
                    <a:gd name="T6" fmla="*/ 0 w 130"/>
                    <a:gd name="T7" fmla="*/ 82 h 208"/>
                  </a:gdLst>
                  <a:ahLst/>
                  <a:cxnLst>
                    <a:cxn ang="0">
                      <a:pos x="T0" y="T1"/>
                    </a:cxn>
                    <a:cxn ang="0">
                      <a:pos x="T2" y="T3"/>
                    </a:cxn>
                    <a:cxn ang="0">
                      <a:pos x="T4" y="T5"/>
                    </a:cxn>
                    <a:cxn ang="0">
                      <a:pos x="T6" y="T7"/>
                    </a:cxn>
                  </a:cxnLst>
                  <a:rect l="0" t="0" r="r" b="b"/>
                  <a:pathLst>
                    <a:path w="130" h="208">
                      <a:moveTo>
                        <a:pt x="26" y="48"/>
                      </a:moveTo>
                      <a:cubicBezTo>
                        <a:pt x="26" y="48"/>
                        <a:pt x="76" y="0"/>
                        <a:pt x="96" y="36"/>
                      </a:cubicBezTo>
                      <a:cubicBezTo>
                        <a:pt x="116" y="72"/>
                        <a:pt x="130" y="54"/>
                        <a:pt x="128" y="70"/>
                      </a:cubicBezTo>
                      <a:cubicBezTo>
                        <a:pt x="126" y="86"/>
                        <a:pt x="64" y="208"/>
                        <a:pt x="0" y="82"/>
                      </a:cubicBezTo>
                    </a:path>
                  </a:pathLst>
                </a:custGeom>
                <a:solidFill>
                  <a:srgbClr val="FFE6BE"/>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83" name="Freeform 31"/>
                <p:cNvSpPr>
                  <a:spLocks/>
                </p:cNvSpPr>
                <p:nvPr/>
              </p:nvSpPr>
              <p:spPr bwMode="auto">
                <a:xfrm>
                  <a:off x="562" y="3317"/>
                  <a:ext cx="98" cy="146"/>
                </a:xfrm>
                <a:custGeom>
                  <a:avLst/>
                  <a:gdLst>
                    <a:gd name="T0" fmla="*/ 26 w 130"/>
                    <a:gd name="T1" fmla="*/ 48 h 208"/>
                    <a:gd name="T2" fmla="*/ 96 w 130"/>
                    <a:gd name="T3" fmla="*/ 36 h 208"/>
                    <a:gd name="T4" fmla="*/ 128 w 130"/>
                    <a:gd name="T5" fmla="*/ 70 h 208"/>
                    <a:gd name="T6" fmla="*/ 0 w 130"/>
                    <a:gd name="T7" fmla="*/ 82 h 208"/>
                  </a:gdLst>
                  <a:ahLst/>
                  <a:cxnLst>
                    <a:cxn ang="0">
                      <a:pos x="T0" y="T1"/>
                    </a:cxn>
                    <a:cxn ang="0">
                      <a:pos x="T2" y="T3"/>
                    </a:cxn>
                    <a:cxn ang="0">
                      <a:pos x="T4" y="T5"/>
                    </a:cxn>
                    <a:cxn ang="0">
                      <a:pos x="T6" y="T7"/>
                    </a:cxn>
                  </a:cxnLst>
                  <a:rect l="0" t="0" r="r" b="b"/>
                  <a:pathLst>
                    <a:path w="130" h="208">
                      <a:moveTo>
                        <a:pt x="26" y="48"/>
                      </a:moveTo>
                      <a:cubicBezTo>
                        <a:pt x="26" y="48"/>
                        <a:pt x="76" y="0"/>
                        <a:pt x="96" y="36"/>
                      </a:cubicBezTo>
                      <a:cubicBezTo>
                        <a:pt x="116" y="72"/>
                        <a:pt x="130" y="54"/>
                        <a:pt x="128" y="70"/>
                      </a:cubicBezTo>
                      <a:cubicBezTo>
                        <a:pt x="126" y="86"/>
                        <a:pt x="64" y="208"/>
                        <a:pt x="0" y="82"/>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84" name="Freeform 32"/>
                <p:cNvSpPr>
                  <a:spLocks/>
                </p:cNvSpPr>
                <p:nvPr/>
              </p:nvSpPr>
              <p:spPr bwMode="auto">
                <a:xfrm>
                  <a:off x="342" y="3197"/>
                  <a:ext cx="245" cy="273"/>
                </a:xfrm>
                <a:custGeom>
                  <a:avLst/>
                  <a:gdLst>
                    <a:gd name="T0" fmla="*/ 138 w 324"/>
                    <a:gd name="T1" fmla="*/ 0 h 390"/>
                    <a:gd name="T2" fmla="*/ 112 w 324"/>
                    <a:gd name="T3" fmla="*/ 390 h 390"/>
                    <a:gd name="T4" fmla="*/ 324 w 324"/>
                    <a:gd name="T5" fmla="*/ 358 h 390"/>
                    <a:gd name="T6" fmla="*/ 240 w 324"/>
                    <a:gd name="T7" fmla="*/ 80 h 390"/>
                    <a:gd name="T8" fmla="*/ 138 w 324"/>
                    <a:gd name="T9" fmla="*/ 0 h 390"/>
                  </a:gdLst>
                  <a:ahLst/>
                  <a:cxnLst>
                    <a:cxn ang="0">
                      <a:pos x="T0" y="T1"/>
                    </a:cxn>
                    <a:cxn ang="0">
                      <a:pos x="T2" y="T3"/>
                    </a:cxn>
                    <a:cxn ang="0">
                      <a:pos x="T4" y="T5"/>
                    </a:cxn>
                    <a:cxn ang="0">
                      <a:pos x="T6" y="T7"/>
                    </a:cxn>
                    <a:cxn ang="0">
                      <a:pos x="T8" y="T9"/>
                    </a:cxn>
                  </a:cxnLst>
                  <a:rect l="0" t="0" r="r" b="b"/>
                  <a:pathLst>
                    <a:path w="324" h="390">
                      <a:moveTo>
                        <a:pt x="138" y="0"/>
                      </a:moveTo>
                      <a:cubicBezTo>
                        <a:pt x="138" y="0"/>
                        <a:pt x="0" y="160"/>
                        <a:pt x="112" y="390"/>
                      </a:cubicBezTo>
                      <a:cubicBezTo>
                        <a:pt x="324" y="358"/>
                        <a:pt x="324" y="358"/>
                        <a:pt x="324" y="358"/>
                      </a:cubicBezTo>
                      <a:cubicBezTo>
                        <a:pt x="324" y="358"/>
                        <a:pt x="294" y="120"/>
                        <a:pt x="240" y="80"/>
                      </a:cubicBezTo>
                      <a:cubicBezTo>
                        <a:pt x="186" y="40"/>
                        <a:pt x="142" y="16"/>
                        <a:pt x="138" y="0"/>
                      </a:cubicBezTo>
                      <a:close/>
                    </a:path>
                  </a:pathLst>
                </a:custGeom>
                <a:solidFill>
                  <a:srgbClr val="0099CC"/>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85" name="Freeform 33"/>
                <p:cNvSpPr>
                  <a:spLocks/>
                </p:cNvSpPr>
                <p:nvPr/>
              </p:nvSpPr>
              <p:spPr bwMode="auto">
                <a:xfrm>
                  <a:off x="411" y="3250"/>
                  <a:ext cx="183" cy="132"/>
                </a:xfrm>
                <a:custGeom>
                  <a:avLst/>
                  <a:gdLst>
                    <a:gd name="T0" fmla="*/ 64 w 240"/>
                    <a:gd name="T1" fmla="*/ 8 h 188"/>
                    <a:gd name="T2" fmla="*/ 202 w 240"/>
                    <a:gd name="T3" fmla="*/ 188 h 188"/>
                    <a:gd name="T4" fmla="*/ 240 w 240"/>
                    <a:gd name="T5" fmla="*/ 132 h 188"/>
                    <a:gd name="T6" fmla="*/ 94 w 240"/>
                    <a:gd name="T7" fmla="*/ 8 h 188"/>
                  </a:gdLst>
                  <a:ahLst/>
                  <a:cxnLst>
                    <a:cxn ang="0">
                      <a:pos x="T0" y="T1"/>
                    </a:cxn>
                    <a:cxn ang="0">
                      <a:pos x="T2" y="T3"/>
                    </a:cxn>
                    <a:cxn ang="0">
                      <a:pos x="T4" y="T5"/>
                    </a:cxn>
                    <a:cxn ang="0">
                      <a:pos x="T6" y="T7"/>
                    </a:cxn>
                  </a:cxnLst>
                  <a:rect l="0" t="0" r="r" b="b"/>
                  <a:pathLst>
                    <a:path w="240" h="188">
                      <a:moveTo>
                        <a:pt x="64" y="8"/>
                      </a:moveTo>
                      <a:cubicBezTo>
                        <a:pt x="64" y="8"/>
                        <a:pt x="0" y="112"/>
                        <a:pt x="202" y="188"/>
                      </a:cubicBezTo>
                      <a:cubicBezTo>
                        <a:pt x="240" y="132"/>
                        <a:pt x="240" y="132"/>
                        <a:pt x="240" y="132"/>
                      </a:cubicBezTo>
                      <a:cubicBezTo>
                        <a:pt x="240" y="132"/>
                        <a:pt x="114" y="0"/>
                        <a:pt x="94" y="8"/>
                      </a:cubicBezTo>
                    </a:path>
                  </a:pathLst>
                </a:custGeom>
                <a:solidFill>
                  <a:srgbClr val="0099CC"/>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86" name="Freeform 34"/>
                <p:cNvSpPr>
                  <a:spLocks/>
                </p:cNvSpPr>
                <p:nvPr/>
              </p:nvSpPr>
              <p:spPr bwMode="auto">
                <a:xfrm>
                  <a:off x="411" y="3250"/>
                  <a:ext cx="183" cy="132"/>
                </a:xfrm>
                <a:custGeom>
                  <a:avLst/>
                  <a:gdLst>
                    <a:gd name="T0" fmla="*/ 64 w 240"/>
                    <a:gd name="T1" fmla="*/ 8 h 188"/>
                    <a:gd name="T2" fmla="*/ 202 w 240"/>
                    <a:gd name="T3" fmla="*/ 188 h 188"/>
                    <a:gd name="T4" fmla="*/ 240 w 240"/>
                    <a:gd name="T5" fmla="*/ 132 h 188"/>
                    <a:gd name="T6" fmla="*/ 94 w 240"/>
                    <a:gd name="T7" fmla="*/ 8 h 188"/>
                  </a:gdLst>
                  <a:ahLst/>
                  <a:cxnLst>
                    <a:cxn ang="0">
                      <a:pos x="T0" y="T1"/>
                    </a:cxn>
                    <a:cxn ang="0">
                      <a:pos x="T2" y="T3"/>
                    </a:cxn>
                    <a:cxn ang="0">
                      <a:pos x="T4" y="T5"/>
                    </a:cxn>
                    <a:cxn ang="0">
                      <a:pos x="T6" y="T7"/>
                    </a:cxn>
                  </a:cxnLst>
                  <a:rect l="0" t="0" r="r" b="b"/>
                  <a:pathLst>
                    <a:path w="240" h="188">
                      <a:moveTo>
                        <a:pt x="64" y="8"/>
                      </a:moveTo>
                      <a:cubicBezTo>
                        <a:pt x="64" y="8"/>
                        <a:pt x="0" y="112"/>
                        <a:pt x="202" y="188"/>
                      </a:cubicBezTo>
                      <a:cubicBezTo>
                        <a:pt x="240" y="132"/>
                        <a:pt x="240" y="132"/>
                        <a:pt x="240" y="132"/>
                      </a:cubicBezTo>
                      <a:cubicBezTo>
                        <a:pt x="240" y="132"/>
                        <a:pt x="114" y="0"/>
                        <a:pt x="94" y="8"/>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87" name="Freeform 35"/>
                <p:cNvSpPr>
                  <a:spLocks/>
                </p:cNvSpPr>
                <p:nvPr/>
              </p:nvSpPr>
              <p:spPr bwMode="auto">
                <a:xfrm>
                  <a:off x="669" y="3207"/>
                  <a:ext cx="96" cy="91"/>
                </a:xfrm>
                <a:custGeom>
                  <a:avLst/>
                  <a:gdLst>
                    <a:gd name="T0" fmla="*/ 94 w 126"/>
                    <a:gd name="T1" fmla="*/ 30 h 130"/>
                    <a:gd name="T2" fmla="*/ 28 w 126"/>
                    <a:gd name="T3" fmla="*/ 26 h 130"/>
                    <a:gd name="T4" fmla="*/ 12 w 126"/>
                    <a:gd name="T5" fmla="*/ 72 h 130"/>
                    <a:gd name="T6" fmla="*/ 40 w 126"/>
                    <a:gd name="T7" fmla="*/ 86 h 130"/>
                    <a:gd name="T8" fmla="*/ 36 w 126"/>
                    <a:gd name="T9" fmla="*/ 118 h 130"/>
                    <a:gd name="T10" fmla="*/ 126 w 126"/>
                    <a:gd name="T11" fmla="*/ 66 h 130"/>
                  </a:gdLst>
                  <a:ahLst/>
                  <a:cxnLst>
                    <a:cxn ang="0">
                      <a:pos x="T0" y="T1"/>
                    </a:cxn>
                    <a:cxn ang="0">
                      <a:pos x="T2" y="T3"/>
                    </a:cxn>
                    <a:cxn ang="0">
                      <a:pos x="T4" y="T5"/>
                    </a:cxn>
                    <a:cxn ang="0">
                      <a:pos x="T6" y="T7"/>
                    </a:cxn>
                    <a:cxn ang="0">
                      <a:pos x="T8" y="T9"/>
                    </a:cxn>
                    <a:cxn ang="0">
                      <a:pos x="T10" y="T11"/>
                    </a:cxn>
                  </a:cxnLst>
                  <a:rect l="0" t="0" r="r" b="b"/>
                  <a:pathLst>
                    <a:path w="126" h="130">
                      <a:moveTo>
                        <a:pt x="94" y="30"/>
                      </a:moveTo>
                      <a:cubicBezTo>
                        <a:pt x="94" y="30"/>
                        <a:pt x="48" y="0"/>
                        <a:pt x="28" y="26"/>
                      </a:cubicBezTo>
                      <a:cubicBezTo>
                        <a:pt x="28" y="26"/>
                        <a:pt x="24" y="44"/>
                        <a:pt x="12" y="72"/>
                      </a:cubicBezTo>
                      <a:cubicBezTo>
                        <a:pt x="0" y="100"/>
                        <a:pt x="40" y="86"/>
                        <a:pt x="40" y="86"/>
                      </a:cubicBezTo>
                      <a:cubicBezTo>
                        <a:pt x="40" y="86"/>
                        <a:pt x="14" y="106"/>
                        <a:pt x="36" y="118"/>
                      </a:cubicBezTo>
                      <a:cubicBezTo>
                        <a:pt x="58" y="130"/>
                        <a:pt x="126" y="66"/>
                        <a:pt x="126" y="66"/>
                      </a:cubicBezTo>
                    </a:path>
                  </a:pathLst>
                </a:custGeom>
                <a:solidFill>
                  <a:srgbClr val="FFE6BE"/>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88" name="Freeform 36"/>
                <p:cNvSpPr>
                  <a:spLocks/>
                </p:cNvSpPr>
                <p:nvPr/>
              </p:nvSpPr>
              <p:spPr bwMode="auto">
                <a:xfrm>
                  <a:off x="669" y="3207"/>
                  <a:ext cx="96" cy="91"/>
                </a:xfrm>
                <a:custGeom>
                  <a:avLst/>
                  <a:gdLst>
                    <a:gd name="T0" fmla="*/ 94 w 126"/>
                    <a:gd name="T1" fmla="*/ 30 h 130"/>
                    <a:gd name="T2" fmla="*/ 28 w 126"/>
                    <a:gd name="T3" fmla="*/ 26 h 130"/>
                    <a:gd name="T4" fmla="*/ 12 w 126"/>
                    <a:gd name="T5" fmla="*/ 72 h 130"/>
                    <a:gd name="T6" fmla="*/ 40 w 126"/>
                    <a:gd name="T7" fmla="*/ 86 h 130"/>
                    <a:gd name="T8" fmla="*/ 36 w 126"/>
                    <a:gd name="T9" fmla="*/ 118 h 130"/>
                    <a:gd name="T10" fmla="*/ 126 w 126"/>
                    <a:gd name="T11" fmla="*/ 66 h 130"/>
                  </a:gdLst>
                  <a:ahLst/>
                  <a:cxnLst>
                    <a:cxn ang="0">
                      <a:pos x="T0" y="T1"/>
                    </a:cxn>
                    <a:cxn ang="0">
                      <a:pos x="T2" y="T3"/>
                    </a:cxn>
                    <a:cxn ang="0">
                      <a:pos x="T4" y="T5"/>
                    </a:cxn>
                    <a:cxn ang="0">
                      <a:pos x="T6" y="T7"/>
                    </a:cxn>
                    <a:cxn ang="0">
                      <a:pos x="T8" y="T9"/>
                    </a:cxn>
                    <a:cxn ang="0">
                      <a:pos x="T10" y="T11"/>
                    </a:cxn>
                  </a:cxnLst>
                  <a:rect l="0" t="0" r="r" b="b"/>
                  <a:pathLst>
                    <a:path w="126" h="130">
                      <a:moveTo>
                        <a:pt x="94" y="30"/>
                      </a:moveTo>
                      <a:cubicBezTo>
                        <a:pt x="94" y="30"/>
                        <a:pt x="48" y="0"/>
                        <a:pt x="28" y="26"/>
                      </a:cubicBezTo>
                      <a:cubicBezTo>
                        <a:pt x="28" y="26"/>
                        <a:pt x="24" y="44"/>
                        <a:pt x="12" y="72"/>
                      </a:cubicBezTo>
                      <a:cubicBezTo>
                        <a:pt x="0" y="100"/>
                        <a:pt x="40" y="86"/>
                        <a:pt x="40" y="86"/>
                      </a:cubicBezTo>
                      <a:cubicBezTo>
                        <a:pt x="40" y="86"/>
                        <a:pt x="14" y="106"/>
                        <a:pt x="36" y="118"/>
                      </a:cubicBezTo>
                      <a:cubicBezTo>
                        <a:pt x="58" y="130"/>
                        <a:pt x="126" y="66"/>
                        <a:pt x="126" y="66"/>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89" name="Freeform 37"/>
                <p:cNvSpPr>
                  <a:spLocks/>
                </p:cNvSpPr>
                <p:nvPr/>
              </p:nvSpPr>
              <p:spPr bwMode="auto">
                <a:xfrm>
                  <a:off x="741" y="3151"/>
                  <a:ext cx="215" cy="119"/>
                </a:xfrm>
                <a:custGeom>
                  <a:avLst/>
                  <a:gdLst>
                    <a:gd name="T0" fmla="*/ 126 w 284"/>
                    <a:gd name="T1" fmla="*/ 0 h 170"/>
                    <a:gd name="T2" fmla="*/ 0 w 284"/>
                    <a:gd name="T3" fmla="*/ 116 h 170"/>
                    <a:gd name="T4" fmla="*/ 18 w 284"/>
                    <a:gd name="T5" fmla="*/ 166 h 170"/>
                    <a:gd name="T6" fmla="*/ 174 w 284"/>
                    <a:gd name="T7" fmla="*/ 98 h 170"/>
                    <a:gd name="T8" fmla="*/ 170 w 284"/>
                    <a:gd name="T9" fmla="*/ 168 h 170"/>
                    <a:gd name="T10" fmla="*/ 258 w 284"/>
                    <a:gd name="T11" fmla="*/ 170 h 170"/>
                    <a:gd name="T12" fmla="*/ 284 w 284"/>
                    <a:gd name="T13" fmla="*/ 66 h 170"/>
                  </a:gdLst>
                  <a:ahLst/>
                  <a:cxnLst>
                    <a:cxn ang="0">
                      <a:pos x="T0" y="T1"/>
                    </a:cxn>
                    <a:cxn ang="0">
                      <a:pos x="T2" y="T3"/>
                    </a:cxn>
                    <a:cxn ang="0">
                      <a:pos x="T4" y="T5"/>
                    </a:cxn>
                    <a:cxn ang="0">
                      <a:pos x="T6" y="T7"/>
                    </a:cxn>
                    <a:cxn ang="0">
                      <a:pos x="T8" y="T9"/>
                    </a:cxn>
                    <a:cxn ang="0">
                      <a:pos x="T10" y="T11"/>
                    </a:cxn>
                    <a:cxn ang="0">
                      <a:pos x="T12" y="T13"/>
                    </a:cxn>
                  </a:cxnLst>
                  <a:rect l="0" t="0" r="r" b="b"/>
                  <a:pathLst>
                    <a:path w="284" h="170">
                      <a:moveTo>
                        <a:pt x="126" y="0"/>
                      </a:moveTo>
                      <a:cubicBezTo>
                        <a:pt x="126" y="0"/>
                        <a:pt x="8" y="92"/>
                        <a:pt x="0" y="116"/>
                      </a:cubicBezTo>
                      <a:cubicBezTo>
                        <a:pt x="0" y="116"/>
                        <a:pt x="8" y="156"/>
                        <a:pt x="18" y="166"/>
                      </a:cubicBezTo>
                      <a:cubicBezTo>
                        <a:pt x="174" y="98"/>
                        <a:pt x="174" y="98"/>
                        <a:pt x="174" y="98"/>
                      </a:cubicBezTo>
                      <a:cubicBezTo>
                        <a:pt x="170" y="168"/>
                        <a:pt x="170" y="168"/>
                        <a:pt x="170" y="168"/>
                      </a:cubicBezTo>
                      <a:cubicBezTo>
                        <a:pt x="258" y="170"/>
                        <a:pt x="258" y="170"/>
                        <a:pt x="258" y="170"/>
                      </a:cubicBezTo>
                      <a:cubicBezTo>
                        <a:pt x="284" y="66"/>
                        <a:pt x="284" y="66"/>
                        <a:pt x="284" y="66"/>
                      </a:cubicBezTo>
                    </a:path>
                  </a:pathLst>
                </a:custGeom>
                <a:solidFill>
                  <a:srgbClr val="CCCCFF"/>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90" name="Freeform 38"/>
                <p:cNvSpPr>
                  <a:spLocks/>
                </p:cNvSpPr>
                <p:nvPr/>
              </p:nvSpPr>
              <p:spPr bwMode="auto">
                <a:xfrm>
                  <a:off x="741" y="3151"/>
                  <a:ext cx="215" cy="119"/>
                </a:xfrm>
                <a:custGeom>
                  <a:avLst/>
                  <a:gdLst>
                    <a:gd name="T0" fmla="*/ 126 w 284"/>
                    <a:gd name="T1" fmla="*/ 0 h 170"/>
                    <a:gd name="T2" fmla="*/ 0 w 284"/>
                    <a:gd name="T3" fmla="*/ 116 h 170"/>
                    <a:gd name="T4" fmla="*/ 18 w 284"/>
                    <a:gd name="T5" fmla="*/ 166 h 170"/>
                    <a:gd name="T6" fmla="*/ 174 w 284"/>
                    <a:gd name="T7" fmla="*/ 98 h 170"/>
                    <a:gd name="T8" fmla="*/ 170 w 284"/>
                    <a:gd name="T9" fmla="*/ 168 h 170"/>
                    <a:gd name="T10" fmla="*/ 258 w 284"/>
                    <a:gd name="T11" fmla="*/ 170 h 170"/>
                    <a:gd name="T12" fmla="*/ 284 w 284"/>
                    <a:gd name="T13" fmla="*/ 66 h 170"/>
                  </a:gdLst>
                  <a:ahLst/>
                  <a:cxnLst>
                    <a:cxn ang="0">
                      <a:pos x="T0" y="T1"/>
                    </a:cxn>
                    <a:cxn ang="0">
                      <a:pos x="T2" y="T3"/>
                    </a:cxn>
                    <a:cxn ang="0">
                      <a:pos x="T4" y="T5"/>
                    </a:cxn>
                    <a:cxn ang="0">
                      <a:pos x="T6" y="T7"/>
                    </a:cxn>
                    <a:cxn ang="0">
                      <a:pos x="T8" y="T9"/>
                    </a:cxn>
                    <a:cxn ang="0">
                      <a:pos x="T10" y="T11"/>
                    </a:cxn>
                    <a:cxn ang="0">
                      <a:pos x="T12" y="T13"/>
                    </a:cxn>
                  </a:cxnLst>
                  <a:rect l="0" t="0" r="r" b="b"/>
                  <a:pathLst>
                    <a:path w="284" h="170">
                      <a:moveTo>
                        <a:pt x="126" y="0"/>
                      </a:moveTo>
                      <a:cubicBezTo>
                        <a:pt x="126" y="0"/>
                        <a:pt x="8" y="92"/>
                        <a:pt x="0" y="116"/>
                      </a:cubicBezTo>
                      <a:cubicBezTo>
                        <a:pt x="0" y="116"/>
                        <a:pt x="8" y="156"/>
                        <a:pt x="18" y="166"/>
                      </a:cubicBezTo>
                      <a:cubicBezTo>
                        <a:pt x="174" y="98"/>
                        <a:pt x="174" y="98"/>
                        <a:pt x="174" y="98"/>
                      </a:cubicBezTo>
                      <a:cubicBezTo>
                        <a:pt x="170" y="168"/>
                        <a:pt x="170" y="168"/>
                        <a:pt x="170" y="168"/>
                      </a:cubicBezTo>
                      <a:cubicBezTo>
                        <a:pt x="258" y="170"/>
                        <a:pt x="258" y="170"/>
                        <a:pt x="258" y="170"/>
                      </a:cubicBezTo>
                      <a:cubicBezTo>
                        <a:pt x="284" y="66"/>
                        <a:pt x="284" y="66"/>
                        <a:pt x="284" y="66"/>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91" name="Freeform 39"/>
                <p:cNvSpPr>
                  <a:spLocks/>
                </p:cNvSpPr>
                <p:nvPr/>
              </p:nvSpPr>
              <p:spPr bwMode="auto">
                <a:xfrm>
                  <a:off x="1041" y="3075"/>
                  <a:ext cx="122" cy="143"/>
                </a:xfrm>
                <a:custGeom>
                  <a:avLst/>
                  <a:gdLst>
                    <a:gd name="T0" fmla="*/ 50 w 160"/>
                    <a:gd name="T1" fmla="*/ 0 h 204"/>
                    <a:gd name="T2" fmla="*/ 84 w 160"/>
                    <a:gd name="T3" fmla="*/ 204 h 204"/>
                    <a:gd name="T4" fmla="*/ 0 w 160"/>
                    <a:gd name="T5" fmla="*/ 150 h 204"/>
                  </a:gdLst>
                  <a:ahLst/>
                  <a:cxnLst>
                    <a:cxn ang="0">
                      <a:pos x="T0" y="T1"/>
                    </a:cxn>
                    <a:cxn ang="0">
                      <a:pos x="T2" y="T3"/>
                    </a:cxn>
                    <a:cxn ang="0">
                      <a:pos x="T4" y="T5"/>
                    </a:cxn>
                  </a:cxnLst>
                  <a:rect l="0" t="0" r="r" b="b"/>
                  <a:pathLst>
                    <a:path w="160" h="204">
                      <a:moveTo>
                        <a:pt x="50" y="0"/>
                      </a:moveTo>
                      <a:cubicBezTo>
                        <a:pt x="50" y="0"/>
                        <a:pt x="160" y="72"/>
                        <a:pt x="84" y="204"/>
                      </a:cubicBezTo>
                      <a:cubicBezTo>
                        <a:pt x="0" y="150"/>
                        <a:pt x="0" y="150"/>
                        <a:pt x="0" y="150"/>
                      </a:cubicBezTo>
                    </a:path>
                  </a:pathLst>
                </a:custGeom>
                <a:solidFill>
                  <a:srgbClr val="CCCCFF"/>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92" name="Freeform 40"/>
                <p:cNvSpPr>
                  <a:spLocks/>
                </p:cNvSpPr>
                <p:nvPr/>
              </p:nvSpPr>
              <p:spPr bwMode="auto">
                <a:xfrm>
                  <a:off x="1041" y="3075"/>
                  <a:ext cx="122" cy="143"/>
                </a:xfrm>
                <a:custGeom>
                  <a:avLst/>
                  <a:gdLst>
                    <a:gd name="T0" fmla="*/ 50 w 160"/>
                    <a:gd name="T1" fmla="*/ 0 h 204"/>
                    <a:gd name="T2" fmla="*/ 84 w 160"/>
                    <a:gd name="T3" fmla="*/ 204 h 204"/>
                    <a:gd name="T4" fmla="*/ 0 w 160"/>
                    <a:gd name="T5" fmla="*/ 150 h 204"/>
                  </a:gdLst>
                  <a:ahLst/>
                  <a:cxnLst>
                    <a:cxn ang="0">
                      <a:pos x="T0" y="T1"/>
                    </a:cxn>
                    <a:cxn ang="0">
                      <a:pos x="T2" y="T3"/>
                    </a:cxn>
                    <a:cxn ang="0">
                      <a:pos x="T4" y="T5"/>
                    </a:cxn>
                  </a:cxnLst>
                  <a:rect l="0" t="0" r="r" b="b"/>
                  <a:pathLst>
                    <a:path w="160" h="204">
                      <a:moveTo>
                        <a:pt x="50" y="0"/>
                      </a:moveTo>
                      <a:cubicBezTo>
                        <a:pt x="50" y="0"/>
                        <a:pt x="160" y="72"/>
                        <a:pt x="84" y="204"/>
                      </a:cubicBezTo>
                      <a:cubicBezTo>
                        <a:pt x="0" y="150"/>
                        <a:pt x="0" y="150"/>
                        <a:pt x="0" y="150"/>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93" name="Freeform 41"/>
                <p:cNvSpPr>
                  <a:spLocks/>
                </p:cNvSpPr>
                <p:nvPr/>
              </p:nvSpPr>
              <p:spPr bwMode="auto">
                <a:xfrm>
                  <a:off x="1061" y="3330"/>
                  <a:ext cx="100" cy="100"/>
                </a:xfrm>
                <a:custGeom>
                  <a:avLst/>
                  <a:gdLst>
                    <a:gd name="T0" fmla="*/ 26 w 132"/>
                    <a:gd name="T1" fmla="*/ 46 h 144"/>
                    <a:gd name="T2" fmla="*/ 76 w 132"/>
                    <a:gd name="T3" fmla="*/ 8 h 144"/>
                    <a:gd name="T4" fmla="*/ 76 w 132"/>
                    <a:gd name="T5" fmla="*/ 26 h 144"/>
                    <a:gd name="T6" fmla="*/ 110 w 132"/>
                    <a:gd name="T7" fmla="*/ 14 h 144"/>
                    <a:gd name="T8" fmla="*/ 100 w 132"/>
                    <a:gd name="T9" fmla="*/ 38 h 144"/>
                    <a:gd name="T10" fmla="*/ 100 w 132"/>
                    <a:gd name="T11" fmla="*/ 90 h 144"/>
                    <a:gd name="T12" fmla="*/ 0 w 132"/>
                    <a:gd name="T13" fmla="*/ 90 h 144"/>
                  </a:gdLst>
                  <a:ahLst/>
                  <a:cxnLst>
                    <a:cxn ang="0">
                      <a:pos x="T0" y="T1"/>
                    </a:cxn>
                    <a:cxn ang="0">
                      <a:pos x="T2" y="T3"/>
                    </a:cxn>
                    <a:cxn ang="0">
                      <a:pos x="T4" y="T5"/>
                    </a:cxn>
                    <a:cxn ang="0">
                      <a:pos x="T6" y="T7"/>
                    </a:cxn>
                    <a:cxn ang="0">
                      <a:pos x="T8" y="T9"/>
                    </a:cxn>
                    <a:cxn ang="0">
                      <a:pos x="T10" y="T11"/>
                    </a:cxn>
                    <a:cxn ang="0">
                      <a:pos x="T12" y="T13"/>
                    </a:cxn>
                  </a:cxnLst>
                  <a:rect l="0" t="0" r="r" b="b"/>
                  <a:pathLst>
                    <a:path w="132" h="144">
                      <a:moveTo>
                        <a:pt x="26" y="46"/>
                      </a:moveTo>
                      <a:cubicBezTo>
                        <a:pt x="26" y="46"/>
                        <a:pt x="60" y="4"/>
                        <a:pt x="76" y="8"/>
                      </a:cubicBezTo>
                      <a:cubicBezTo>
                        <a:pt x="76" y="26"/>
                        <a:pt x="76" y="26"/>
                        <a:pt x="76" y="26"/>
                      </a:cubicBezTo>
                      <a:cubicBezTo>
                        <a:pt x="76" y="26"/>
                        <a:pt x="98" y="0"/>
                        <a:pt x="110" y="14"/>
                      </a:cubicBezTo>
                      <a:cubicBezTo>
                        <a:pt x="122" y="28"/>
                        <a:pt x="100" y="38"/>
                        <a:pt x="100" y="38"/>
                      </a:cubicBezTo>
                      <a:cubicBezTo>
                        <a:pt x="100" y="38"/>
                        <a:pt x="132" y="60"/>
                        <a:pt x="100" y="90"/>
                      </a:cubicBezTo>
                      <a:cubicBezTo>
                        <a:pt x="68" y="120"/>
                        <a:pt x="14" y="144"/>
                        <a:pt x="0" y="90"/>
                      </a:cubicBezTo>
                    </a:path>
                  </a:pathLst>
                </a:custGeom>
                <a:solidFill>
                  <a:srgbClr val="FFE6BE"/>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94" name="Freeform 42"/>
                <p:cNvSpPr>
                  <a:spLocks/>
                </p:cNvSpPr>
                <p:nvPr/>
              </p:nvSpPr>
              <p:spPr bwMode="auto">
                <a:xfrm>
                  <a:off x="1061" y="3330"/>
                  <a:ext cx="100" cy="100"/>
                </a:xfrm>
                <a:custGeom>
                  <a:avLst/>
                  <a:gdLst>
                    <a:gd name="T0" fmla="*/ 26 w 132"/>
                    <a:gd name="T1" fmla="*/ 46 h 144"/>
                    <a:gd name="T2" fmla="*/ 76 w 132"/>
                    <a:gd name="T3" fmla="*/ 8 h 144"/>
                    <a:gd name="T4" fmla="*/ 76 w 132"/>
                    <a:gd name="T5" fmla="*/ 26 h 144"/>
                    <a:gd name="T6" fmla="*/ 110 w 132"/>
                    <a:gd name="T7" fmla="*/ 14 h 144"/>
                    <a:gd name="T8" fmla="*/ 100 w 132"/>
                    <a:gd name="T9" fmla="*/ 38 h 144"/>
                    <a:gd name="T10" fmla="*/ 100 w 132"/>
                    <a:gd name="T11" fmla="*/ 90 h 144"/>
                    <a:gd name="T12" fmla="*/ 0 w 132"/>
                    <a:gd name="T13" fmla="*/ 90 h 144"/>
                  </a:gdLst>
                  <a:ahLst/>
                  <a:cxnLst>
                    <a:cxn ang="0">
                      <a:pos x="T0" y="T1"/>
                    </a:cxn>
                    <a:cxn ang="0">
                      <a:pos x="T2" y="T3"/>
                    </a:cxn>
                    <a:cxn ang="0">
                      <a:pos x="T4" y="T5"/>
                    </a:cxn>
                    <a:cxn ang="0">
                      <a:pos x="T6" y="T7"/>
                    </a:cxn>
                    <a:cxn ang="0">
                      <a:pos x="T8" y="T9"/>
                    </a:cxn>
                    <a:cxn ang="0">
                      <a:pos x="T10" y="T11"/>
                    </a:cxn>
                    <a:cxn ang="0">
                      <a:pos x="T12" y="T13"/>
                    </a:cxn>
                  </a:cxnLst>
                  <a:rect l="0" t="0" r="r" b="b"/>
                  <a:pathLst>
                    <a:path w="132" h="144">
                      <a:moveTo>
                        <a:pt x="26" y="46"/>
                      </a:moveTo>
                      <a:cubicBezTo>
                        <a:pt x="26" y="46"/>
                        <a:pt x="60" y="4"/>
                        <a:pt x="76" y="8"/>
                      </a:cubicBezTo>
                      <a:cubicBezTo>
                        <a:pt x="76" y="26"/>
                        <a:pt x="76" y="26"/>
                        <a:pt x="76" y="26"/>
                      </a:cubicBezTo>
                      <a:cubicBezTo>
                        <a:pt x="76" y="26"/>
                        <a:pt x="98" y="0"/>
                        <a:pt x="110" y="14"/>
                      </a:cubicBezTo>
                      <a:cubicBezTo>
                        <a:pt x="122" y="28"/>
                        <a:pt x="100" y="38"/>
                        <a:pt x="100" y="38"/>
                      </a:cubicBezTo>
                      <a:cubicBezTo>
                        <a:pt x="100" y="38"/>
                        <a:pt x="132" y="60"/>
                        <a:pt x="100" y="90"/>
                      </a:cubicBezTo>
                      <a:cubicBezTo>
                        <a:pt x="68" y="120"/>
                        <a:pt x="14" y="144"/>
                        <a:pt x="0" y="90"/>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95" name="Freeform 43"/>
                <p:cNvSpPr>
                  <a:spLocks/>
                </p:cNvSpPr>
                <p:nvPr/>
              </p:nvSpPr>
              <p:spPr bwMode="auto">
                <a:xfrm>
                  <a:off x="619" y="3335"/>
                  <a:ext cx="129" cy="101"/>
                </a:xfrm>
                <a:custGeom>
                  <a:avLst/>
                  <a:gdLst>
                    <a:gd name="T0" fmla="*/ 132 w 170"/>
                    <a:gd name="T1" fmla="*/ 20 h 144"/>
                    <a:gd name="T2" fmla="*/ 80 w 170"/>
                    <a:gd name="T3" fmla="*/ 12 h 144"/>
                    <a:gd name="T4" fmla="*/ 4 w 170"/>
                    <a:gd name="T5" fmla="*/ 28 h 144"/>
                    <a:gd name="T6" fmla="*/ 0 w 170"/>
                    <a:gd name="T7" fmla="*/ 74 h 144"/>
                    <a:gd name="T8" fmla="*/ 128 w 170"/>
                    <a:gd name="T9" fmla="*/ 80 h 144"/>
                    <a:gd name="T10" fmla="*/ 170 w 170"/>
                    <a:gd name="T11" fmla="*/ 72 h 144"/>
                  </a:gdLst>
                  <a:ahLst/>
                  <a:cxnLst>
                    <a:cxn ang="0">
                      <a:pos x="T0" y="T1"/>
                    </a:cxn>
                    <a:cxn ang="0">
                      <a:pos x="T2" y="T3"/>
                    </a:cxn>
                    <a:cxn ang="0">
                      <a:pos x="T4" y="T5"/>
                    </a:cxn>
                    <a:cxn ang="0">
                      <a:pos x="T6" y="T7"/>
                    </a:cxn>
                    <a:cxn ang="0">
                      <a:pos x="T8" y="T9"/>
                    </a:cxn>
                    <a:cxn ang="0">
                      <a:pos x="T10" y="T11"/>
                    </a:cxn>
                  </a:cxnLst>
                  <a:rect l="0" t="0" r="r" b="b"/>
                  <a:pathLst>
                    <a:path w="170" h="144">
                      <a:moveTo>
                        <a:pt x="132" y="20"/>
                      </a:moveTo>
                      <a:cubicBezTo>
                        <a:pt x="132" y="20"/>
                        <a:pt x="120" y="24"/>
                        <a:pt x="80" y="12"/>
                      </a:cubicBezTo>
                      <a:cubicBezTo>
                        <a:pt x="40" y="0"/>
                        <a:pt x="4" y="28"/>
                        <a:pt x="4" y="28"/>
                      </a:cubicBezTo>
                      <a:cubicBezTo>
                        <a:pt x="0" y="74"/>
                        <a:pt x="0" y="74"/>
                        <a:pt x="0" y="74"/>
                      </a:cubicBezTo>
                      <a:cubicBezTo>
                        <a:pt x="0" y="74"/>
                        <a:pt x="34" y="144"/>
                        <a:pt x="128" y="80"/>
                      </a:cubicBezTo>
                      <a:cubicBezTo>
                        <a:pt x="170" y="72"/>
                        <a:pt x="170" y="72"/>
                        <a:pt x="170" y="72"/>
                      </a:cubicBezTo>
                    </a:path>
                  </a:pathLst>
                </a:custGeom>
                <a:solidFill>
                  <a:srgbClr val="FFE6BE"/>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96" name="Freeform 44"/>
                <p:cNvSpPr>
                  <a:spLocks/>
                </p:cNvSpPr>
                <p:nvPr/>
              </p:nvSpPr>
              <p:spPr bwMode="auto">
                <a:xfrm>
                  <a:off x="619" y="3335"/>
                  <a:ext cx="129" cy="101"/>
                </a:xfrm>
                <a:custGeom>
                  <a:avLst/>
                  <a:gdLst>
                    <a:gd name="T0" fmla="*/ 132 w 170"/>
                    <a:gd name="T1" fmla="*/ 20 h 144"/>
                    <a:gd name="T2" fmla="*/ 80 w 170"/>
                    <a:gd name="T3" fmla="*/ 12 h 144"/>
                    <a:gd name="T4" fmla="*/ 4 w 170"/>
                    <a:gd name="T5" fmla="*/ 28 h 144"/>
                    <a:gd name="T6" fmla="*/ 0 w 170"/>
                    <a:gd name="T7" fmla="*/ 74 h 144"/>
                    <a:gd name="T8" fmla="*/ 128 w 170"/>
                    <a:gd name="T9" fmla="*/ 80 h 144"/>
                    <a:gd name="T10" fmla="*/ 170 w 170"/>
                    <a:gd name="T11" fmla="*/ 72 h 144"/>
                  </a:gdLst>
                  <a:ahLst/>
                  <a:cxnLst>
                    <a:cxn ang="0">
                      <a:pos x="T0" y="T1"/>
                    </a:cxn>
                    <a:cxn ang="0">
                      <a:pos x="T2" y="T3"/>
                    </a:cxn>
                    <a:cxn ang="0">
                      <a:pos x="T4" y="T5"/>
                    </a:cxn>
                    <a:cxn ang="0">
                      <a:pos x="T6" y="T7"/>
                    </a:cxn>
                    <a:cxn ang="0">
                      <a:pos x="T8" y="T9"/>
                    </a:cxn>
                    <a:cxn ang="0">
                      <a:pos x="T10" y="T11"/>
                    </a:cxn>
                  </a:cxnLst>
                  <a:rect l="0" t="0" r="r" b="b"/>
                  <a:pathLst>
                    <a:path w="170" h="144">
                      <a:moveTo>
                        <a:pt x="132" y="20"/>
                      </a:moveTo>
                      <a:cubicBezTo>
                        <a:pt x="132" y="20"/>
                        <a:pt x="120" y="24"/>
                        <a:pt x="80" y="12"/>
                      </a:cubicBezTo>
                      <a:cubicBezTo>
                        <a:pt x="40" y="0"/>
                        <a:pt x="4" y="28"/>
                        <a:pt x="4" y="28"/>
                      </a:cubicBezTo>
                      <a:cubicBezTo>
                        <a:pt x="0" y="74"/>
                        <a:pt x="0" y="74"/>
                        <a:pt x="0" y="74"/>
                      </a:cubicBezTo>
                      <a:cubicBezTo>
                        <a:pt x="0" y="74"/>
                        <a:pt x="34" y="144"/>
                        <a:pt x="128" y="80"/>
                      </a:cubicBezTo>
                      <a:cubicBezTo>
                        <a:pt x="170" y="72"/>
                        <a:pt x="170" y="72"/>
                        <a:pt x="170" y="72"/>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97" name="Freeform 45"/>
                <p:cNvSpPr>
                  <a:spLocks/>
                </p:cNvSpPr>
                <p:nvPr/>
              </p:nvSpPr>
              <p:spPr bwMode="auto">
                <a:xfrm>
                  <a:off x="887" y="2870"/>
                  <a:ext cx="186" cy="145"/>
                </a:xfrm>
                <a:custGeom>
                  <a:avLst/>
                  <a:gdLst>
                    <a:gd name="T0" fmla="*/ 0 w 246"/>
                    <a:gd name="T1" fmla="*/ 132 h 208"/>
                    <a:gd name="T2" fmla="*/ 34 w 246"/>
                    <a:gd name="T3" fmla="*/ 34 h 208"/>
                    <a:gd name="T4" fmla="*/ 190 w 246"/>
                    <a:gd name="T5" fmla="*/ 30 h 208"/>
                    <a:gd name="T6" fmla="*/ 236 w 246"/>
                    <a:gd name="T7" fmla="*/ 76 h 208"/>
                    <a:gd name="T8" fmla="*/ 246 w 246"/>
                    <a:gd name="T9" fmla="*/ 170 h 208"/>
                    <a:gd name="T10" fmla="*/ 198 w 246"/>
                    <a:gd name="T11" fmla="*/ 208 h 208"/>
                  </a:gdLst>
                  <a:ahLst/>
                  <a:cxnLst>
                    <a:cxn ang="0">
                      <a:pos x="T0" y="T1"/>
                    </a:cxn>
                    <a:cxn ang="0">
                      <a:pos x="T2" y="T3"/>
                    </a:cxn>
                    <a:cxn ang="0">
                      <a:pos x="T4" y="T5"/>
                    </a:cxn>
                    <a:cxn ang="0">
                      <a:pos x="T6" y="T7"/>
                    </a:cxn>
                    <a:cxn ang="0">
                      <a:pos x="T8" y="T9"/>
                    </a:cxn>
                    <a:cxn ang="0">
                      <a:pos x="T10" y="T11"/>
                    </a:cxn>
                  </a:cxnLst>
                  <a:rect l="0" t="0" r="r" b="b"/>
                  <a:pathLst>
                    <a:path w="246" h="208">
                      <a:moveTo>
                        <a:pt x="0" y="132"/>
                      </a:moveTo>
                      <a:cubicBezTo>
                        <a:pt x="0" y="132"/>
                        <a:pt x="0" y="68"/>
                        <a:pt x="34" y="34"/>
                      </a:cubicBezTo>
                      <a:cubicBezTo>
                        <a:pt x="68" y="0"/>
                        <a:pt x="190" y="30"/>
                        <a:pt x="190" y="30"/>
                      </a:cubicBezTo>
                      <a:cubicBezTo>
                        <a:pt x="236" y="76"/>
                        <a:pt x="236" y="76"/>
                        <a:pt x="236" y="76"/>
                      </a:cubicBezTo>
                      <a:cubicBezTo>
                        <a:pt x="246" y="170"/>
                        <a:pt x="246" y="170"/>
                        <a:pt x="246" y="170"/>
                      </a:cubicBezTo>
                      <a:cubicBezTo>
                        <a:pt x="198" y="208"/>
                        <a:pt x="198" y="208"/>
                        <a:pt x="198" y="208"/>
                      </a:cubicBezTo>
                    </a:path>
                  </a:pathLst>
                </a:custGeom>
                <a:solidFill>
                  <a:srgbClr val="FFE6BE"/>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98" name="Freeform 46"/>
                <p:cNvSpPr>
                  <a:spLocks/>
                </p:cNvSpPr>
                <p:nvPr/>
              </p:nvSpPr>
              <p:spPr bwMode="auto">
                <a:xfrm>
                  <a:off x="887" y="2870"/>
                  <a:ext cx="186" cy="145"/>
                </a:xfrm>
                <a:custGeom>
                  <a:avLst/>
                  <a:gdLst>
                    <a:gd name="T0" fmla="*/ 0 w 246"/>
                    <a:gd name="T1" fmla="*/ 132 h 208"/>
                    <a:gd name="T2" fmla="*/ 34 w 246"/>
                    <a:gd name="T3" fmla="*/ 34 h 208"/>
                    <a:gd name="T4" fmla="*/ 190 w 246"/>
                    <a:gd name="T5" fmla="*/ 30 h 208"/>
                    <a:gd name="T6" fmla="*/ 236 w 246"/>
                    <a:gd name="T7" fmla="*/ 76 h 208"/>
                    <a:gd name="T8" fmla="*/ 246 w 246"/>
                    <a:gd name="T9" fmla="*/ 170 h 208"/>
                    <a:gd name="T10" fmla="*/ 198 w 246"/>
                    <a:gd name="T11" fmla="*/ 208 h 208"/>
                  </a:gdLst>
                  <a:ahLst/>
                  <a:cxnLst>
                    <a:cxn ang="0">
                      <a:pos x="T0" y="T1"/>
                    </a:cxn>
                    <a:cxn ang="0">
                      <a:pos x="T2" y="T3"/>
                    </a:cxn>
                    <a:cxn ang="0">
                      <a:pos x="T4" y="T5"/>
                    </a:cxn>
                    <a:cxn ang="0">
                      <a:pos x="T6" y="T7"/>
                    </a:cxn>
                    <a:cxn ang="0">
                      <a:pos x="T8" y="T9"/>
                    </a:cxn>
                    <a:cxn ang="0">
                      <a:pos x="T10" y="T11"/>
                    </a:cxn>
                  </a:cxnLst>
                  <a:rect l="0" t="0" r="r" b="b"/>
                  <a:pathLst>
                    <a:path w="246" h="208">
                      <a:moveTo>
                        <a:pt x="0" y="132"/>
                      </a:moveTo>
                      <a:cubicBezTo>
                        <a:pt x="0" y="132"/>
                        <a:pt x="0" y="68"/>
                        <a:pt x="34" y="34"/>
                      </a:cubicBezTo>
                      <a:cubicBezTo>
                        <a:pt x="68" y="0"/>
                        <a:pt x="190" y="30"/>
                        <a:pt x="190" y="30"/>
                      </a:cubicBezTo>
                      <a:cubicBezTo>
                        <a:pt x="236" y="76"/>
                        <a:pt x="236" y="76"/>
                        <a:pt x="236" y="76"/>
                      </a:cubicBezTo>
                      <a:cubicBezTo>
                        <a:pt x="246" y="170"/>
                        <a:pt x="246" y="170"/>
                        <a:pt x="246" y="170"/>
                      </a:cubicBezTo>
                      <a:cubicBezTo>
                        <a:pt x="198" y="208"/>
                        <a:pt x="198" y="208"/>
                        <a:pt x="198" y="208"/>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99" name="Freeform 47"/>
                <p:cNvSpPr>
                  <a:spLocks/>
                </p:cNvSpPr>
                <p:nvPr/>
              </p:nvSpPr>
              <p:spPr bwMode="auto">
                <a:xfrm>
                  <a:off x="876" y="2825"/>
                  <a:ext cx="247" cy="235"/>
                </a:xfrm>
                <a:custGeom>
                  <a:avLst/>
                  <a:gdLst>
                    <a:gd name="T0" fmla="*/ 38 w 326"/>
                    <a:gd name="T1" fmla="*/ 122 h 336"/>
                    <a:gd name="T2" fmla="*/ 4 w 326"/>
                    <a:gd name="T3" fmla="*/ 100 h 336"/>
                    <a:gd name="T4" fmla="*/ 90 w 326"/>
                    <a:gd name="T5" fmla="*/ 54 h 336"/>
                    <a:gd name="T6" fmla="*/ 252 w 326"/>
                    <a:gd name="T7" fmla="*/ 66 h 336"/>
                    <a:gd name="T8" fmla="*/ 312 w 326"/>
                    <a:gd name="T9" fmla="*/ 192 h 336"/>
                    <a:gd name="T10" fmla="*/ 242 w 326"/>
                    <a:gd name="T11" fmla="*/ 336 h 336"/>
                    <a:gd name="T12" fmla="*/ 222 w 326"/>
                    <a:gd name="T13" fmla="*/ 236 h 336"/>
                    <a:gd name="T14" fmla="*/ 194 w 326"/>
                    <a:gd name="T15" fmla="*/ 124 h 336"/>
                    <a:gd name="T16" fmla="*/ 38 w 326"/>
                    <a:gd name="T1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336">
                      <a:moveTo>
                        <a:pt x="38" y="122"/>
                      </a:moveTo>
                      <a:cubicBezTo>
                        <a:pt x="38" y="122"/>
                        <a:pt x="0" y="128"/>
                        <a:pt x="4" y="100"/>
                      </a:cubicBezTo>
                      <a:cubicBezTo>
                        <a:pt x="8" y="72"/>
                        <a:pt x="58" y="60"/>
                        <a:pt x="90" y="54"/>
                      </a:cubicBezTo>
                      <a:cubicBezTo>
                        <a:pt x="90" y="54"/>
                        <a:pt x="184" y="0"/>
                        <a:pt x="252" y="66"/>
                      </a:cubicBezTo>
                      <a:cubicBezTo>
                        <a:pt x="252" y="66"/>
                        <a:pt x="326" y="104"/>
                        <a:pt x="312" y="192"/>
                      </a:cubicBezTo>
                      <a:cubicBezTo>
                        <a:pt x="298" y="280"/>
                        <a:pt x="242" y="336"/>
                        <a:pt x="242" y="336"/>
                      </a:cubicBezTo>
                      <a:cubicBezTo>
                        <a:pt x="222" y="236"/>
                        <a:pt x="222" y="236"/>
                        <a:pt x="222" y="236"/>
                      </a:cubicBezTo>
                      <a:cubicBezTo>
                        <a:pt x="222" y="236"/>
                        <a:pt x="262" y="140"/>
                        <a:pt x="194" y="124"/>
                      </a:cubicBezTo>
                      <a:cubicBezTo>
                        <a:pt x="126" y="108"/>
                        <a:pt x="38" y="122"/>
                        <a:pt x="38" y="122"/>
                      </a:cubicBezTo>
                      <a:close/>
                    </a:path>
                  </a:pathLst>
                </a:custGeom>
                <a:solidFill>
                  <a:srgbClr val="000000"/>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00" name="Freeform 48"/>
                <p:cNvSpPr>
                  <a:spLocks/>
                </p:cNvSpPr>
                <p:nvPr/>
              </p:nvSpPr>
              <p:spPr bwMode="auto">
                <a:xfrm>
                  <a:off x="906" y="2912"/>
                  <a:ext cx="32" cy="28"/>
                </a:xfrm>
                <a:custGeom>
                  <a:avLst/>
                  <a:gdLst>
                    <a:gd name="T0" fmla="*/ 0 w 42"/>
                    <a:gd name="T1" fmla="*/ 40 h 40"/>
                    <a:gd name="T2" fmla="*/ 42 w 42"/>
                    <a:gd name="T3" fmla="*/ 34 h 40"/>
                  </a:gdLst>
                  <a:ahLst/>
                  <a:cxnLst>
                    <a:cxn ang="0">
                      <a:pos x="T0" y="T1"/>
                    </a:cxn>
                    <a:cxn ang="0">
                      <a:pos x="T2" y="T3"/>
                    </a:cxn>
                  </a:cxnLst>
                  <a:rect l="0" t="0" r="r" b="b"/>
                  <a:pathLst>
                    <a:path w="42" h="40">
                      <a:moveTo>
                        <a:pt x="0" y="40"/>
                      </a:moveTo>
                      <a:cubicBezTo>
                        <a:pt x="0" y="40"/>
                        <a:pt x="14" y="0"/>
                        <a:pt x="42" y="34"/>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01" name="Freeform 49"/>
                <p:cNvSpPr>
                  <a:spLocks/>
                </p:cNvSpPr>
                <p:nvPr/>
              </p:nvSpPr>
              <p:spPr bwMode="auto">
                <a:xfrm>
                  <a:off x="987" y="2921"/>
                  <a:ext cx="16" cy="16"/>
                </a:xfrm>
                <a:custGeom>
                  <a:avLst/>
                  <a:gdLst>
                    <a:gd name="T0" fmla="*/ 0 w 22"/>
                    <a:gd name="T1" fmla="*/ 12 h 22"/>
                    <a:gd name="T2" fmla="*/ 22 w 22"/>
                    <a:gd name="T3" fmla="*/ 22 h 22"/>
                  </a:gdLst>
                  <a:ahLst/>
                  <a:cxnLst>
                    <a:cxn ang="0">
                      <a:pos x="T0" y="T1"/>
                    </a:cxn>
                    <a:cxn ang="0">
                      <a:pos x="T2" y="T3"/>
                    </a:cxn>
                  </a:cxnLst>
                  <a:rect l="0" t="0" r="r" b="b"/>
                  <a:pathLst>
                    <a:path w="22" h="22">
                      <a:moveTo>
                        <a:pt x="0" y="12"/>
                      </a:moveTo>
                      <a:cubicBezTo>
                        <a:pt x="0" y="12"/>
                        <a:pt x="8" y="0"/>
                        <a:pt x="22" y="22"/>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02" name="Freeform 50"/>
                <p:cNvSpPr>
                  <a:spLocks/>
                </p:cNvSpPr>
                <p:nvPr/>
              </p:nvSpPr>
              <p:spPr bwMode="auto">
                <a:xfrm>
                  <a:off x="824" y="3299"/>
                  <a:ext cx="72" cy="71"/>
                </a:xfrm>
                <a:custGeom>
                  <a:avLst/>
                  <a:gdLst>
                    <a:gd name="T0" fmla="*/ 0 w 94"/>
                    <a:gd name="T1" fmla="*/ 102 h 102"/>
                    <a:gd name="T2" fmla="*/ 94 w 94"/>
                    <a:gd name="T3" fmla="*/ 0 h 102"/>
                  </a:gdLst>
                  <a:ahLst/>
                  <a:cxnLst>
                    <a:cxn ang="0">
                      <a:pos x="T0" y="T1"/>
                    </a:cxn>
                    <a:cxn ang="0">
                      <a:pos x="T2" y="T3"/>
                    </a:cxn>
                  </a:cxnLst>
                  <a:rect l="0" t="0" r="r" b="b"/>
                  <a:pathLst>
                    <a:path w="94" h="102">
                      <a:moveTo>
                        <a:pt x="0" y="102"/>
                      </a:moveTo>
                      <a:cubicBezTo>
                        <a:pt x="0" y="102"/>
                        <a:pt x="90" y="76"/>
                        <a:pt x="94" y="0"/>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03" name="Freeform 51"/>
                <p:cNvSpPr>
                  <a:spLocks/>
                </p:cNvSpPr>
                <p:nvPr/>
              </p:nvSpPr>
              <p:spPr bwMode="auto">
                <a:xfrm>
                  <a:off x="996" y="3286"/>
                  <a:ext cx="21" cy="89"/>
                </a:xfrm>
                <a:custGeom>
                  <a:avLst/>
                  <a:gdLst>
                    <a:gd name="T0" fmla="*/ 20 w 28"/>
                    <a:gd name="T1" fmla="*/ 0 h 126"/>
                    <a:gd name="T2" fmla="*/ 0 w 28"/>
                    <a:gd name="T3" fmla="*/ 126 h 126"/>
                  </a:gdLst>
                  <a:ahLst/>
                  <a:cxnLst>
                    <a:cxn ang="0">
                      <a:pos x="T0" y="T1"/>
                    </a:cxn>
                    <a:cxn ang="0">
                      <a:pos x="T2" y="T3"/>
                    </a:cxn>
                  </a:cxnLst>
                  <a:rect l="0" t="0" r="r" b="b"/>
                  <a:pathLst>
                    <a:path w="28" h="126">
                      <a:moveTo>
                        <a:pt x="20" y="0"/>
                      </a:moveTo>
                      <a:cubicBezTo>
                        <a:pt x="20" y="0"/>
                        <a:pt x="28" y="76"/>
                        <a:pt x="0" y="126"/>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04" name="Freeform 52"/>
                <p:cNvSpPr>
                  <a:spLocks/>
                </p:cNvSpPr>
                <p:nvPr/>
              </p:nvSpPr>
              <p:spPr bwMode="auto">
                <a:xfrm>
                  <a:off x="1350" y="3246"/>
                  <a:ext cx="78" cy="47"/>
                </a:xfrm>
                <a:custGeom>
                  <a:avLst/>
                  <a:gdLst>
                    <a:gd name="T0" fmla="*/ 0 w 104"/>
                    <a:gd name="T1" fmla="*/ 0 h 68"/>
                    <a:gd name="T2" fmla="*/ 104 w 104"/>
                    <a:gd name="T3" fmla="*/ 68 h 68"/>
                  </a:gdLst>
                  <a:ahLst/>
                  <a:cxnLst>
                    <a:cxn ang="0">
                      <a:pos x="T0" y="T1"/>
                    </a:cxn>
                    <a:cxn ang="0">
                      <a:pos x="T2" y="T3"/>
                    </a:cxn>
                  </a:cxnLst>
                  <a:rect l="0" t="0" r="r" b="b"/>
                  <a:pathLst>
                    <a:path w="104" h="68">
                      <a:moveTo>
                        <a:pt x="0" y="0"/>
                      </a:moveTo>
                      <a:cubicBezTo>
                        <a:pt x="0" y="0"/>
                        <a:pt x="90" y="20"/>
                        <a:pt x="104" y="68"/>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05" name="Freeform 53"/>
                <p:cNvSpPr>
                  <a:spLocks/>
                </p:cNvSpPr>
                <p:nvPr/>
              </p:nvSpPr>
              <p:spPr bwMode="auto">
                <a:xfrm>
                  <a:off x="1013" y="3460"/>
                  <a:ext cx="138" cy="15"/>
                </a:xfrm>
                <a:custGeom>
                  <a:avLst/>
                  <a:gdLst>
                    <a:gd name="T0" fmla="*/ 182 w 182"/>
                    <a:gd name="T1" fmla="*/ 0 h 22"/>
                    <a:gd name="T2" fmla="*/ 0 w 182"/>
                    <a:gd name="T3" fmla="*/ 18 h 22"/>
                  </a:gdLst>
                  <a:ahLst/>
                  <a:cxnLst>
                    <a:cxn ang="0">
                      <a:pos x="T0" y="T1"/>
                    </a:cxn>
                    <a:cxn ang="0">
                      <a:pos x="T2" y="T3"/>
                    </a:cxn>
                  </a:cxnLst>
                  <a:rect l="0" t="0" r="r" b="b"/>
                  <a:pathLst>
                    <a:path w="182" h="22">
                      <a:moveTo>
                        <a:pt x="182" y="0"/>
                      </a:moveTo>
                      <a:cubicBezTo>
                        <a:pt x="182" y="0"/>
                        <a:pt x="36" y="22"/>
                        <a:pt x="0" y="18"/>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06" name="Freeform 54"/>
                <p:cNvSpPr>
                  <a:spLocks/>
                </p:cNvSpPr>
                <p:nvPr/>
              </p:nvSpPr>
              <p:spPr bwMode="auto">
                <a:xfrm>
                  <a:off x="1114" y="3312"/>
                  <a:ext cx="64" cy="97"/>
                </a:xfrm>
                <a:custGeom>
                  <a:avLst/>
                  <a:gdLst>
                    <a:gd name="T0" fmla="*/ 82 w 84"/>
                    <a:gd name="T1" fmla="*/ 30 h 140"/>
                    <a:gd name="T2" fmla="*/ 0 w 84"/>
                    <a:gd name="T3" fmla="*/ 48 h 140"/>
                    <a:gd name="T4" fmla="*/ 2 w 84"/>
                    <a:gd name="T5" fmla="*/ 120 h 140"/>
                    <a:gd name="T6" fmla="*/ 84 w 84"/>
                    <a:gd name="T7" fmla="*/ 92 h 140"/>
                  </a:gdLst>
                  <a:ahLst/>
                  <a:cxnLst>
                    <a:cxn ang="0">
                      <a:pos x="T0" y="T1"/>
                    </a:cxn>
                    <a:cxn ang="0">
                      <a:pos x="T2" y="T3"/>
                    </a:cxn>
                    <a:cxn ang="0">
                      <a:pos x="T4" y="T5"/>
                    </a:cxn>
                    <a:cxn ang="0">
                      <a:pos x="T6" y="T7"/>
                    </a:cxn>
                  </a:cxnLst>
                  <a:rect l="0" t="0" r="r" b="b"/>
                  <a:pathLst>
                    <a:path w="84" h="140">
                      <a:moveTo>
                        <a:pt x="82" y="30"/>
                      </a:moveTo>
                      <a:cubicBezTo>
                        <a:pt x="82" y="30"/>
                        <a:pt x="40" y="0"/>
                        <a:pt x="0" y="48"/>
                      </a:cubicBezTo>
                      <a:cubicBezTo>
                        <a:pt x="2" y="120"/>
                        <a:pt x="2" y="120"/>
                        <a:pt x="2" y="120"/>
                      </a:cubicBezTo>
                      <a:cubicBezTo>
                        <a:pt x="2" y="120"/>
                        <a:pt x="38" y="140"/>
                        <a:pt x="84" y="92"/>
                      </a:cubicBezTo>
                    </a:path>
                  </a:pathLst>
                </a:custGeom>
                <a:solidFill>
                  <a:srgbClr val="FFE6BE"/>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07" name="Freeform 55"/>
                <p:cNvSpPr>
                  <a:spLocks/>
                </p:cNvSpPr>
                <p:nvPr/>
              </p:nvSpPr>
              <p:spPr bwMode="auto">
                <a:xfrm>
                  <a:off x="1114" y="3312"/>
                  <a:ext cx="64" cy="97"/>
                </a:xfrm>
                <a:custGeom>
                  <a:avLst/>
                  <a:gdLst>
                    <a:gd name="T0" fmla="*/ 82 w 84"/>
                    <a:gd name="T1" fmla="*/ 30 h 140"/>
                    <a:gd name="T2" fmla="*/ 0 w 84"/>
                    <a:gd name="T3" fmla="*/ 48 h 140"/>
                    <a:gd name="T4" fmla="*/ 2 w 84"/>
                    <a:gd name="T5" fmla="*/ 120 h 140"/>
                    <a:gd name="T6" fmla="*/ 84 w 84"/>
                    <a:gd name="T7" fmla="*/ 92 h 140"/>
                  </a:gdLst>
                  <a:ahLst/>
                  <a:cxnLst>
                    <a:cxn ang="0">
                      <a:pos x="T0" y="T1"/>
                    </a:cxn>
                    <a:cxn ang="0">
                      <a:pos x="T2" y="T3"/>
                    </a:cxn>
                    <a:cxn ang="0">
                      <a:pos x="T4" y="T5"/>
                    </a:cxn>
                    <a:cxn ang="0">
                      <a:pos x="T6" y="T7"/>
                    </a:cxn>
                  </a:cxnLst>
                  <a:rect l="0" t="0" r="r" b="b"/>
                  <a:pathLst>
                    <a:path w="84" h="140">
                      <a:moveTo>
                        <a:pt x="82" y="30"/>
                      </a:moveTo>
                      <a:cubicBezTo>
                        <a:pt x="82" y="30"/>
                        <a:pt x="40" y="0"/>
                        <a:pt x="0" y="48"/>
                      </a:cubicBezTo>
                      <a:cubicBezTo>
                        <a:pt x="2" y="120"/>
                        <a:pt x="2" y="120"/>
                        <a:pt x="2" y="120"/>
                      </a:cubicBezTo>
                      <a:cubicBezTo>
                        <a:pt x="2" y="120"/>
                        <a:pt x="38" y="140"/>
                        <a:pt x="84" y="92"/>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08" name="Freeform 56"/>
                <p:cNvSpPr>
                  <a:spLocks/>
                </p:cNvSpPr>
                <p:nvPr/>
              </p:nvSpPr>
              <p:spPr bwMode="auto">
                <a:xfrm>
                  <a:off x="1031" y="3175"/>
                  <a:ext cx="95" cy="104"/>
                </a:xfrm>
                <a:custGeom>
                  <a:avLst/>
                  <a:gdLst>
                    <a:gd name="T0" fmla="*/ 110 w 126"/>
                    <a:gd name="T1" fmla="*/ 54 h 150"/>
                    <a:gd name="T2" fmla="*/ 42 w 126"/>
                    <a:gd name="T3" fmla="*/ 14 h 150"/>
                    <a:gd name="T4" fmla="*/ 0 w 126"/>
                    <a:gd name="T5" fmla="*/ 84 h 150"/>
                    <a:gd name="T6" fmla="*/ 106 w 126"/>
                    <a:gd name="T7" fmla="*/ 120 h 150"/>
                  </a:gdLst>
                  <a:ahLst/>
                  <a:cxnLst>
                    <a:cxn ang="0">
                      <a:pos x="T0" y="T1"/>
                    </a:cxn>
                    <a:cxn ang="0">
                      <a:pos x="T2" y="T3"/>
                    </a:cxn>
                    <a:cxn ang="0">
                      <a:pos x="T4" y="T5"/>
                    </a:cxn>
                    <a:cxn ang="0">
                      <a:pos x="T6" y="T7"/>
                    </a:cxn>
                  </a:cxnLst>
                  <a:rect l="0" t="0" r="r" b="b"/>
                  <a:pathLst>
                    <a:path w="126" h="150">
                      <a:moveTo>
                        <a:pt x="110" y="54"/>
                      </a:moveTo>
                      <a:cubicBezTo>
                        <a:pt x="110" y="54"/>
                        <a:pt x="126" y="0"/>
                        <a:pt x="42" y="14"/>
                      </a:cubicBezTo>
                      <a:cubicBezTo>
                        <a:pt x="0" y="84"/>
                        <a:pt x="0" y="84"/>
                        <a:pt x="0" y="84"/>
                      </a:cubicBezTo>
                      <a:cubicBezTo>
                        <a:pt x="0" y="84"/>
                        <a:pt x="62" y="150"/>
                        <a:pt x="106" y="120"/>
                      </a:cubicBezTo>
                    </a:path>
                  </a:pathLst>
                </a:custGeom>
                <a:solidFill>
                  <a:srgbClr val="FFE6BE"/>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09" name="Freeform 57"/>
                <p:cNvSpPr>
                  <a:spLocks/>
                </p:cNvSpPr>
                <p:nvPr/>
              </p:nvSpPr>
              <p:spPr bwMode="auto">
                <a:xfrm>
                  <a:off x="1031" y="3175"/>
                  <a:ext cx="95" cy="104"/>
                </a:xfrm>
                <a:custGeom>
                  <a:avLst/>
                  <a:gdLst>
                    <a:gd name="T0" fmla="*/ 110 w 126"/>
                    <a:gd name="T1" fmla="*/ 54 h 150"/>
                    <a:gd name="T2" fmla="*/ 42 w 126"/>
                    <a:gd name="T3" fmla="*/ 14 h 150"/>
                    <a:gd name="T4" fmla="*/ 0 w 126"/>
                    <a:gd name="T5" fmla="*/ 84 h 150"/>
                    <a:gd name="T6" fmla="*/ 106 w 126"/>
                    <a:gd name="T7" fmla="*/ 120 h 150"/>
                  </a:gdLst>
                  <a:ahLst/>
                  <a:cxnLst>
                    <a:cxn ang="0">
                      <a:pos x="T0" y="T1"/>
                    </a:cxn>
                    <a:cxn ang="0">
                      <a:pos x="T2" y="T3"/>
                    </a:cxn>
                    <a:cxn ang="0">
                      <a:pos x="T4" y="T5"/>
                    </a:cxn>
                    <a:cxn ang="0">
                      <a:pos x="T6" y="T7"/>
                    </a:cxn>
                  </a:cxnLst>
                  <a:rect l="0" t="0" r="r" b="b"/>
                  <a:pathLst>
                    <a:path w="126" h="150">
                      <a:moveTo>
                        <a:pt x="110" y="54"/>
                      </a:moveTo>
                      <a:cubicBezTo>
                        <a:pt x="110" y="54"/>
                        <a:pt x="126" y="0"/>
                        <a:pt x="42" y="14"/>
                      </a:cubicBezTo>
                      <a:cubicBezTo>
                        <a:pt x="0" y="84"/>
                        <a:pt x="0" y="84"/>
                        <a:pt x="0" y="84"/>
                      </a:cubicBezTo>
                      <a:cubicBezTo>
                        <a:pt x="0" y="84"/>
                        <a:pt x="62" y="150"/>
                        <a:pt x="106" y="120"/>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10" name="Freeform 58"/>
                <p:cNvSpPr>
                  <a:spLocks/>
                </p:cNvSpPr>
                <p:nvPr/>
              </p:nvSpPr>
              <p:spPr bwMode="auto">
                <a:xfrm>
                  <a:off x="650" y="3521"/>
                  <a:ext cx="89" cy="48"/>
                </a:xfrm>
                <a:custGeom>
                  <a:avLst/>
                  <a:gdLst>
                    <a:gd name="T0" fmla="*/ 68 w 118"/>
                    <a:gd name="T1" fmla="*/ 8 h 68"/>
                    <a:gd name="T2" fmla="*/ 4 w 118"/>
                    <a:gd name="T3" fmla="*/ 56 h 68"/>
                    <a:gd name="T4" fmla="*/ 106 w 118"/>
                    <a:gd name="T5" fmla="*/ 56 h 68"/>
                    <a:gd name="T6" fmla="*/ 118 w 118"/>
                    <a:gd name="T7" fmla="*/ 0 h 68"/>
                  </a:gdLst>
                  <a:ahLst/>
                  <a:cxnLst>
                    <a:cxn ang="0">
                      <a:pos x="T0" y="T1"/>
                    </a:cxn>
                    <a:cxn ang="0">
                      <a:pos x="T2" y="T3"/>
                    </a:cxn>
                    <a:cxn ang="0">
                      <a:pos x="T4" y="T5"/>
                    </a:cxn>
                    <a:cxn ang="0">
                      <a:pos x="T6" y="T7"/>
                    </a:cxn>
                  </a:cxnLst>
                  <a:rect l="0" t="0" r="r" b="b"/>
                  <a:pathLst>
                    <a:path w="118" h="68">
                      <a:moveTo>
                        <a:pt x="68" y="8"/>
                      </a:moveTo>
                      <a:cubicBezTo>
                        <a:pt x="68" y="8"/>
                        <a:pt x="0" y="44"/>
                        <a:pt x="4" y="56"/>
                      </a:cubicBezTo>
                      <a:cubicBezTo>
                        <a:pt x="8" y="68"/>
                        <a:pt x="106" y="56"/>
                        <a:pt x="106" y="56"/>
                      </a:cubicBezTo>
                      <a:cubicBezTo>
                        <a:pt x="118" y="0"/>
                        <a:pt x="118" y="0"/>
                        <a:pt x="118" y="0"/>
                      </a:cubicBezTo>
                    </a:path>
                  </a:pathLst>
                </a:custGeom>
                <a:solidFill>
                  <a:srgbClr val="CC6635"/>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11" name="Freeform 59"/>
                <p:cNvSpPr>
                  <a:spLocks/>
                </p:cNvSpPr>
                <p:nvPr/>
              </p:nvSpPr>
              <p:spPr bwMode="auto">
                <a:xfrm>
                  <a:off x="650" y="3521"/>
                  <a:ext cx="89" cy="48"/>
                </a:xfrm>
                <a:custGeom>
                  <a:avLst/>
                  <a:gdLst>
                    <a:gd name="T0" fmla="*/ 68 w 118"/>
                    <a:gd name="T1" fmla="*/ 8 h 68"/>
                    <a:gd name="T2" fmla="*/ 4 w 118"/>
                    <a:gd name="T3" fmla="*/ 56 h 68"/>
                    <a:gd name="T4" fmla="*/ 106 w 118"/>
                    <a:gd name="T5" fmla="*/ 56 h 68"/>
                    <a:gd name="T6" fmla="*/ 118 w 118"/>
                    <a:gd name="T7" fmla="*/ 0 h 68"/>
                  </a:gdLst>
                  <a:ahLst/>
                  <a:cxnLst>
                    <a:cxn ang="0">
                      <a:pos x="T0" y="T1"/>
                    </a:cxn>
                    <a:cxn ang="0">
                      <a:pos x="T2" y="T3"/>
                    </a:cxn>
                    <a:cxn ang="0">
                      <a:pos x="T4" y="T5"/>
                    </a:cxn>
                    <a:cxn ang="0">
                      <a:pos x="T6" y="T7"/>
                    </a:cxn>
                  </a:cxnLst>
                  <a:rect l="0" t="0" r="r" b="b"/>
                  <a:pathLst>
                    <a:path w="118" h="68">
                      <a:moveTo>
                        <a:pt x="68" y="8"/>
                      </a:moveTo>
                      <a:cubicBezTo>
                        <a:pt x="68" y="8"/>
                        <a:pt x="0" y="44"/>
                        <a:pt x="4" y="56"/>
                      </a:cubicBezTo>
                      <a:cubicBezTo>
                        <a:pt x="8" y="68"/>
                        <a:pt x="106" y="56"/>
                        <a:pt x="106" y="56"/>
                      </a:cubicBezTo>
                      <a:cubicBezTo>
                        <a:pt x="118" y="0"/>
                        <a:pt x="118" y="0"/>
                        <a:pt x="118" y="0"/>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12" name="Freeform 60"/>
                <p:cNvSpPr>
                  <a:spLocks/>
                </p:cNvSpPr>
                <p:nvPr/>
              </p:nvSpPr>
              <p:spPr bwMode="auto">
                <a:xfrm>
                  <a:off x="967" y="3581"/>
                  <a:ext cx="90" cy="41"/>
                </a:xfrm>
                <a:custGeom>
                  <a:avLst/>
                  <a:gdLst>
                    <a:gd name="T0" fmla="*/ 12 w 118"/>
                    <a:gd name="T1" fmla="*/ 8 h 58"/>
                    <a:gd name="T2" fmla="*/ 14 w 118"/>
                    <a:gd name="T3" fmla="*/ 50 h 58"/>
                    <a:gd name="T4" fmla="*/ 118 w 118"/>
                    <a:gd name="T5" fmla="*/ 48 h 58"/>
                    <a:gd name="T6" fmla="*/ 68 w 118"/>
                    <a:gd name="T7" fmla="*/ 0 h 58"/>
                  </a:gdLst>
                  <a:ahLst/>
                  <a:cxnLst>
                    <a:cxn ang="0">
                      <a:pos x="T0" y="T1"/>
                    </a:cxn>
                    <a:cxn ang="0">
                      <a:pos x="T2" y="T3"/>
                    </a:cxn>
                    <a:cxn ang="0">
                      <a:pos x="T4" y="T5"/>
                    </a:cxn>
                    <a:cxn ang="0">
                      <a:pos x="T6" y="T7"/>
                    </a:cxn>
                  </a:cxnLst>
                  <a:rect l="0" t="0" r="r" b="b"/>
                  <a:pathLst>
                    <a:path w="118" h="58">
                      <a:moveTo>
                        <a:pt x="12" y="8"/>
                      </a:moveTo>
                      <a:cubicBezTo>
                        <a:pt x="12" y="8"/>
                        <a:pt x="0" y="42"/>
                        <a:pt x="14" y="50"/>
                      </a:cubicBezTo>
                      <a:cubicBezTo>
                        <a:pt x="28" y="58"/>
                        <a:pt x="118" y="48"/>
                        <a:pt x="118" y="48"/>
                      </a:cubicBezTo>
                      <a:cubicBezTo>
                        <a:pt x="68" y="0"/>
                        <a:pt x="68" y="0"/>
                        <a:pt x="68" y="0"/>
                      </a:cubicBezTo>
                    </a:path>
                  </a:pathLst>
                </a:custGeom>
                <a:solidFill>
                  <a:srgbClr val="CC6635"/>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13" name="Freeform 61"/>
                <p:cNvSpPr>
                  <a:spLocks/>
                </p:cNvSpPr>
                <p:nvPr/>
              </p:nvSpPr>
              <p:spPr bwMode="auto">
                <a:xfrm>
                  <a:off x="967" y="3581"/>
                  <a:ext cx="90" cy="41"/>
                </a:xfrm>
                <a:custGeom>
                  <a:avLst/>
                  <a:gdLst>
                    <a:gd name="T0" fmla="*/ 12 w 118"/>
                    <a:gd name="T1" fmla="*/ 8 h 58"/>
                    <a:gd name="T2" fmla="*/ 14 w 118"/>
                    <a:gd name="T3" fmla="*/ 50 h 58"/>
                    <a:gd name="T4" fmla="*/ 118 w 118"/>
                    <a:gd name="T5" fmla="*/ 48 h 58"/>
                    <a:gd name="T6" fmla="*/ 68 w 118"/>
                    <a:gd name="T7" fmla="*/ 0 h 58"/>
                  </a:gdLst>
                  <a:ahLst/>
                  <a:cxnLst>
                    <a:cxn ang="0">
                      <a:pos x="T0" y="T1"/>
                    </a:cxn>
                    <a:cxn ang="0">
                      <a:pos x="T2" y="T3"/>
                    </a:cxn>
                    <a:cxn ang="0">
                      <a:pos x="T4" y="T5"/>
                    </a:cxn>
                    <a:cxn ang="0">
                      <a:pos x="T6" y="T7"/>
                    </a:cxn>
                  </a:cxnLst>
                  <a:rect l="0" t="0" r="r" b="b"/>
                  <a:pathLst>
                    <a:path w="118" h="58">
                      <a:moveTo>
                        <a:pt x="12" y="8"/>
                      </a:moveTo>
                      <a:cubicBezTo>
                        <a:pt x="12" y="8"/>
                        <a:pt x="0" y="42"/>
                        <a:pt x="14" y="50"/>
                      </a:cubicBezTo>
                      <a:cubicBezTo>
                        <a:pt x="28" y="58"/>
                        <a:pt x="118" y="48"/>
                        <a:pt x="118" y="48"/>
                      </a:cubicBezTo>
                      <a:cubicBezTo>
                        <a:pt x="68" y="0"/>
                        <a:pt x="68" y="0"/>
                        <a:pt x="68" y="0"/>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14" name="Freeform 62"/>
                <p:cNvSpPr>
                  <a:spLocks/>
                </p:cNvSpPr>
                <p:nvPr/>
              </p:nvSpPr>
              <p:spPr bwMode="auto">
                <a:xfrm>
                  <a:off x="701" y="3440"/>
                  <a:ext cx="116" cy="90"/>
                </a:xfrm>
                <a:custGeom>
                  <a:avLst/>
                  <a:gdLst>
                    <a:gd name="T0" fmla="*/ 68 w 152"/>
                    <a:gd name="T1" fmla="*/ 0 h 128"/>
                    <a:gd name="T2" fmla="*/ 0 w 152"/>
                    <a:gd name="T3" fmla="*/ 124 h 128"/>
                    <a:gd name="T4" fmla="*/ 54 w 152"/>
                    <a:gd name="T5" fmla="*/ 128 h 128"/>
                    <a:gd name="T6" fmla="*/ 152 w 152"/>
                    <a:gd name="T7" fmla="*/ 42 h 128"/>
                  </a:gdLst>
                  <a:ahLst/>
                  <a:cxnLst>
                    <a:cxn ang="0">
                      <a:pos x="T0" y="T1"/>
                    </a:cxn>
                    <a:cxn ang="0">
                      <a:pos x="T2" y="T3"/>
                    </a:cxn>
                    <a:cxn ang="0">
                      <a:pos x="T4" y="T5"/>
                    </a:cxn>
                    <a:cxn ang="0">
                      <a:pos x="T6" y="T7"/>
                    </a:cxn>
                  </a:cxnLst>
                  <a:rect l="0" t="0" r="r" b="b"/>
                  <a:pathLst>
                    <a:path w="152" h="128">
                      <a:moveTo>
                        <a:pt x="68" y="0"/>
                      </a:moveTo>
                      <a:cubicBezTo>
                        <a:pt x="68" y="0"/>
                        <a:pt x="16" y="78"/>
                        <a:pt x="0" y="124"/>
                      </a:cubicBezTo>
                      <a:cubicBezTo>
                        <a:pt x="54" y="128"/>
                        <a:pt x="54" y="128"/>
                        <a:pt x="54" y="128"/>
                      </a:cubicBezTo>
                      <a:cubicBezTo>
                        <a:pt x="152" y="42"/>
                        <a:pt x="152" y="42"/>
                        <a:pt x="152" y="42"/>
                      </a:cubicBezTo>
                    </a:path>
                  </a:pathLst>
                </a:custGeom>
                <a:solidFill>
                  <a:srgbClr val="CC99CC"/>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15" name="Freeform 63"/>
                <p:cNvSpPr>
                  <a:spLocks/>
                </p:cNvSpPr>
                <p:nvPr/>
              </p:nvSpPr>
              <p:spPr bwMode="auto">
                <a:xfrm>
                  <a:off x="701" y="3440"/>
                  <a:ext cx="116" cy="90"/>
                </a:xfrm>
                <a:custGeom>
                  <a:avLst/>
                  <a:gdLst>
                    <a:gd name="T0" fmla="*/ 68 w 152"/>
                    <a:gd name="T1" fmla="*/ 0 h 128"/>
                    <a:gd name="T2" fmla="*/ 0 w 152"/>
                    <a:gd name="T3" fmla="*/ 124 h 128"/>
                    <a:gd name="T4" fmla="*/ 54 w 152"/>
                    <a:gd name="T5" fmla="*/ 128 h 128"/>
                    <a:gd name="T6" fmla="*/ 152 w 152"/>
                    <a:gd name="T7" fmla="*/ 42 h 128"/>
                  </a:gdLst>
                  <a:ahLst/>
                  <a:cxnLst>
                    <a:cxn ang="0">
                      <a:pos x="T0" y="T1"/>
                    </a:cxn>
                    <a:cxn ang="0">
                      <a:pos x="T2" y="T3"/>
                    </a:cxn>
                    <a:cxn ang="0">
                      <a:pos x="T4" y="T5"/>
                    </a:cxn>
                    <a:cxn ang="0">
                      <a:pos x="T6" y="T7"/>
                    </a:cxn>
                  </a:cxnLst>
                  <a:rect l="0" t="0" r="r" b="b"/>
                  <a:pathLst>
                    <a:path w="152" h="128">
                      <a:moveTo>
                        <a:pt x="68" y="0"/>
                      </a:moveTo>
                      <a:cubicBezTo>
                        <a:pt x="68" y="0"/>
                        <a:pt x="16" y="78"/>
                        <a:pt x="0" y="124"/>
                      </a:cubicBezTo>
                      <a:cubicBezTo>
                        <a:pt x="54" y="128"/>
                        <a:pt x="54" y="128"/>
                        <a:pt x="54" y="128"/>
                      </a:cubicBezTo>
                      <a:cubicBezTo>
                        <a:pt x="152" y="42"/>
                        <a:pt x="152" y="42"/>
                        <a:pt x="152" y="42"/>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16" name="Freeform 64"/>
                <p:cNvSpPr>
                  <a:spLocks/>
                </p:cNvSpPr>
                <p:nvPr/>
              </p:nvSpPr>
              <p:spPr bwMode="auto">
                <a:xfrm>
                  <a:off x="941" y="3457"/>
                  <a:ext cx="91" cy="130"/>
                </a:xfrm>
                <a:custGeom>
                  <a:avLst/>
                  <a:gdLst>
                    <a:gd name="T0" fmla="*/ 0 w 120"/>
                    <a:gd name="T1" fmla="*/ 14 h 186"/>
                    <a:gd name="T2" fmla="*/ 46 w 120"/>
                    <a:gd name="T3" fmla="*/ 186 h 186"/>
                    <a:gd name="T4" fmla="*/ 112 w 120"/>
                    <a:gd name="T5" fmla="*/ 182 h 186"/>
                    <a:gd name="T6" fmla="*/ 92 w 120"/>
                    <a:gd name="T7" fmla="*/ 0 h 186"/>
                  </a:gdLst>
                  <a:ahLst/>
                  <a:cxnLst>
                    <a:cxn ang="0">
                      <a:pos x="T0" y="T1"/>
                    </a:cxn>
                    <a:cxn ang="0">
                      <a:pos x="T2" y="T3"/>
                    </a:cxn>
                    <a:cxn ang="0">
                      <a:pos x="T4" y="T5"/>
                    </a:cxn>
                    <a:cxn ang="0">
                      <a:pos x="T6" y="T7"/>
                    </a:cxn>
                  </a:cxnLst>
                  <a:rect l="0" t="0" r="r" b="b"/>
                  <a:pathLst>
                    <a:path w="120" h="186">
                      <a:moveTo>
                        <a:pt x="0" y="14"/>
                      </a:moveTo>
                      <a:cubicBezTo>
                        <a:pt x="46" y="186"/>
                        <a:pt x="46" y="186"/>
                        <a:pt x="46" y="186"/>
                      </a:cubicBezTo>
                      <a:cubicBezTo>
                        <a:pt x="112" y="182"/>
                        <a:pt x="112" y="182"/>
                        <a:pt x="112" y="182"/>
                      </a:cubicBezTo>
                      <a:cubicBezTo>
                        <a:pt x="112" y="182"/>
                        <a:pt x="120" y="62"/>
                        <a:pt x="92" y="0"/>
                      </a:cubicBezTo>
                    </a:path>
                  </a:pathLst>
                </a:custGeom>
                <a:solidFill>
                  <a:srgbClr val="CC99CC"/>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17" name="Freeform 65"/>
                <p:cNvSpPr>
                  <a:spLocks/>
                </p:cNvSpPr>
                <p:nvPr/>
              </p:nvSpPr>
              <p:spPr bwMode="auto">
                <a:xfrm>
                  <a:off x="941" y="3457"/>
                  <a:ext cx="91" cy="130"/>
                </a:xfrm>
                <a:custGeom>
                  <a:avLst/>
                  <a:gdLst>
                    <a:gd name="T0" fmla="*/ 0 w 120"/>
                    <a:gd name="T1" fmla="*/ 14 h 186"/>
                    <a:gd name="T2" fmla="*/ 46 w 120"/>
                    <a:gd name="T3" fmla="*/ 186 h 186"/>
                    <a:gd name="T4" fmla="*/ 112 w 120"/>
                    <a:gd name="T5" fmla="*/ 182 h 186"/>
                    <a:gd name="T6" fmla="*/ 92 w 120"/>
                    <a:gd name="T7" fmla="*/ 0 h 186"/>
                  </a:gdLst>
                  <a:ahLst/>
                  <a:cxnLst>
                    <a:cxn ang="0">
                      <a:pos x="T0" y="T1"/>
                    </a:cxn>
                    <a:cxn ang="0">
                      <a:pos x="T2" y="T3"/>
                    </a:cxn>
                    <a:cxn ang="0">
                      <a:pos x="T4" y="T5"/>
                    </a:cxn>
                    <a:cxn ang="0">
                      <a:pos x="T6" y="T7"/>
                    </a:cxn>
                  </a:cxnLst>
                  <a:rect l="0" t="0" r="r" b="b"/>
                  <a:pathLst>
                    <a:path w="120" h="186">
                      <a:moveTo>
                        <a:pt x="0" y="14"/>
                      </a:moveTo>
                      <a:cubicBezTo>
                        <a:pt x="46" y="186"/>
                        <a:pt x="46" y="186"/>
                        <a:pt x="46" y="186"/>
                      </a:cubicBezTo>
                      <a:cubicBezTo>
                        <a:pt x="112" y="182"/>
                        <a:pt x="112" y="182"/>
                        <a:pt x="112" y="182"/>
                      </a:cubicBezTo>
                      <a:cubicBezTo>
                        <a:pt x="112" y="182"/>
                        <a:pt x="120" y="62"/>
                        <a:pt x="92" y="0"/>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18" name="Freeform 66"/>
                <p:cNvSpPr>
                  <a:spLocks/>
                </p:cNvSpPr>
                <p:nvPr/>
              </p:nvSpPr>
              <p:spPr bwMode="auto">
                <a:xfrm>
                  <a:off x="310" y="3271"/>
                  <a:ext cx="173" cy="124"/>
                </a:xfrm>
                <a:custGeom>
                  <a:avLst/>
                  <a:gdLst>
                    <a:gd name="T0" fmla="*/ 88 w 228"/>
                    <a:gd name="T1" fmla="*/ 0 h 178"/>
                    <a:gd name="T2" fmla="*/ 6 w 228"/>
                    <a:gd name="T3" fmla="*/ 84 h 178"/>
                    <a:gd name="T4" fmla="*/ 228 w 228"/>
                    <a:gd name="T5" fmla="*/ 178 h 178"/>
                  </a:gdLst>
                  <a:ahLst/>
                  <a:cxnLst>
                    <a:cxn ang="0">
                      <a:pos x="T0" y="T1"/>
                    </a:cxn>
                    <a:cxn ang="0">
                      <a:pos x="T2" y="T3"/>
                    </a:cxn>
                    <a:cxn ang="0">
                      <a:pos x="T4" y="T5"/>
                    </a:cxn>
                  </a:cxnLst>
                  <a:rect l="0" t="0" r="r" b="b"/>
                  <a:pathLst>
                    <a:path w="228" h="178">
                      <a:moveTo>
                        <a:pt x="88" y="0"/>
                      </a:moveTo>
                      <a:cubicBezTo>
                        <a:pt x="88" y="0"/>
                        <a:pt x="0" y="36"/>
                        <a:pt x="6" y="84"/>
                      </a:cubicBezTo>
                      <a:cubicBezTo>
                        <a:pt x="12" y="132"/>
                        <a:pt x="228" y="178"/>
                        <a:pt x="228" y="178"/>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19" name="Freeform 67"/>
                <p:cNvSpPr>
                  <a:spLocks/>
                </p:cNvSpPr>
                <p:nvPr/>
              </p:nvSpPr>
              <p:spPr bwMode="auto">
                <a:xfrm>
                  <a:off x="257" y="3256"/>
                  <a:ext cx="343" cy="184"/>
                </a:xfrm>
                <a:custGeom>
                  <a:avLst/>
                  <a:gdLst>
                    <a:gd name="T0" fmla="*/ 142 w 452"/>
                    <a:gd name="T1" fmla="*/ 0 h 264"/>
                    <a:gd name="T2" fmla="*/ 26 w 452"/>
                    <a:gd name="T3" fmla="*/ 154 h 264"/>
                    <a:gd name="T4" fmla="*/ 452 w 452"/>
                    <a:gd name="T5" fmla="*/ 264 h 264"/>
                  </a:gdLst>
                  <a:ahLst/>
                  <a:cxnLst>
                    <a:cxn ang="0">
                      <a:pos x="T0" y="T1"/>
                    </a:cxn>
                    <a:cxn ang="0">
                      <a:pos x="T2" y="T3"/>
                    </a:cxn>
                    <a:cxn ang="0">
                      <a:pos x="T4" y="T5"/>
                    </a:cxn>
                  </a:cxnLst>
                  <a:rect l="0" t="0" r="r" b="b"/>
                  <a:pathLst>
                    <a:path w="452" h="264">
                      <a:moveTo>
                        <a:pt x="142" y="0"/>
                      </a:moveTo>
                      <a:cubicBezTo>
                        <a:pt x="142" y="0"/>
                        <a:pt x="0" y="64"/>
                        <a:pt x="26" y="154"/>
                      </a:cubicBezTo>
                      <a:cubicBezTo>
                        <a:pt x="52" y="244"/>
                        <a:pt x="452" y="264"/>
                        <a:pt x="452" y="264"/>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20" name="Line 68"/>
                <p:cNvSpPr>
                  <a:spLocks noChangeShapeType="1"/>
                </p:cNvSpPr>
                <p:nvPr/>
              </p:nvSpPr>
              <p:spPr bwMode="auto">
                <a:xfrm flipV="1">
                  <a:off x="625" y="3440"/>
                  <a:ext cx="148" cy="2"/>
                </a:xfrm>
                <a:prstGeom prst="line">
                  <a:avLst/>
                </a:prstGeom>
                <a:noFill/>
                <a:ln w="12"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21" name="Freeform 69"/>
                <p:cNvSpPr>
                  <a:spLocks/>
                </p:cNvSpPr>
                <p:nvPr/>
              </p:nvSpPr>
              <p:spPr bwMode="auto">
                <a:xfrm>
                  <a:off x="290" y="3685"/>
                  <a:ext cx="1078" cy="131"/>
                </a:xfrm>
                <a:custGeom>
                  <a:avLst/>
                  <a:gdLst>
                    <a:gd name="T0" fmla="*/ 0 w 1420"/>
                    <a:gd name="T1" fmla="*/ 12 h 188"/>
                    <a:gd name="T2" fmla="*/ 720 w 1420"/>
                    <a:gd name="T3" fmla="*/ 188 h 188"/>
                    <a:gd name="T4" fmla="*/ 1420 w 1420"/>
                    <a:gd name="T5" fmla="*/ 0 h 188"/>
                  </a:gdLst>
                  <a:ahLst/>
                  <a:cxnLst>
                    <a:cxn ang="0">
                      <a:pos x="T0" y="T1"/>
                    </a:cxn>
                    <a:cxn ang="0">
                      <a:pos x="T2" y="T3"/>
                    </a:cxn>
                    <a:cxn ang="0">
                      <a:pos x="T4" y="T5"/>
                    </a:cxn>
                  </a:cxnLst>
                  <a:rect l="0" t="0" r="r" b="b"/>
                  <a:pathLst>
                    <a:path w="1420" h="188">
                      <a:moveTo>
                        <a:pt x="0" y="12"/>
                      </a:moveTo>
                      <a:cubicBezTo>
                        <a:pt x="0" y="12"/>
                        <a:pt x="56" y="188"/>
                        <a:pt x="720" y="188"/>
                      </a:cubicBezTo>
                      <a:cubicBezTo>
                        <a:pt x="1384" y="188"/>
                        <a:pt x="1420" y="0"/>
                        <a:pt x="1420" y="0"/>
                      </a:cubicBezTo>
                    </a:path>
                  </a:pathLst>
                </a:custGeom>
                <a:noFill/>
                <a:ln w="1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22" name="Freeform 87"/>
                <p:cNvSpPr>
                  <a:spLocks/>
                </p:cNvSpPr>
                <p:nvPr/>
              </p:nvSpPr>
              <p:spPr bwMode="auto">
                <a:xfrm>
                  <a:off x="671" y="3657"/>
                  <a:ext cx="96" cy="45"/>
                </a:xfrm>
                <a:custGeom>
                  <a:avLst/>
                  <a:gdLst>
                    <a:gd name="T0" fmla="*/ 82 w 126"/>
                    <a:gd name="T1" fmla="*/ 0 h 64"/>
                    <a:gd name="T2" fmla="*/ 2 w 126"/>
                    <a:gd name="T3" fmla="*/ 46 h 64"/>
                    <a:gd name="T4" fmla="*/ 66 w 126"/>
                    <a:gd name="T5" fmla="*/ 54 h 64"/>
                    <a:gd name="T6" fmla="*/ 100 w 126"/>
                    <a:gd name="T7" fmla="*/ 64 h 64"/>
                    <a:gd name="T8" fmla="*/ 116 w 126"/>
                    <a:gd name="T9" fmla="*/ 50 h 64"/>
                    <a:gd name="T10" fmla="*/ 126 w 126"/>
                    <a:gd name="T11" fmla="*/ 4 h 64"/>
                  </a:gdLst>
                  <a:ahLst/>
                  <a:cxnLst>
                    <a:cxn ang="0">
                      <a:pos x="T0" y="T1"/>
                    </a:cxn>
                    <a:cxn ang="0">
                      <a:pos x="T2" y="T3"/>
                    </a:cxn>
                    <a:cxn ang="0">
                      <a:pos x="T4" y="T5"/>
                    </a:cxn>
                    <a:cxn ang="0">
                      <a:pos x="T6" y="T7"/>
                    </a:cxn>
                    <a:cxn ang="0">
                      <a:pos x="T8" y="T9"/>
                    </a:cxn>
                    <a:cxn ang="0">
                      <a:pos x="T10" y="T11"/>
                    </a:cxn>
                  </a:cxnLst>
                  <a:rect l="0" t="0" r="r" b="b"/>
                  <a:pathLst>
                    <a:path w="126" h="64">
                      <a:moveTo>
                        <a:pt x="82" y="0"/>
                      </a:moveTo>
                      <a:cubicBezTo>
                        <a:pt x="82" y="0"/>
                        <a:pt x="0" y="32"/>
                        <a:pt x="2" y="46"/>
                      </a:cubicBezTo>
                      <a:cubicBezTo>
                        <a:pt x="4" y="60"/>
                        <a:pt x="66" y="54"/>
                        <a:pt x="66" y="54"/>
                      </a:cubicBezTo>
                      <a:cubicBezTo>
                        <a:pt x="100" y="64"/>
                        <a:pt x="100" y="64"/>
                        <a:pt x="100" y="64"/>
                      </a:cubicBezTo>
                      <a:cubicBezTo>
                        <a:pt x="116" y="50"/>
                        <a:pt x="116" y="50"/>
                        <a:pt x="116" y="50"/>
                      </a:cubicBezTo>
                      <a:cubicBezTo>
                        <a:pt x="126" y="4"/>
                        <a:pt x="126" y="4"/>
                        <a:pt x="126" y="4"/>
                      </a:cubicBezTo>
                    </a:path>
                  </a:pathLst>
                </a:custGeom>
                <a:solidFill>
                  <a:srgbClr val="FF9999"/>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23" name="Freeform 88"/>
                <p:cNvSpPr>
                  <a:spLocks/>
                </p:cNvSpPr>
                <p:nvPr/>
              </p:nvSpPr>
              <p:spPr bwMode="auto">
                <a:xfrm>
                  <a:off x="671" y="3657"/>
                  <a:ext cx="96" cy="45"/>
                </a:xfrm>
                <a:custGeom>
                  <a:avLst/>
                  <a:gdLst>
                    <a:gd name="T0" fmla="*/ 82 w 126"/>
                    <a:gd name="T1" fmla="*/ 0 h 64"/>
                    <a:gd name="T2" fmla="*/ 2 w 126"/>
                    <a:gd name="T3" fmla="*/ 46 h 64"/>
                    <a:gd name="T4" fmla="*/ 66 w 126"/>
                    <a:gd name="T5" fmla="*/ 54 h 64"/>
                    <a:gd name="T6" fmla="*/ 100 w 126"/>
                    <a:gd name="T7" fmla="*/ 64 h 64"/>
                    <a:gd name="T8" fmla="*/ 116 w 126"/>
                    <a:gd name="T9" fmla="*/ 50 h 64"/>
                    <a:gd name="T10" fmla="*/ 126 w 126"/>
                    <a:gd name="T11" fmla="*/ 4 h 64"/>
                  </a:gdLst>
                  <a:ahLst/>
                  <a:cxnLst>
                    <a:cxn ang="0">
                      <a:pos x="T0" y="T1"/>
                    </a:cxn>
                    <a:cxn ang="0">
                      <a:pos x="T2" y="T3"/>
                    </a:cxn>
                    <a:cxn ang="0">
                      <a:pos x="T4" y="T5"/>
                    </a:cxn>
                    <a:cxn ang="0">
                      <a:pos x="T6" y="T7"/>
                    </a:cxn>
                    <a:cxn ang="0">
                      <a:pos x="T8" y="T9"/>
                    </a:cxn>
                    <a:cxn ang="0">
                      <a:pos x="T10" y="T11"/>
                    </a:cxn>
                  </a:cxnLst>
                  <a:rect l="0" t="0" r="r" b="b"/>
                  <a:pathLst>
                    <a:path w="126" h="64">
                      <a:moveTo>
                        <a:pt x="82" y="0"/>
                      </a:moveTo>
                      <a:cubicBezTo>
                        <a:pt x="82" y="0"/>
                        <a:pt x="0" y="32"/>
                        <a:pt x="2" y="46"/>
                      </a:cubicBezTo>
                      <a:cubicBezTo>
                        <a:pt x="4" y="60"/>
                        <a:pt x="66" y="54"/>
                        <a:pt x="66" y="54"/>
                      </a:cubicBezTo>
                      <a:cubicBezTo>
                        <a:pt x="100" y="64"/>
                        <a:pt x="100" y="64"/>
                        <a:pt x="100" y="64"/>
                      </a:cubicBezTo>
                      <a:cubicBezTo>
                        <a:pt x="116" y="50"/>
                        <a:pt x="116" y="50"/>
                        <a:pt x="116" y="50"/>
                      </a:cubicBezTo>
                      <a:cubicBezTo>
                        <a:pt x="126" y="4"/>
                        <a:pt x="126" y="4"/>
                        <a:pt x="126" y="4"/>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24" name="Freeform 89"/>
                <p:cNvSpPr>
                  <a:spLocks/>
                </p:cNvSpPr>
                <p:nvPr/>
              </p:nvSpPr>
              <p:spPr bwMode="auto">
                <a:xfrm>
                  <a:off x="829" y="3654"/>
                  <a:ext cx="73" cy="49"/>
                </a:xfrm>
                <a:custGeom>
                  <a:avLst/>
                  <a:gdLst>
                    <a:gd name="T0" fmla="*/ 48 w 73"/>
                    <a:gd name="T1" fmla="*/ 4 h 49"/>
                    <a:gd name="T2" fmla="*/ 0 w 73"/>
                    <a:gd name="T3" fmla="*/ 42 h 49"/>
                    <a:gd name="T4" fmla="*/ 17 w 73"/>
                    <a:gd name="T5" fmla="*/ 49 h 49"/>
                    <a:gd name="T6" fmla="*/ 47 w 73"/>
                    <a:gd name="T7" fmla="*/ 42 h 49"/>
                    <a:gd name="T8" fmla="*/ 68 w 73"/>
                    <a:gd name="T9" fmla="*/ 46 h 49"/>
                    <a:gd name="T10" fmla="*/ 73 w 73"/>
                    <a:gd name="T11" fmla="*/ 0 h 49"/>
                    <a:gd name="T12" fmla="*/ 48 w 73"/>
                    <a:gd name="T13" fmla="*/ 4 h 49"/>
                  </a:gdLst>
                  <a:ahLst/>
                  <a:cxnLst>
                    <a:cxn ang="0">
                      <a:pos x="T0" y="T1"/>
                    </a:cxn>
                    <a:cxn ang="0">
                      <a:pos x="T2" y="T3"/>
                    </a:cxn>
                    <a:cxn ang="0">
                      <a:pos x="T4" y="T5"/>
                    </a:cxn>
                    <a:cxn ang="0">
                      <a:pos x="T6" y="T7"/>
                    </a:cxn>
                    <a:cxn ang="0">
                      <a:pos x="T8" y="T9"/>
                    </a:cxn>
                    <a:cxn ang="0">
                      <a:pos x="T10" y="T11"/>
                    </a:cxn>
                    <a:cxn ang="0">
                      <a:pos x="T12" y="T13"/>
                    </a:cxn>
                  </a:cxnLst>
                  <a:rect l="0" t="0" r="r" b="b"/>
                  <a:pathLst>
                    <a:path w="73" h="49">
                      <a:moveTo>
                        <a:pt x="48" y="4"/>
                      </a:moveTo>
                      <a:lnTo>
                        <a:pt x="0" y="42"/>
                      </a:lnTo>
                      <a:lnTo>
                        <a:pt x="17" y="49"/>
                      </a:lnTo>
                      <a:lnTo>
                        <a:pt x="47" y="42"/>
                      </a:lnTo>
                      <a:lnTo>
                        <a:pt x="68" y="46"/>
                      </a:lnTo>
                      <a:lnTo>
                        <a:pt x="73" y="0"/>
                      </a:lnTo>
                      <a:lnTo>
                        <a:pt x="48" y="4"/>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25" name="Freeform 90"/>
                <p:cNvSpPr>
                  <a:spLocks/>
                </p:cNvSpPr>
                <p:nvPr/>
              </p:nvSpPr>
              <p:spPr bwMode="auto">
                <a:xfrm>
                  <a:off x="829" y="3654"/>
                  <a:ext cx="73" cy="49"/>
                </a:xfrm>
                <a:custGeom>
                  <a:avLst/>
                  <a:gdLst>
                    <a:gd name="T0" fmla="*/ 48 w 73"/>
                    <a:gd name="T1" fmla="*/ 4 h 49"/>
                    <a:gd name="T2" fmla="*/ 0 w 73"/>
                    <a:gd name="T3" fmla="*/ 42 h 49"/>
                    <a:gd name="T4" fmla="*/ 17 w 73"/>
                    <a:gd name="T5" fmla="*/ 49 h 49"/>
                    <a:gd name="T6" fmla="*/ 47 w 73"/>
                    <a:gd name="T7" fmla="*/ 42 h 49"/>
                    <a:gd name="T8" fmla="*/ 68 w 73"/>
                    <a:gd name="T9" fmla="*/ 46 h 49"/>
                    <a:gd name="T10" fmla="*/ 73 w 73"/>
                    <a:gd name="T11" fmla="*/ 0 h 49"/>
                  </a:gdLst>
                  <a:ahLst/>
                  <a:cxnLst>
                    <a:cxn ang="0">
                      <a:pos x="T0" y="T1"/>
                    </a:cxn>
                    <a:cxn ang="0">
                      <a:pos x="T2" y="T3"/>
                    </a:cxn>
                    <a:cxn ang="0">
                      <a:pos x="T4" y="T5"/>
                    </a:cxn>
                    <a:cxn ang="0">
                      <a:pos x="T6" y="T7"/>
                    </a:cxn>
                    <a:cxn ang="0">
                      <a:pos x="T8" y="T9"/>
                    </a:cxn>
                    <a:cxn ang="0">
                      <a:pos x="T10" y="T11"/>
                    </a:cxn>
                  </a:cxnLst>
                  <a:rect l="0" t="0" r="r" b="b"/>
                  <a:pathLst>
                    <a:path w="73" h="49">
                      <a:moveTo>
                        <a:pt x="48" y="4"/>
                      </a:moveTo>
                      <a:lnTo>
                        <a:pt x="0" y="42"/>
                      </a:lnTo>
                      <a:lnTo>
                        <a:pt x="17" y="49"/>
                      </a:lnTo>
                      <a:lnTo>
                        <a:pt x="47" y="42"/>
                      </a:lnTo>
                      <a:lnTo>
                        <a:pt x="68" y="46"/>
                      </a:lnTo>
                      <a:lnTo>
                        <a:pt x="73" y="0"/>
                      </a:ln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26" name="Freeform 91"/>
                <p:cNvSpPr>
                  <a:spLocks/>
                </p:cNvSpPr>
                <p:nvPr/>
              </p:nvSpPr>
              <p:spPr bwMode="auto">
                <a:xfrm>
                  <a:off x="733" y="3530"/>
                  <a:ext cx="103" cy="138"/>
                </a:xfrm>
                <a:custGeom>
                  <a:avLst/>
                  <a:gdLst>
                    <a:gd name="T0" fmla="*/ 64 w 136"/>
                    <a:gd name="T1" fmla="*/ 14 h 198"/>
                    <a:gd name="T2" fmla="*/ 0 w 136"/>
                    <a:gd name="T3" fmla="*/ 196 h 198"/>
                    <a:gd name="T4" fmla="*/ 44 w 136"/>
                    <a:gd name="T5" fmla="*/ 186 h 198"/>
                    <a:gd name="T6" fmla="*/ 90 w 136"/>
                    <a:gd name="T7" fmla="*/ 124 h 198"/>
                    <a:gd name="T8" fmla="*/ 132 w 136"/>
                    <a:gd name="T9" fmla="*/ 0 h 198"/>
                  </a:gdLst>
                  <a:ahLst/>
                  <a:cxnLst>
                    <a:cxn ang="0">
                      <a:pos x="T0" y="T1"/>
                    </a:cxn>
                    <a:cxn ang="0">
                      <a:pos x="T2" y="T3"/>
                    </a:cxn>
                    <a:cxn ang="0">
                      <a:pos x="T4" y="T5"/>
                    </a:cxn>
                    <a:cxn ang="0">
                      <a:pos x="T6" y="T7"/>
                    </a:cxn>
                    <a:cxn ang="0">
                      <a:pos x="T8" y="T9"/>
                    </a:cxn>
                  </a:cxnLst>
                  <a:rect l="0" t="0" r="r" b="b"/>
                  <a:pathLst>
                    <a:path w="136" h="198">
                      <a:moveTo>
                        <a:pt x="64" y="14"/>
                      </a:moveTo>
                      <a:cubicBezTo>
                        <a:pt x="64" y="14"/>
                        <a:pt x="20" y="120"/>
                        <a:pt x="0" y="196"/>
                      </a:cubicBezTo>
                      <a:cubicBezTo>
                        <a:pt x="0" y="196"/>
                        <a:pt x="36" y="198"/>
                        <a:pt x="44" y="186"/>
                      </a:cubicBezTo>
                      <a:cubicBezTo>
                        <a:pt x="52" y="174"/>
                        <a:pt x="80" y="138"/>
                        <a:pt x="90" y="124"/>
                      </a:cubicBezTo>
                      <a:cubicBezTo>
                        <a:pt x="100" y="110"/>
                        <a:pt x="136" y="48"/>
                        <a:pt x="132" y="0"/>
                      </a:cubicBezTo>
                    </a:path>
                  </a:pathLst>
                </a:custGeom>
                <a:solidFill>
                  <a:srgbClr val="FFE6BE"/>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27" name="Freeform 92"/>
                <p:cNvSpPr>
                  <a:spLocks/>
                </p:cNvSpPr>
                <p:nvPr/>
              </p:nvSpPr>
              <p:spPr bwMode="auto">
                <a:xfrm>
                  <a:off x="733" y="3530"/>
                  <a:ext cx="103" cy="138"/>
                </a:xfrm>
                <a:custGeom>
                  <a:avLst/>
                  <a:gdLst>
                    <a:gd name="T0" fmla="*/ 64 w 136"/>
                    <a:gd name="T1" fmla="*/ 14 h 198"/>
                    <a:gd name="T2" fmla="*/ 0 w 136"/>
                    <a:gd name="T3" fmla="*/ 196 h 198"/>
                    <a:gd name="T4" fmla="*/ 44 w 136"/>
                    <a:gd name="T5" fmla="*/ 186 h 198"/>
                    <a:gd name="T6" fmla="*/ 90 w 136"/>
                    <a:gd name="T7" fmla="*/ 124 h 198"/>
                    <a:gd name="T8" fmla="*/ 132 w 136"/>
                    <a:gd name="T9" fmla="*/ 0 h 198"/>
                  </a:gdLst>
                  <a:ahLst/>
                  <a:cxnLst>
                    <a:cxn ang="0">
                      <a:pos x="T0" y="T1"/>
                    </a:cxn>
                    <a:cxn ang="0">
                      <a:pos x="T2" y="T3"/>
                    </a:cxn>
                    <a:cxn ang="0">
                      <a:pos x="T4" y="T5"/>
                    </a:cxn>
                    <a:cxn ang="0">
                      <a:pos x="T6" y="T7"/>
                    </a:cxn>
                    <a:cxn ang="0">
                      <a:pos x="T8" y="T9"/>
                    </a:cxn>
                  </a:cxnLst>
                  <a:rect l="0" t="0" r="r" b="b"/>
                  <a:pathLst>
                    <a:path w="136" h="198">
                      <a:moveTo>
                        <a:pt x="64" y="14"/>
                      </a:moveTo>
                      <a:cubicBezTo>
                        <a:pt x="64" y="14"/>
                        <a:pt x="20" y="120"/>
                        <a:pt x="0" y="196"/>
                      </a:cubicBezTo>
                      <a:cubicBezTo>
                        <a:pt x="0" y="196"/>
                        <a:pt x="36" y="198"/>
                        <a:pt x="44" y="186"/>
                      </a:cubicBezTo>
                      <a:cubicBezTo>
                        <a:pt x="52" y="174"/>
                        <a:pt x="80" y="138"/>
                        <a:pt x="90" y="124"/>
                      </a:cubicBezTo>
                      <a:cubicBezTo>
                        <a:pt x="100" y="110"/>
                        <a:pt x="136" y="48"/>
                        <a:pt x="132" y="0"/>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28" name="Freeform 93"/>
                <p:cNvSpPr>
                  <a:spLocks/>
                </p:cNvSpPr>
                <p:nvPr/>
              </p:nvSpPr>
              <p:spPr bwMode="auto">
                <a:xfrm>
                  <a:off x="876" y="3524"/>
                  <a:ext cx="64" cy="155"/>
                </a:xfrm>
                <a:custGeom>
                  <a:avLst/>
                  <a:gdLst>
                    <a:gd name="T0" fmla="*/ 0 w 84"/>
                    <a:gd name="T1" fmla="*/ 10 h 222"/>
                    <a:gd name="T2" fmla="*/ 0 w 84"/>
                    <a:gd name="T3" fmla="*/ 204 h 222"/>
                    <a:gd name="T4" fmla="*/ 40 w 84"/>
                    <a:gd name="T5" fmla="*/ 188 h 222"/>
                    <a:gd name="T6" fmla="*/ 66 w 84"/>
                    <a:gd name="T7" fmla="*/ 0 h 222"/>
                  </a:gdLst>
                  <a:ahLst/>
                  <a:cxnLst>
                    <a:cxn ang="0">
                      <a:pos x="T0" y="T1"/>
                    </a:cxn>
                    <a:cxn ang="0">
                      <a:pos x="T2" y="T3"/>
                    </a:cxn>
                    <a:cxn ang="0">
                      <a:pos x="T4" y="T5"/>
                    </a:cxn>
                    <a:cxn ang="0">
                      <a:pos x="T6" y="T7"/>
                    </a:cxn>
                  </a:cxnLst>
                  <a:rect l="0" t="0" r="r" b="b"/>
                  <a:pathLst>
                    <a:path w="84" h="222">
                      <a:moveTo>
                        <a:pt x="0" y="10"/>
                      </a:moveTo>
                      <a:cubicBezTo>
                        <a:pt x="0" y="204"/>
                        <a:pt x="0" y="204"/>
                        <a:pt x="0" y="204"/>
                      </a:cubicBezTo>
                      <a:cubicBezTo>
                        <a:pt x="0" y="204"/>
                        <a:pt x="28" y="222"/>
                        <a:pt x="40" y="188"/>
                      </a:cubicBezTo>
                      <a:cubicBezTo>
                        <a:pt x="52" y="154"/>
                        <a:pt x="84" y="64"/>
                        <a:pt x="66" y="0"/>
                      </a:cubicBezTo>
                    </a:path>
                  </a:pathLst>
                </a:custGeom>
                <a:solidFill>
                  <a:srgbClr val="FFE6BE"/>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29" name="Freeform 94"/>
                <p:cNvSpPr>
                  <a:spLocks/>
                </p:cNvSpPr>
                <p:nvPr/>
              </p:nvSpPr>
              <p:spPr bwMode="auto">
                <a:xfrm>
                  <a:off x="876" y="3524"/>
                  <a:ext cx="64" cy="155"/>
                </a:xfrm>
                <a:custGeom>
                  <a:avLst/>
                  <a:gdLst>
                    <a:gd name="T0" fmla="*/ 0 w 84"/>
                    <a:gd name="T1" fmla="*/ 10 h 222"/>
                    <a:gd name="T2" fmla="*/ 0 w 84"/>
                    <a:gd name="T3" fmla="*/ 204 h 222"/>
                    <a:gd name="T4" fmla="*/ 40 w 84"/>
                    <a:gd name="T5" fmla="*/ 188 h 222"/>
                    <a:gd name="T6" fmla="*/ 66 w 84"/>
                    <a:gd name="T7" fmla="*/ 0 h 222"/>
                  </a:gdLst>
                  <a:ahLst/>
                  <a:cxnLst>
                    <a:cxn ang="0">
                      <a:pos x="T0" y="T1"/>
                    </a:cxn>
                    <a:cxn ang="0">
                      <a:pos x="T2" y="T3"/>
                    </a:cxn>
                    <a:cxn ang="0">
                      <a:pos x="T4" y="T5"/>
                    </a:cxn>
                    <a:cxn ang="0">
                      <a:pos x="T6" y="T7"/>
                    </a:cxn>
                  </a:cxnLst>
                  <a:rect l="0" t="0" r="r" b="b"/>
                  <a:pathLst>
                    <a:path w="84" h="222">
                      <a:moveTo>
                        <a:pt x="0" y="10"/>
                      </a:moveTo>
                      <a:cubicBezTo>
                        <a:pt x="0" y="204"/>
                        <a:pt x="0" y="204"/>
                        <a:pt x="0" y="204"/>
                      </a:cubicBezTo>
                      <a:cubicBezTo>
                        <a:pt x="0" y="204"/>
                        <a:pt x="28" y="222"/>
                        <a:pt x="40" y="188"/>
                      </a:cubicBezTo>
                      <a:cubicBezTo>
                        <a:pt x="52" y="154"/>
                        <a:pt x="84" y="64"/>
                        <a:pt x="66" y="0"/>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30" name="Freeform 95"/>
                <p:cNvSpPr>
                  <a:spLocks/>
                </p:cNvSpPr>
                <p:nvPr/>
              </p:nvSpPr>
              <p:spPr bwMode="auto">
                <a:xfrm>
                  <a:off x="771" y="3423"/>
                  <a:ext cx="205" cy="133"/>
                </a:xfrm>
                <a:custGeom>
                  <a:avLst/>
                  <a:gdLst>
                    <a:gd name="T0" fmla="*/ 44 w 270"/>
                    <a:gd name="T1" fmla="*/ 0 h 190"/>
                    <a:gd name="T2" fmla="*/ 4 w 270"/>
                    <a:gd name="T3" fmla="*/ 182 h 190"/>
                    <a:gd name="T4" fmla="*/ 134 w 270"/>
                    <a:gd name="T5" fmla="*/ 166 h 190"/>
                    <a:gd name="T6" fmla="*/ 248 w 270"/>
                    <a:gd name="T7" fmla="*/ 98 h 190"/>
                    <a:gd name="T8" fmla="*/ 248 w 270"/>
                    <a:gd name="T9" fmla="*/ 4 h 190"/>
                  </a:gdLst>
                  <a:ahLst/>
                  <a:cxnLst>
                    <a:cxn ang="0">
                      <a:pos x="T0" y="T1"/>
                    </a:cxn>
                    <a:cxn ang="0">
                      <a:pos x="T2" y="T3"/>
                    </a:cxn>
                    <a:cxn ang="0">
                      <a:pos x="T4" y="T5"/>
                    </a:cxn>
                    <a:cxn ang="0">
                      <a:pos x="T6" y="T7"/>
                    </a:cxn>
                    <a:cxn ang="0">
                      <a:pos x="T8" y="T9"/>
                    </a:cxn>
                  </a:cxnLst>
                  <a:rect l="0" t="0" r="r" b="b"/>
                  <a:pathLst>
                    <a:path w="270" h="190">
                      <a:moveTo>
                        <a:pt x="44" y="0"/>
                      </a:moveTo>
                      <a:cubicBezTo>
                        <a:pt x="44" y="0"/>
                        <a:pt x="0" y="82"/>
                        <a:pt x="4" y="182"/>
                      </a:cubicBezTo>
                      <a:cubicBezTo>
                        <a:pt x="4" y="182"/>
                        <a:pt x="88" y="172"/>
                        <a:pt x="134" y="166"/>
                      </a:cubicBezTo>
                      <a:cubicBezTo>
                        <a:pt x="180" y="160"/>
                        <a:pt x="226" y="190"/>
                        <a:pt x="248" y="98"/>
                      </a:cubicBezTo>
                      <a:cubicBezTo>
                        <a:pt x="270" y="6"/>
                        <a:pt x="248" y="4"/>
                        <a:pt x="248" y="4"/>
                      </a:cubicBezTo>
                    </a:path>
                  </a:pathLst>
                </a:custGeom>
                <a:solidFill>
                  <a:srgbClr val="FFCC99"/>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31" name="Freeform 96"/>
                <p:cNvSpPr>
                  <a:spLocks/>
                </p:cNvSpPr>
                <p:nvPr/>
              </p:nvSpPr>
              <p:spPr bwMode="auto">
                <a:xfrm>
                  <a:off x="771" y="3423"/>
                  <a:ext cx="205" cy="133"/>
                </a:xfrm>
                <a:custGeom>
                  <a:avLst/>
                  <a:gdLst>
                    <a:gd name="T0" fmla="*/ 44 w 270"/>
                    <a:gd name="T1" fmla="*/ 0 h 190"/>
                    <a:gd name="T2" fmla="*/ 4 w 270"/>
                    <a:gd name="T3" fmla="*/ 182 h 190"/>
                    <a:gd name="T4" fmla="*/ 134 w 270"/>
                    <a:gd name="T5" fmla="*/ 166 h 190"/>
                    <a:gd name="T6" fmla="*/ 248 w 270"/>
                    <a:gd name="T7" fmla="*/ 98 h 190"/>
                    <a:gd name="T8" fmla="*/ 248 w 270"/>
                    <a:gd name="T9" fmla="*/ 4 h 190"/>
                  </a:gdLst>
                  <a:ahLst/>
                  <a:cxnLst>
                    <a:cxn ang="0">
                      <a:pos x="T0" y="T1"/>
                    </a:cxn>
                    <a:cxn ang="0">
                      <a:pos x="T2" y="T3"/>
                    </a:cxn>
                    <a:cxn ang="0">
                      <a:pos x="T4" y="T5"/>
                    </a:cxn>
                    <a:cxn ang="0">
                      <a:pos x="T6" y="T7"/>
                    </a:cxn>
                    <a:cxn ang="0">
                      <a:pos x="T8" y="T9"/>
                    </a:cxn>
                  </a:cxnLst>
                  <a:rect l="0" t="0" r="r" b="b"/>
                  <a:pathLst>
                    <a:path w="270" h="190">
                      <a:moveTo>
                        <a:pt x="44" y="0"/>
                      </a:moveTo>
                      <a:cubicBezTo>
                        <a:pt x="44" y="0"/>
                        <a:pt x="0" y="82"/>
                        <a:pt x="4" y="182"/>
                      </a:cubicBezTo>
                      <a:cubicBezTo>
                        <a:pt x="4" y="182"/>
                        <a:pt x="88" y="172"/>
                        <a:pt x="134" y="166"/>
                      </a:cubicBezTo>
                      <a:cubicBezTo>
                        <a:pt x="180" y="160"/>
                        <a:pt x="226" y="190"/>
                        <a:pt x="248" y="98"/>
                      </a:cubicBezTo>
                      <a:cubicBezTo>
                        <a:pt x="270" y="6"/>
                        <a:pt x="248" y="4"/>
                        <a:pt x="248" y="4"/>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32" name="Freeform 97"/>
                <p:cNvSpPr>
                  <a:spLocks/>
                </p:cNvSpPr>
                <p:nvPr/>
              </p:nvSpPr>
              <p:spPr bwMode="auto">
                <a:xfrm>
                  <a:off x="887" y="3215"/>
                  <a:ext cx="65" cy="43"/>
                </a:xfrm>
                <a:custGeom>
                  <a:avLst/>
                  <a:gdLst>
                    <a:gd name="T0" fmla="*/ 2 w 86"/>
                    <a:gd name="T1" fmla="*/ 62 h 62"/>
                    <a:gd name="T2" fmla="*/ 62 w 86"/>
                    <a:gd name="T3" fmla="*/ 0 h 62"/>
                    <a:gd name="T4" fmla="*/ 80 w 86"/>
                    <a:gd name="T5" fmla="*/ 16 h 62"/>
                    <a:gd name="T6" fmla="*/ 86 w 86"/>
                    <a:gd name="T7" fmla="*/ 50 h 62"/>
                  </a:gdLst>
                  <a:ahLst/>
                  <a:cxnLst>
                    <a:cxn ang="0">
                      <a:pos x="T0" y="T1"/>
                    </a:cxn>
                    <a:cxn ang="0">
                      <a:pos x="T2" y="T3"/>
                    </a:cxn>
                    <a:cxn ang="0">
                      <a:pos x="T4" y="T5"/>
                    </a:cxn>
                    <a:cxn ang="0">
                      <a:pos x="T6" y="T7"/>
                    </a:cxn>
                  </a:cxnLst>
                  <a:rect l="0" t="0" r="r" b="b"/>
                  <a:pathLst>
                    <a:path w="86" h="62">
                      <a:moveTo>
                        <a:pt x="2" y="62"/>
                      </a:moveTo>
                      <a:cubicBezTo>
                        <a:pt x="2" y="62"/>
                        <a:pt x="0" y="10"/>
                        <a:pt x="62" y="0"/>
                      </a:cubicBezTo>
                      <a:cubicBezTo>
                        <a:pt x="80" y="16"/>
                        <a:pt x="80" y="16"/>
                        <a:pt x="80" y="16"/>
                      </a:cubicBezTo>
                      <a:cubicBezTo>
                        <a:pt x="86" y="50"/>
                        <a:pt x="86" y="50"/>
                        <a:pt x="86" y="50"/>
                      </a:cubicBezTo>
                    </a:path>
                  </a:pathLst>
                </a:custGeom>
                <a:solidFill>
                  <a:srgbClr val="FFFFFF"/>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33" name="Freeform 98"/>
                <p:cNvSpPr>
                  <a:spLocks/>
                </p:cNvSpPr>
                <p:nvPr/>
              </p:nvSpPr>
              <p:spPr bwMode="auto">
                <a:xfrm>
                  <a:off x="887" y="3215"/>
                  <a:ext cx="65" cy="43"/>
                </a:xfrm>
                <a:custGeom>
                  <a:avLst/>
                  <a:gdLst>
                    <a:gd name="T0" fmla="*/ 2 w 86"/>
                    <a:gd name="T1" fmla="*/ 62 h 62"/>
                    <a:gd name="T2" fmla="*/ 62 w 86"/>
                    <a:gd name="T3" fmla="*/ 0 h 62"/>
                    <a:gd name="T4" fmla="*/ 80 w 86"/>
                    <a:gd name="T5" fmla="*/ 16 h 62"/>
                    <a:gd name="T6" fmla="*/ 86 w 86"/>
                    <a:gd name="T7" fmla="*/ 50 h 62"/>
                  </a:gdLst>
                  <a:ahLst/>
                  <a:cxnLst>
                    <a:cxn ang="0">
                      <a:pos x="T0" y="T1"/>
                    </a:cxn>
                    <a:cxn ang="0">
                      <a:pos x="T2" y="T3"/>
                    </a:cxn>
                    <a:cxn ang="0">
                      <a:pos x="T4" y="T5"/>
                    </a:cxn>
                    <a:cxn ang="0">
                      <a:pos x="T6" y="T7"/>
                    </a:cxn>
                  </a:cxnLst>
                  <a:rect l="0" t="0" r="r" b="b"/>
                  <a:pathLst>
                    <a:path w="86" h="62">
                      <a:moveTo>
                        <a:pt x="2" y="62"/>
                      </a:moveTo>
                      <a:cubicBezTo>
                        <a:pt x="2" y="62"/>
                        <a:pt x="0" y="10"/>
                        <a:pt x="62" y="0"/>
                      </a:cubicBezTo>
                      <a:cubicBezTo>
                        <a:pt x="80" y="16"/>
                        <a:pt x="80" y="16"/>
                        <a:pt x="80" y="16"/>
                      </a:cubicBezTo>
                      <a:cubicBezTo>
                        <a:pt x="86" y="50"/>
                        <a:pt x="86" y="50"/>
                        <a:pt x="86" y="50"/>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34" name="Freeform 99"/>
                <p:cNvSpPr>
                  <a:spLocks/>
                </p:cNvSpPr>
                <p:nvPr/>
              </p:nvSpPr>
              <p:spPr bwMode="auto">
                <a:xfrm>
                  <a:off x="715" y="3232"/>
                  <a:ext cx="372" cy="222"/>
                </a:xfrm>
                <a:custGeom>
                  <a:avLst/>
                  <a:gdLst>
                    <a:gd name="T0" fmla="*/ 0 w 490"/>
                    <a:gd name="T1" fmla="*/ 164 h 318"/>
                    <a:gd name="T2" fmla="*/ 32 w 490"/>
                    <a:gd name="T3" fmla="*/ 240 h 318"/>
                    <a:gd name="T4" fmla="*/ 138 w 490"/>
                    <a:gd name="T5" fmla="*/ 200 h 318"/>
                    <a:gd name="T6" fmla="*/ 134 w 490"/>
                    <a:gd name="T7" fmla="*/ 244 h 318"/>
                    <a:gd name="T8" fmla="*/ 118 w 490"/>
                    <a:gd name="T9" fmla="*/ 274 h 318"/>
                    <a:gd name="T10" fmla="*/ 330 w 490"/>
                    <a:gd name="T11" fmla="*/ 290 h 318"/>
                    <a:gd name="T12" fmla="*/ 356 w 490"/>
                    <a:gd name="T13" fmla="*/ 230 h 318"/>
                    <a:gd name="T14" fmla="*/ 370 w 490"/>
                    <a:gd name="T15" fmla="*/ 204 h 318"/>
                    <a:gd name="T16" fmla="*/ 416 w 490"/>
                    <a:gd name="T17" fmla="*/ 236 h 318"/>
                    <a:gd name="T18" fmla="*/ 440 w 490"/>
                    <a:gd name="T19" fmla="*/ 230 h 318"/>
                    <a:gd name="T20" fmla="*/ 448 w 490"/>
                    <a:gd name="T21" fmla="*/ 244 h 318"/>
                    <a:gd name="T22" fmla="*/ 456 w 490"/>
                    <a:gd name="T23" fmla="*/ 250 h 318"/>
                    <a:gd name="T24" fmla="*/ 490 w 490"/>
                    <a:gd name="T25" fmla="*/ 180 h 318"/>
                    <a:gd name="T26" fmla="*/ 378 w 490"/>
                    <a:gd name="T27" fmla="*/ 38 h 318"/>
                    <a:gd name="T28" fmla="*/ 192 w 490"/>
                    <a:gd name="T29" fmla="*/ 48 h 318"/>
                    <a:gd name="T30" fmla="*/ 0 w 490"/>
                    <a:gd name="T31" fmla="*/ 16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0" h="318">
                      <a:moveTo>
                        <a:pt x="0" y="164"/>
                      </a:moveTo>
                      <a:cubicBezTo>
                        <a:pt x="0" y="164"/>
                        <a:pt x="38" y="208"/>
                        <a:pt x="32" y="240"/>
                      </a:cubicBezTo>
                      <a:cubicBezTo>
                        <a:pt x="32" y="240"/>
                        <a:pt x="120" y="210"/>
                        <a:pt x="138" y="200"/>
                      </a:cubicBezTo>
                      <a:cubicBezTo>
                        <a:pt x="138" y="200"/>
                        <a:pt x="148" y="228"/>
                        <a:pt x="134" y="244"/>
                      </a:cubicBezTo>
                      <a:cubicBezTo>
                        <a:pt x="120" y="260"/>
                        <a:pt x="118" y="274"/>
                        <a:pt x="118" y="274"/>
                      </a:cubicBezTo>
                      <a:cubicBezTo>
                        <a:pt x="118" y="274"/>
                        <a:pt x="242" y="318"/>
                        <a:pt x="330" y="290"/>
                      </a:cubicBezTo>
                      <a:cubicBezTo>
                        <a:pt x="330" y="290"/>
                        <a:pt x="334" y="258"/>
                        <a:pt x="356" y="230"/>
                      </a:cubicBezTo>
                      <a:cubicBezTo>
                        <a:pt x="378" y="202"/>
                        <a:pt x="370" y="204"/>
                        <a:pt x="370" y="204"/>
                      </a:cubicBezTo>
                      <a:cubicBezTo>
                        <a:pt x="416" y="236"/>
                        <a:pt x="416" y="236"/>
                        <a:pt x="416" y="236"/>
                      </a:cubicBezTo>
                      <a:cubicBezTo>
                        <a:pt x="440" y="230"/>
                        <a:pt x="440" y="230"/>
                        <a:pt x="440" y="230"/>
                      </a:cubicBezTo>
                      <a:cubicBezTo>
                        <a:pt x="448" y="244"/>
                        <a:pt x="448" y="244"/>
                        <a:pt x="448" y="244"/>
                      </a:cubicBezTo>
                      <a:cubicBezTo>
                        <a:pt x="456" y="250"/>
                        <a:pt x="456" y="250"/>
                        <a:pt x="456" y="250"/>
                      </a:cubicBezTo>
                      <a:cubicBezTo>
                        <a:pt x="490" y="180"/>
                        <a:pt x="490" y="180"/>
                        <a:pt x="490" y="180"/>
                      </a:cubicBezTo>
                      <a:cubicBezTo>
                        <a:pt x="490" y="180"/>
                        <a:pt x="418" y="70"/>
                        <a:pt x="378" y="38"/>
                      </a:cubicBezTo>
                      <a:cubicBezTo>
                        <a:pt x="338" y="6"/>
                        <a:pt x="262" y="0"/>
                        <a:pt x="192" y="48"/>
                      </a:cubicBezTo>
                      <a:cubicBezTo>
                        <a:pt x="122" y="96"/>
                        <a:pt x="0" y="164"/>
                        <a:pt x="0" y="164"/>
                      </a:cubicBezTo>
                      <a:close/>
                    </a:path>
                  </a:pathLst>
                </a:custGeom>
                <a:solidFill>
                  <a:srgbClr val="FF9999"/>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35" name="Freeform 100"/>
                <p:cNvSpPr>
                  <a:spLocks/>
                </p:cNvSpPr>
                <p:nvPr/>
              </p:nvSpPr>
              <p:spPr bwMode="auto">
                <a:xfrm>
                  <a:off x="817" y="2914"/>
                  <a:ext cx="296" cy="357"/>
                </a:xfrm>
                <a:custGeom>
                  <a:avLst/>
                  <a:gdLst>
                    <a:gd name="T0" fmla="*/ 38 w 390"/>
                    <a:gd name="T1" fmla="*/ 174 h 510"/>
                    <a:gd name="T2" fmla="*/ 136 w 390"/>
                    <a:gd name="T3" fmla="*/ 68 h 510"/>
                    <a:gd name="T4" fmla="*/ 308 w 390"/>
                    <a:gd name="T5" fmla="*/ 82 h 510"/>
                    <a:gd name="T6" fmla="*/ 260 w 390"/>
                    <a:gd name="T7" fmla="*/ 496 h 510"/>
                    <a:gd name="T8" fmla="*/ 160 w 390"/>
                    <a:gd name="T9" fmla="*/ 486 h 510"/>
                    <a:gd name="T10" fmla="*/ 146 w 390"/>
                    <a:gd name="T11" fmla="*/ 428 h 510"/>
                  </a:gdLst>
                  <a:ahLst/>
                  <a:cxnLst>
                    <a:cxn ang="0">
                      <a:pos x="T0" y="T1"/>
                    </a:cxn>
                    <a:cxn ang="0">
                      <a:pos x="T2" y="T3"/>
                    </a:cxn>
                    <a:cxn ang="0">
                      <a:pos x="T4" y="T5"/>
                    </a:cxn>
                    <a:cxn ang="0">
                      <a:pos x="T6" y="T7"/>
                    </a:cxn>
                    <a:cxn ang="0">
                      <a:pos x="T8" y="T9"/>
                    </a:cxn>
                    <a:cxn ang="0">
                      <a:pos x="T10" y="T11"/>
                    </a:cxn>
                  </a:cxnLst>
                  <a:rect l="0" t="0" r="r" b="b"/>
                  <a:pathLst>
                    <a:path w="390" h="510">
                      <a:moveTo>
                        <a:pt x="38" y="174"/>
                      </a:moveTo>
                      <a:cubicBezTo>
                        <a:pt x="38" y="174"/>
                        <a:pt x="0" y="34"/>
                        <a:pt x="136" y="68"/>
                      </a:cubicBezTo>
                      <a:cubicBezTo>
                        <a:pt x="136" y="68"/>
                        <a:pt x="246" y="0"/>
                        <a:pt x="308" y="82"/>
                      </a:cubicBezTo>
                      <a:cubicBezTo>
                        <a:pt x="370" y="164"/>
                        <a:pt x="390" y="396"/>
                        <a:pt x="260" y="496"/>
                      </a:cubicBezTo>
                      <a:cubicBezTo>
                        <a:pt x="260" y="496"/>
                        <a:pt x="184" y="510"/>
                        <a:pt x="160" y="486"/>
                      </a:cubicBezTo>
                      <a:cubicBezTo>
                        <a:pt x="146" y="428"/>
                        <a:pt x="146" y="428"/>
                        <a:pt x="146" y="428"/>
                      </a:cubicBezTo>
                    </a:path>
                  </a:pathLst>
                </a:custGeom>
                <a:solidFill>
                  <a:srgbClr val="000000"/>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36" name="Freeform 101"/>
                <p:cNvSpPr>
                  <a:spLocks/>
                </p:cNvSpPr>
                <p:nvPr/>
              </p:nvSpPr>
              <p:spPr bwMode="auto">
                <a:xfrm>
                  <a:off x="817" y="2914"/>
                  <a:ext cx="296" cy="357"/>
                </a:xfrm>
                <a:custGeom>
                  <a:avLst/>
                  <a:gdLst>
                    <a:gd name="T0" fmla="*/ 38 w 390"/>
                    <a:gd name="T1" fmla="*/ 174 h 510"/>
                    <a:gd name="T2" fmla="*/ 136 w 390"/>
                    <a:gd name="T3" fmla="*/ 68 h 510"/>
                    <a:gd name="T4" fmla="*/ 308 w 390"/>
                    <a:gd name="T5" fmla="*/ 82 h 510"/>
                    <a:gd name="T6" fmla="*/ 260 w 390"/>
                    <a:gd name="T7" fmla="*/ 496 h 510"/>
                    <a:gd name="T8" fmla="*/ 160 w 390"/>
                    <a:gd name="T9" fmla="*/ 486 h 510"/>
                    <a:gd name="T10" fmla="*/ 146 w 390"/>
                    <a:gd name="T11" fmla="*/ 428 h 510"/>
                  </a:gdLst>
                  <a:ahLst/>
                  <a:cxnLst>
                    <a:cxn ang="0">
                      <a:pos x="T0" y="T1"/>
                    </a:cxn>
                    <a:cxn ang="0">
                      <a:pos x="T2" y="T3"/>
                    </a:cxn>
                    <a:cxn ang="0">
                      <a:pos x="T4" y="T5"/>
                    </a:cxn>
                    <a:cxn ang="0">
                      <a:pos x="T6" y="T7"/>
                    </a:cxn>
                    <a:cxn ang="0">
                      <a:pos x="T8" y="T9"/>
                    </a:cxn>
                    <a:cxn ang="0">
                      <a:pos x="T10" y="T11"/>
                    </a:cxn>
                  </a:cxnLst>
                  <a:rect l="0" t="0" r="r" b="b"/>
                  <a:pathLst>
                    <a:path w="390" h="510">
                      <a:moveTo>
                        <a:pt x="38" y="174"/>
                      </a:moveTo>
                      <a:cubicBezTo>
                        <a:pt x="38" y="174"/>
                        <a:pt x="0" y="34"/>
                        <a:pt x="136" y="68"/>
                      </a:cubicBezTo>
                      <a:cubicBezTo>
                        <a:pt x="136" y="68"/>
                        <a:pt x="246" y="0"/>
                        <a:pt x="308" y="82"/>
                      </a:cubicBezTo>
                      <a:cubicBezTo>
                        <a:pt x="370" y="164"/>
                        <a:pt x="390" y="396"/>
                        <a:pt x="260" y="496"/>
                      </a:cubicBezTo>
                      <a:cubicBezTo>
                        <a:pt x="260" y="496"/>
                        <a:pt x="184" y="510"/>
                        <a:pt x="160" y="486"/>
                      </a:cubicBezTo>
                      <a:cubicBezTo>
                        <a:pt x="146" y="428"/>
                        <a:pt x="146" y="428"/>
                        <a:pt x="146" y="428"/>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37" name="Freeform 102"/>
                <p:cNvSpPr>
                  <a:spLocks/>
                </p:cNvSpPr>
                <p:nvPr/>
              </p:nvSpPr>
              <p:spPr bwMode="auto">
                <a:xfrm>
                  <a:off x="800" y="2997"/>
                  <a:ext cx="159" cy="217"/>
                </a:xfrm>
                <a:custGeom>
                  <a:avLst/>
                  <a:gdLst>
                    <a:gd name="T0" fmla="*/ 100 w 210"/>
                    <a:gd name="T1" fmla="*/ 0 h 310"/>
                    <a:gd name="T2" fmla="*/ 152 w 210"/>
                    <a:gd name="T3" fmla="*/ 178 h 310"/>
                    <a:gd name="T4" fmla="*/ 200 w 210"/>
                    <a:gd name="T5" fmla="*/ 174 h 310"/>
                    <a:gd name="T6" fmla="*/ 168 w 210"/>
                    <a:gd name="T7" fmla="*/ 226 h 310"/>
                    <a:gd name="T8" fmla="*/ 168 w 210"/>
                    <a:gd name="T9" fmla="*/ 310 h 310"/>
                    <a:gd name="T10" fmla="*/ 108 w 210"/>
                    <a:gd name="T11" fmla="*/ 296 h 310"/>
                    <a:gd name="T12" fmla="*/ 124 w 210"/>
                    <a:gd name="T13" fmla="*/ 248 h 310"/>
                    <a:gd name="T14" fmla="*/ 82 w 210"/>
                    <a:gd name="T15" fmla="*/ 272 h 310"/>
                    <a:gd name="T16" fmla="*/ 58 w 210"/>
                    <a:gd name="T17" fmla="*/ 242 h 310"/>
                    <a:gd name="T18" fmla="*/ 8 w 210"/>
                    <a:gd name="T19" fmla="*/ 208 h 310"/>
                    <a:gd name="T20" fmla="*/ 36 w 210"/>
                    <a:gd name="T21" fmla="*/ 148 h 310"/>
                    <a:gd name="T22" fmla="*/ 100 w 210"/>
                    <a:gd name="T2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310">
                      <a:moveTo>
                        <a:pt x="100" y="0"/>
                      </a:moveTo>
                      <a:cubicBezTo>
                        <a:pt x="152" y="178"/>
                        <a:pt x="152" y="178"/>
                        <a:pt x="152" y="178"/>
                      </a:cubicBezTo>
                      <a:cubicBezTo>
                        <a:pt x="152" y="178"/>
                        <a:pt x="190" y="152"/>
                        <a:pt x="200" y="174"/>
                      </a:cubicBezTo>
                      <a:cubicBezTo>
                        <a:pt x="210" y="196"/>
                        <a:pt x="168" y="226"/>
                        <a:pt x="168" y="226"/>
                      </a:cubicBezTo>
                      <a:cubicBezTo>
                        <a:pt x="168" y="310"/>
                        <a:pt x="168" y="310"/>
                        <a:pt x="168" y="310"/>
                      </a:cubicBezTo>
                      <a:cubicBezTo>
                        <a:pt x="168" y="310"/>
                        <a:pt x="120" y="306"/>
                        <a:pt x="108" y="296"/>
                      </a:cubicBezTo>
                      <a:cubicBezTo>
                        <a:pt x="124" y="248"/>
                        <a:pt x="124" y="248"/>
                        <a:pt x="124" y="248"/>
                      </a:cubicBezTo>
                      <a:cubicBezTo>
                        <a:pt x="82" y="272"/>
                        <a:pt x="82" y="272"/>
                        <a:pt x="82" y="272"/>
                      </a:cubicBezTo>
                      <a:cubicBezTo>
                        <a:pt x="82" y="272"/>
                        <a:pt x="60" y="250"/>
                        <a:pt x="58" y="242"/>
                      </a:cubicBezTo>
                      <a:cubicBezTo>
                        <a:pt x="58" y="242"/>
                        <a:pt x="16" y="248"/>
                        <a:pt x="8" y="208"/>
                      </a:cubicBezTo>
                      <a:cubicBezTo>
                        <a:pt x="0" y="168"/>
                        <a:pt x="36" y="148"/>
                        <a:pt x="36" y="148"/>
                      </a:cubicBezTo>
                      <a:cubicBezTo>
                        <a:pt x="36" y="148"/>
                        <a:pt x="28" y="22"/>
                        <a:pt x="100" y="0"/>
                      </a:cubicBezTo>
                      <a:close/>
                    </a:path>
                  </a:pathLst>
                </a:custGeom>
                <a:solidFill>
                  <a:srgbClr val="FFE6BE"/>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38" name="Freeform 103"/>
                <p:cNvSpPr>
                  <a:spLocks/>
                </p:cNvSpPr>
                <p:nvPr/>
              </p:nvSpPr>
              <p:spPr bwMode="auto">
                <a:xfrm>
                  <a:off x="846" y="3053"/>
                  <a:ext cx="28" cy="17"/>
                </a:xfrm>
                <a:custGeom>
                  <a:avLst/>
                  <a:gdLst>
                    <a:gd name="T0" fmla="*/ 0 w 38"/>
                    <a:gd name="T1" fmla="*/ 18 h 24"/>
                    <a:gd name="T2" fmla="*/ 26 w 38"/>
                    <a:gd name="T3" fmla="*/ 2 h 24"/>
                    <a:gd name="T4" fmla="*/ 38 w 38"/>
                    <a:gd name="T5" fmla="*/ 24 h 24"/>
                  </a:gdLst>
                  <a:ahLst/>
                  <a:cxnLst>
                    <a:cxn ang="0">
                      <a:pos x="T0" y="T1"/>
                    </a:cxn>
                    <a:cxn ang="0">
                      <a:pos x="T2" y="T3"/>
                    </a:cxn>
                    <a:cxn ang="0">
                      <a:pos x="T4" y="T5"/>
                    </a:cxn>
                  </a:cxnLst>
                  <a:rect l="0" t="0" r="r" b="b"/>
                  <a:pathLst>
                    <a:path w="38" h="24">
                      <a:moveTo>
                        <a:pt x="0" y="18"/>
                      </a:moveTo>
                      <a:cubicBezTo>
                        <a:pt x="0" y="18"/>
                        <a:pt x="14" y="0"/>
                        <a:pt x="26" y="2"/>
                      </a:cubicBezTo>
                      <a:cubicBezTo>
                        <a:pt x="38" y="4"/>
                        <a:pt x="38" y="24"/>
                        <a:pt x="38" y="24"/>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39" name="Line 104"/>
                <p:cNvSpPr>
                  <a:spLocks noChangeShapeType="1"/>
                </p:cNvSpPr>
                <p:nvPr/>
              </p:nvSpPr>
              <p:spPr bwMode="auto">
                <a:xfrm flipH="1">
                  <a:off x="853" y="3088"/>
                  <a:ext cx="2" cy="10"/>
                </a:xfrm>
                <a:prstGeom prst="line">
                  <a:avLst/>
                </a:prstGeom>
                <a:noFill/>
                <a:ln w="12"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40" name="Freeform 105"/>
                <p:cNvSpPr>
                  <a:spLocks/>
                </p:cNvSpPr>
                <p:nvPr/>
              </p:nvSpPr>
              <p:spPr bwMode="auto">
                <a:xfrm>
                  <a:off x="1084" y="3201"/>
                  <a:ext cx="56" cy="77"/>
                </a:xfrm>
                <a:custGeom>
                  <a:avLst/>
                  <a:gdLst>
                    <a:gd name="T0" fmla="*/ 70 w 74"/>
                    <a:gd name="T1" fmla="*/ 52 h 110"/>
                    <a:gd name="T2" fmla="*/ 40 w 74"/>
                    <a:gd name="T3" fmla="*/ 8 h 110"/>
                    <a:gd name="T4" fmla="*/ 0 w 74"/>
                    <a:gd name="T5" fmla="*/ 34 h 110"/>
                    <a:gd name="T6" fmla="*/ 30 w 74"/>
                    <a:gd name="T7" fmla="*/ 44 h 110"/>
                    <a:gd name="T8" fmla="*/ 6 w 74"/>
                    <a:gd name="T9" fmla="*/ 84 h 110"/>
                    <a:gd name="T10" fmla="*/ 66 w 74"/>
                    <a:gd name="T11" fmla="*/ 96 h 110"/>
                  </a:gdLst>
                  <a:ahLst/>
                  <a:cxnLst>
                    <a:cxn ang="0">
                      <a:pos x="T0" y="T1"/>
                    </a:cxn>
                    <a:cxn ang="0">
                      <a:pos x="T2" y="T3"/>
                    </a:cxn>
                    <a:cxn ang="0">
                      <a:pos x="T4" y="T5"/>
                    </a:cxn>
                    <a:cxn ang="0">
                      <a:pos x="T6" y="T7"/>
                    </a:cxn>
                    <a:cxn ang="0">
                      <a:pos x="T8" y="T9"/>
                    </a:cxn>
                    <a:cxn ang="0">
                      <a:pos x="T10" y="T11"/>
                    </a:cxn>
                  </a:cxnLst>
                  <a:rect l="0" t="0" r="r" b="b"/>
                  <a:pathLst>
                    <a:path w="74" h="110">
                      <a:moveTo>
                        <a:pt x="70" y="52"/>
                      </a:moveTo>
                      <a:cubicBezTo>
                        <a:pt x="70" y="52"/>
                        <a:pt x="74" y="16"/>
                        <a:pt x="40" y="8"/>
                      </a:cubicBezTo>
                      <a:cubicBezTo>
                        <a:pt x="6" y="0"/>
                        <a:pt x="0" y="34"/>
                        <a:pt x="0" y="34"/>
                      </a:cubicBezTo>
                      <a:cubicBezTo>
                        <a:pt x="30" y="44"/>
                        <a:pt x="30" y="44"/>
                        <a:pt x="30" y="44"/>
                      </a:cubicBezTo>
                      <a:cubicBezTo>
                        <a:pt x="6" y="84"/>
                        <a:pt x="6" y="84"/>
                        <a:pt x="6" y="84"/>
                      </a:cubicBezTo>
                      <a:cubicBezTo>
                        <a:pt x="6" y="84"/>
                        <a:pt x="40" y="110"/>
                        <a:pt x="66" y="96"/>
                      </a:cubicBezTo>
                    </a:path>
                  </a:pathLst>
                </a:custGeom>
                <a:solidFill>
                  <a:srgbClr val="FFE6BE"/>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41" name="Freeform 106"/>
                <p:cNvSpPr>
                  <a:spLocks/>
                </p:cNvSpPr>
                <p:nvPr/>
              </p:nvSpPr>
              <p:spPr bwMode="auto">
                <a:xfrm>
                  <a:off x="1084" y="3201"/>
                  <a:ext cx="56" cy="77"/>
                </a:xfrm>
                <a:custGeom>
                  <a:avLst/>
                  <a:gdLst>
                    <a:gd name="T0" fmla="*/ 70 w 74"/>
                    <a:gd name="T1" fmla="*/ 52 h 110"/>
                    <a:gd name="T2" fmla="*/ 40 w 74"/>
                    <a:gd name="T3" fmla="*/ 8 h 110"/>
                    <a:gd name="T4" fmla="*/ 0 w 74"/>
                    <a:gd name="T5" fmla="*/ 34 h 110"/>
                    <a:gd name="T6" fmla="*/ 30 w 74"/>
                    <a:gd name="T7" fmla="*/ 44 h 110"/>
                    <a:gd name="T8" fmla="*/ 6 w 74"/>
                    <a:gd name="T9" fmla="*/ 84 h 110"/>
                    <a:gd name="T10" fmla="*/ 66 w 74"/>
                    <a:gd name="T11" fmla="*/ 96 h 110"/>
                  </a:gdLst>
                  <a:ahLst/>
                  <a:cxnLst>
                    <a:cxn ang="0">
                      <a:pos x="T0" y="T1"/>
                    </a:cxn>
                    <a:cxn ang="0">
                      <a:pos x="T2" y="T3"/>
                    </a:cxn>
                    <a:cxn ang="0">
                      <a:pos x="T4" y="T5"/>
                    </a:cxn>
                    <a:cxn ang="0">
                      <a:pos x="T6" y="T7"/>
                    </a:cxn>
                    <a:cxn ang="0">
                      <a:pos x="T8" y="T9"/>
                    </a:cxn>
                    <a:cxn ang="0">
                      <a:pos x="T10" y="T11"/>
                    </a:cxn>
                  </a:cxnLst>
                  <a:rect l="0" t="0" r="r" b="b"/>
                  <a:pathLst>
                    <a:path w="74" h="110">
                      <a:moveTo>
                        <a:pt x="70" y="52"/>
                      </a:moveTo>
                      <a:cubicBezTo>
                        <a:pt x="70" y="52"/>
                        <a:pt x="74" y="16"/>
                        <a:pt x="40" y="8"/>
                      </a:cubicBezTo>
                      <a:cubicBezTo>
                        <a:pt x="6" y="0"/>
                        <a:pt x="0" y="34"/>
                        <a:pt x="0" y="34"/>
                      </a:cubicBezTo>
                      <a:cubicBezTo>
                        <a:pt x="30" y="44"/>
                        <a:pt x="30" y="44"/>
                        <a:pt x="30" y="44"/>
                      </a:cubicBezTo>
                      <a:cubicBezTo>
                        <a:pt x="6" y="84"/>
                        <a:pt x="6" y="84"/>
                        <a:pt x="6" y="84"/>
                      </a:cubicBezTo>
                      <a:cubicBezTo>
                        <a:pt x="6" y="84"/>
                        <a:pt x="40" y="110"/>
                        <a:pt x="66" y="96"/>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42" name="Freeform 107"/>
                <p:cNvSpPr>
                  <a:spLocks/>
                </p:cNvSpPr>
                <p:nvPr/>
              </p:nvSpPr>
              <p:spPr bwMode="auto">
                <a:xfrm>
                  <a:off x="1126" y="3237"/>
                  <a:ext cx="142" cy="87"/>
                </a:xfrm>
                <a:custGeom>
                  <a:avLst/>
                  <a:gdLst>
                    <a:gd name="T0" fmla="*/ 174 w 186"/>
                    <a:gd name="T1" fmla="*/ 8 h 124"/>
                    <a:gd name="T2" fmla="*/ 14 w 186"/>
                    <a:gd name="T3" fmla="*/ 0 h 124"/>
                    <a:gd name="T4" fmla="*/ 0 w 186"/>
                    <a:gd name="T5" fmla="*/ 44 h 124"/>
                    <a:gd name="T6" fmla="*/ 126 w 186"/>
                    <a:gd name="T7" fmla="*/ 124 h 124"/>
                    <a:gd name="T8" fmla="*/ 186 w 186"/>
                    <a:gd name="T9" fmla="*/ 82 h 124"/>
                  </a:gdLst>
                  <a:ahLst/>
                  <a:cxnLst>
                    <a:cxn ang="0">
                      <a:pos x="T0" y="T1"/>
                    </a:cxn>
                    <a:cxn ang="0">
                      <a:pos x="T2" y="T3"/>
                    </a:cxn>
                    <a:cxn ang="0">
                      <a:pos x="T4" y="T5"/>
                    </a:cxn>
                    <a:cxn ang="0">
                      <a:pos x="T6" y="T7"/>
                    </a:cxn>
                    <a:cxn ang="0">
                      <a:pos x="T8" y="T9"/>
                    </a:cxn>
                  </a:cxnLst>
                  <a:rect l="0" t="0" r="r" b="b"/>
                  <a:pathLst>
                    <a:path w="186" h="124">
                      <a:moveTo>
                        <a:pt x="174" y="8"/>
                      </a:moveTo>
                      <a:cubicBezTo>
                        <a:pt x="174" y="8"/>
                        <a:pt x="80" y="36"/>
                        <a:pt x="14" y="0"/>
                      </a:cubicBezTo>
                      <a:cubicBezTo>
                        <a:pt x="0" y="44"/>
                        <a:pt x="0" y="44"/>
                        <a:pt x="0" y="44"/>
                      </a:cubicBezTo>
                      <a:cubicBezTo>
                        <a:pt x="0" y="44"/>
                        <a:pt x="66" y="118"/>
                        <a:pt x="126" y="124"/>
                      </a:cubicBezTo>
                      <a:cubicBezTo>
                        <a:pt x="186" y="82"/>
                        <a:pt x="186" y="82"/>
                        <a:pt x="186" y="82"/>
                      </a:cubicBezTo>
                    </a:path>
                  </a:pathLst>
                </a:custGeom>
                <a:solidFill>
                  <a:srgbClr val="97FF99"/>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43" name="Freeform 108"/>
                <p:cNvSpPr>
                  <a:spLocks/>
                </p:cNvSpPr>
                <p:nvPr/>
              </p:nvSpPr>
              <p:spPr bwMode="auto">
                <a:xfrm>
                  <a:off x="1126" y="3237"/>
                  <a:ext cx="142" cy="87"/>
                </a:xfrm>
                <a:custGeom>
                  <a:avLst/>
                  <a:gdLst>
                    <a:gd name="T0" fmla="*/ 174 w 186"/>
                    <a:gd name="T1" fmla="*/ 8 h 124"/>
                    <a:gd name="T2" fmla="*/ 14 w 186"/>
                    <a:gd name="T3" fmla="*/ 0 h 124"/>
                    <a:gd name="T4" fmla="*/ 0 w 186"/>
                    <a:gd name="T5" fmla="*/ 44 h 124"/>
                    <a:gd name="T6" fmla="*/ 126 w 186"/>
                    <a:gd name="T7" fmla="*/ 124 h 124"/>
                    <a:gd name="T8" fmla="*/ 186 w 186"/>
                    <a:gd name="T9" fmla="*/ 82 h 124"/>
                  </a:gdLst>
                  <a:ahLst/>
                  <a:cxnLst>
                    <a:cxn ang="0">
                      <a:pos x="T0" y="T1"/>
                    </a:cxn>
                    <a:cxn ang="0">
                      <a:pos x="T2" y="T3"/>
                    </a:cxn>
                    <a:cxn ang="0">
                      <a:pos x="T4" y="T5"/>
                    </a:cxn>
                    <a:cxn ang="0">
                      <a:pos x="T6" y="T7"/>
                    </a:cxn>
                    <a:cxn ang="0">
                      <a:pos x="T8" y="T9"/>
                    </a:cxn>
                  </a:cxnLst>
                  <a:rect l="0" t="0" r="r" b="b"/>
                  <a:pathLst>
                    <a:path w="186" h="124">
                      <a:moveTo>
                        <a:pt x="174" y="8"/>
                      </a:moveTo>
                      <a:cubicBezTo>
                        <a:pt x="174" y="8"/>
                        <a:pt x="80" y="36"/>
                        <a:pt x="14" y="0"/>
                      </a:cubicBezTo>
                      <a:cubicBezTo>
                        <a:pt x="0" y="44"/>
                        <a:pt x="0" y="44"/>
                        <a:pt x="0" y="44"/>
                      </a:cubicBezTo>
                      <a:cubicBezTo>
                        <a:pt x="0" y="44"/>
                        <a:pt x="66" y="118"/>
                        <a:pt x="126" y="124"/>
                      </a:cubicBezTo>
                      <a:cubicBezTo>
                        <a:pt x="186" y="82"/>
                        <a:pt x="186" y="82"/>
                        <a:pt x="186" y="82"/>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44" name="Freeform 109"/>
                <p:cNvSpPr>
                  <a:spLocks/>
                </p:cNvSpPr>
                <p:nvPr/>
              </p:nvSpPr>
              <p:spPr bwMode="auto">
                <a:xfrm>
                  <a:off x="1249" y="3207"/>
                  <a:ext cx="73" cy="74"/>
                </a:xfrm>
                <a:custGeom>
                  <a:avLst/>
                  <a:gdLst>
                    <a:gd name="T0" fmla="*/ 0 w 96"/>
                    <a:gd name="T1" fmla="*/ 106 h 106"/>
                    <a:gd name="T2" fmla="*/ 34 w 96"/>
                    <a:gd name="T3" fmla="*/ 30 h 106"/>
                    <a:gd name="T4" fmla="*/ 86 w 96"/>
                    <a:gd name="T5" fmla="*/ 0 h 106"/>
                    <a:gd name="T6" fmla="*/ 96 w 96"/>
                    <a:gd name="T7" fmla="*/ 34 h 106"/>
                  </a:gdLst>
                  <a:ahLst/>
                  <a:cxnLst>
                    <a:cxn ang="0">
                      <a:pos x="T0" y="T1"/>
                    </a:cxn>
                    <a:cxn ang="0">
                      <a:pos x="T2" y="T3"/>
                    </a:cxn>
                    <a:cxn ang="0">
                      <a:pos x="T4" y="T5"/>
                    </a:cxn>
                    <a:cxn ang="0">
                      <a:pos x="T6" y="T7"/>
                    </a:cxn>
                  </a:cxnLst>
                  <a:rect l="0" t="0" r="r" b="b"/>
                  <a:pathLst>
                    <a:path w="96" h="106">
                      <a:moveTo>
                        <a:pt x="0" y="106"/>
                      </a:moveTo>
                      <a:cubicBezTo>
                        <a:pt x="0" y="106"/>
                        <a:pt x="0" y="50"/>
                        <a:pt x="34" y="30"/>
                      </a:cubicBezTo>
                      <a:cubicBezTo>
                        <a:pt x="68" y="10"/>
                        <a:pt x="86" y="0"/>
                        <a:pt x="86" y="0"/>
                      </a:cubicBezTo>
                      <a:cubicBezTo>
                        <a:pt x="96" y="34"/>
                        <a:pt x="96" y="34"/>
                        <a:pt x="96" y="34"/>
                      </a:cubicBezTo>
                    </a:path>
                  </a:pathLst>
                </a:custGeom>
                <a:solidFill>
                  <a:srgbClr val="FFFFFF"/>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45" name="Freeform 110"/>
                <p:cNvSpPr>
                  <a:spLocks/>
                </p:cNvSpPr>
                <p:nvPr/>
              </p:nvSpPr>
              <p:spPr bwMode="auto">
                <a:xfrm>
                  <a:off x="1249" y="3207"/>
                  <a:ext cx="73" cy="74"/>
                </a:xfrm>
                <a:custGeom>
                  <a:avLst/>
                  <a:gdLst>
                    <a:gd name="T0" fmla="*/ 0 w 96"/>
                    <a:gd name="T1" fmla="*/ 106 h 106"/>
                    <a:gd name="T2" fmla="*/ 34 w 96"/>
                    <a:gd name="T3" fmla="*/ 30 h 106"/>
                    <a:gd name="T4" fmla="*/ 86 w 96"/>
                    <a:gd name="T5" fmla="*/ 0 h 106"/>
                    <a:gd name="T6" fmla="*/ 96 w 96"/>
                    <a:gd name="T7" fmla="*/ 34 h 106"/>
                  </a:gdLst>
                  <a:ahLst/>
                  <a:cxnLst>
                    <a:cxn ang="0">
                      <a:pos x="T0" y="T1"/>
                    </a:cxn>
                    <a:cxn ang="0">
                      <a:pos x="T2" y="T3"/>
                    </a:cxn>
                    <a:cxn ang="0">
                      <a:pos x="T4" y="T5"/>
                    </a:cxn>
                    <a:cxn ang="0">
                      <a:pos x="T6" y="T7"/>
                    </a:cxn>
                  </a:cxnLst>
                  <a:rect l="0" t="0" r="r" b="b"/>
                  <a:pathLst>
                    <a:path w="96" h="106">
                      <a:moveTo>
                        <a:pt x="0" y="106"/>
                      </a:moveTo>
                      <a:cubicBezTo>
                        <a:pt x="0" y="106"/>
                        <a:pt x="0" y="50"/>
                        <a:pt x="34" y="30"/>
                      </a:cubicBezTo>
                      <a:cubicBezTo>
                        <a:pt x="68" y="10"/>
                        <a:pt x="86" y="0"/>
                        <a:pt x="86" y="0"/>
                      </a:cubicBezTo>
                      <a:cubicBezTo>
                        <a:pt x="96" y="34"/>
                        <a:pt x="96" y="34"/>
                        <a:pt x="96" y="34"/>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46" name="Freeform 111"/>
                <p:cNvSpPr>
                  <a:spLocks/>
                </p:cNvSpPr>
                <p:nvPr/>
              </p:nvSpPr>
              <p:spPr bwMode="auto">
                <a:xfrm>
                  <a:off x="1139" y="2966"/>
                  <a:ext cx="250" cy="298"/>
                </a:xfrm>
                <a:custGeom>
                  <a:avLst/>
                  <a:gdLst>
                    <a:gd name="T0" fmla="*/ 98 w 330"/>
                    <a:gd name="T1" fmla="*/ 0 h 426"/>
                    <a:gd name="T2" fmla="*/ 58 w 330"/>
                    <a:gd name="T3" fmla="*/ 144 h 426"/>
                    <a:gd name="T4" fmla="*/ 4 w 330"/>
                    <a:gd name="T5" fmla="*/ 190 h 426"/>
                    <a:gd name="T6" fmla="*/ 40 w 330"/>
                    <a:gd name="T7" fmla="*/ 242 h 426"/>
                    <a:gd name="T8" fmla="*/ 38 w 330"/>
                    <a:gd name="T9" fmla="*/ 342 h 426"/>
                    <a:gd name="T10" fmla="*/ 120 w 330"/>
                    <a:gd name="T11" fmla="*/ 280 h 426"/>
                    <a:gd name="T12" fmla="*/ 74 w 330"/>
                    <a:gd name="T13" fmla="*/ 378 h 426"/>
                    <a:gd name="T14" fmla="*/ 224 w 330"/>
                    <a:gd name="T15" fmla="*/ 344 h 426"/>
                    <a:gd name="T16" fmla="*/ 330 w 330"/>
                    <a:gd name="T17" fmla="*/ 16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426">
                      <a:moveTo>
                        <a:pt x="98" y="0"/>
                      </a:moveTo>
                      <a:cubicBezTo>
                        <a:pt x="98" y="0"/>
                        <a:pt x="62" y="86"/>
                        <a:pt x="58" y="144"/>
                      </a:cubicBezTo>
                      <a:cubicBezTo>
                        <a:pt x="58" y="144"/>
                        <a:pt x="8" y="142"/>
                        <a:pt x="4" y="190"/>
                      </a:cubicBezTo>
                      <a:cubicBezTo>
                        <a:pt x="0" y="238"/>
                        <a:pt x="40" y="242"/>
                        <a:pt x="40" y="242"/>
                      </a:cubicBezTo>
                      <a:cubicBezTo>
                        <a:pt x="40" y="242"/>
                        <a:pt x="6" y="322"/>
                        <a:pt x="38" y="342"/>
                      </a:cubicBezTo>
                      <a:cubicBezTo>
                        <a:pt x="38" y="342"/>
                        <a:pt x="110" y="314"/>
                        <a:pt x="120" y="280"/>
                      </a:cubicBezTo>
                      <a:cubicBezTo>
                        <a:pt x="120" y="280"/>
                        <a:pt x="106" y="350"/>
                        <a:pt x="74" y="378"/>
                      </a:cubicBezTo>
                      <a:cubicBezTo>
                        <a:pt x="74" y="378"/>
                        <a:pt x="166" y="426"/>
                        <a:pt x="224" y="344"/>
                      </a:cubicBezTo>
                      <a:cubicBezTo>
                        <a:pt x="330" y="162"/>
                        <a:pt x="330" y="162"/>
                        <a:pt x="330" y="162"/>
                      </a:cubicBezTo>
                    </a:path>
                  </a:pathLst>
                </a:custGeom>
                <a:solidFill>
                  <a:srgbClr val="FFE6BE"/>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47" name="Freeform 112"/>
                <p:cNvSpPr>
                  <a:spLocks/>
                </p:cNvSpPr>
                <p:nvPr/>
              </p:nvSpPr>
              <p:spPr bwMode="auto">
                <a:xfrm>
                  <a:off x="1139" y="2966"/>
                  <a:ext cx="250" cy="298"/>
                </a:xfrm>
                <a:custGeom>
                  <a:avLst/>
                  <a:gdLst>
                    <a:gd name="T0" fmla="*/ 98 w 330"/>
                    <a:gd name="T1" fmla="*/ 0 h 426"/>
                    <a:gd name="T2" fmla="*/ 58 w 330"/>
                    <a:gd name="T3" fmla="*/ 144 h 426"/>
                    <a:gd name="T4" fmla="*/ 4 w 330"/>
                    <a:gd name="T5" fmla="*/ 190 h 426"/>
                    <a:gd name="T6" fmla="*/ 40 w 330"/>
                    <a:gd name="T7" fmla="*/ 242 h 426"/>
                    <a:gd name="T8" fmla="*/ 38 w 330"/>
                    <a:gd name="T9" fmla="*/ 342 h 426"/>
                    <a:gd name="T10" fmla="*/ 120 w 330"/>
                    <a:gd name="T11" fmla="*/ 280 h 426"/>
                    <a:gd name="T12" fmla="*/ 74 w 330"/>
                    <a:gd name="T13" fmla="*/ 378 h 426"/>
                    <a:gd name="T14" fmla="*/ 224 w 330"/>
                    <a:gd name="T15" fmla="*/ 344 h 426"/>
                    <a:gd name="T16" fmla="*/ 330 w 330"/>
                    <a:gd name="T17" fmla="*/ 16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426">
                      <a:moveTo>
                        <a:pt x="98" y="0"/>
                      </a:moveTo>
                      <a:cubicBezTo>
                        <a:pt x="98" y="0"/>
                        <a:pt x="62" y="86"/>
                        <a:pt x="58" y="144"/>
                      </a:cubicBezTo>
                      <a:cubicBezTo>
                        <a:pt x="58" y="144"/>
                        <a:pt x="8" y="142"/>
                        <a:pt x="4" y="190"/>
                      </a:cubicBezTo>
                      <a:cubicBezTo>
                        <a:pt x="0" y="238"/>
                        <a:pt x="40" y="242"/>
                        <a:pt x="40" y="242"/>
                      </a:cubicBezTo>
                      <a:cubicBezTo>
                        <a:pt x="40" y="242"/>
                        <a:pt x="6" y="322"/>
                        <a:pt x="38" y="342"/>
                      </a:cubicBezTo>
                      <a:cubicBezTo>
                        <a:pt x="38" y="342"/>
                        <a:pt x="110" y="314"/>
                        <a:pt x="120" y="280"/>
                      </a:cubicBezTo>
                      <a:cubicBezTo>
                        <a:pt x="120" y="280"/>
                        <a:pt x="106" y="350"/>
                        <a:pt x="74" y="378"/>
                      </a:cubicBezTo>
                      <a:cubicBezTo>
                        <a:pt x="74" y="378"/>
                        <a:pt x="166" y="426"/>
                        <a:pt x="224" y="344"/>
                      </a:cubicBezTo>
                      <a:cubicBezTo>
                        <a:pt x="330" y="162"/>
                        <a:pt x="330" y="162"/>
                        <a:pt x="330" y="162"/>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48" name="Freeform 113"/>
                <p:cNvSpPr>
                  <a:spLocks/>
                </p:cNvSpPr>
                <p:nvPr/>
              </p:nvSpPr>
              <p:spPr bwMode="auto">
                <a:xfrm>
                  <a:off x="1170" y="2917"/>
                  <a:ext cx="296" cy="294"/>
                </a:xfrm>
                <a:custGeom>
                  <a:avLst/>
                  <a:gdLst>
                    <a:gd name="T0" fmla="*/ 156 w 390"/>
                    <a:gd name="T1" fmla="*/ 368 h 420"/>
                    <a:gd name="T2" fmla="*/ 192 w 390"/>
                    <a:gd name="T3" fmla="*/ 420 h 420"/>
                    <a:gd name="T4" fmla="*/ 292 w 390"/>
                    <a:gd name="T5" fmla="*/ 150 h 420"/>
                    <a:gd name="T6" fmla="*/ 230 w 390"/>
                    <a:gd name="T7" fmla="*/ 66 h 420"/>
                    <a:gd name="T8" fmla="*/ 132 w 390"/>
                    <a:gd name="T9" fmla="*/ 40 h 420"/>
                    <a:gd name="T10" fmla="*/ 76 w 390"/>
                    <a:gd name="T11" fmla="*/ 6 h 420"/>
                    <a:gd name="T12" fmla="*/ 6 w 390"/>
                    <a:gd name="T13" fmla="*/ 66 h 420"/>
                    <a:gd name="T14" fmla="*/ 44 w 390"/>
                    <a:gd name="T15" fmla="*/ 106 h 420"/>
                    <a:gd name="T16" fmla="*/ 100 w 390"/>
                    <a:gd name="T17" fmla="*/ 118 h 420"/>
                    <a:gd name="T18" fmla="*/ 156 w 390"/>
                    <a:gd name="T19" fmla="*/ 160 h 420"/>
                    <a:gd name="T20" fmla="*/ 150 w 390"/>
                    <a:gd name="T21" fmla="*/ 298 h 420"/>
                    <a:gd name="T22" fmla="*/ 186 w 390"/>
                    <a:gd name="T23" fmla="*/ 298 h 420"/>
                    <a:gd name="T24" fmla="*/ 156 w 390"/>
                    <a:gd name="T25" fmla="*/ 36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420">
                      <a:moveTo>
                        <a:pt x="156" y="368"/>
                      </a:moveTo>
                      <a:cubicBezTo>
                        <a:pt x="192" y="420"/>
                        <a:pt x="192" y="420"/>
                        <a:pt x="192" y="420"/>
                      </a:cubicBezTo>
                      <a:cubicBezTo>
                        <a:pt x="192" y="420"/>
                        <a:pt x="390" y="258"/>
                        <a:pt x="292" y="150"/>
                      </a:cubicBezTo>
                      <a:cubicBezTo>
                        <a:pt x="292" y="150"/>
                        <a:pt x="300" y="70"/>
                        <a:pt x="230" y="66"/>
                      </a:cubicBezTo>
                      <a:cubicBezTo>
                        <a:pt x="230" y="66"/>
                        <a:pt x="182" y="24"/>
                        <a:pt x="132" y="40"/>
                      </a:cubicBezTo>
                      <a:cubicBezTo>
                        <a:pt x="132" y="40"/>
                        <a:pt x="108" y="0"/>
                        <a:pt x="76" y="6"/>
                      </a:cubicBezTo>
                      <a:cubicBezTo>
                        <a:pt x="44" y="12"/>
                        <a:pt x="12" y="18"/>
                        <a:pt x="6" y="66"/>
                      </a:cubicBezTo>
                      <a:cubicBezTo>
                        <a:pt x="0" y="114"/>
                        <a:pt x="44" y="106"/>
                        <a:pt x="44" y="106"/>
                      </a:cubicBezTo>
                      <a:cubicBezTo>
                        <a:pt x="44" y="106"/>
                        <a:pt x="70" y="136"/>
                        <a:pt x="100" y="118"/>
                      </a:cubicBezTo>
                      <a:cubicBezTo>
                        <a:pt x="100" y="118"/>
                        <a:pt x="104" y="160"/>
                        <a:pt x="156" y="160"/>
                      </a:cubicBezTo>
                      <a:cubicBezTo>
                        <a:pt x="156" y="160"/>
                        <a:pt x="186" y="224"/>
                        <a:pt x="150" y="298"/>
                      </a:cubicBezTo>
                      <a:cubicBezTo>
                        <a:pt x="150" y="298"/>
                        <a:pt x="176" y="280"/>
                        <a:pt x="186" y="298"/>
                      </a:cubicBezTo>
                      <a:cubicBezTo>
                        <a:pt x="196" y="316"/>
                        <a:pt x="186" y="340"/>
                        <a:pt x="156" y="368"/>
                      </a:cubicBezTo>
                      <a:close/>
                    </a:path>
                  </a:pathLst>
                </a:custGeom>
                <a:solidFill>
                  <a:srgbClr val="000000"/>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49" name="Freeform 114"/>
                <p:cNvSpPr>
                  <a:spLocks/>
                </p:cNvSpPr>
                <p:nvPr/>
              </p:nvSpPr>
              <p:spPr bwMode="auto">
                <a:xfrm>
                  <a:off x="1208" y="3012"/>
                  <a:ext cx="23" cy="27"/>
                </a:xfrm>
                <a:custGeom>
                  <a:avLst/>
                  <a:gdLst>
                    <a:gd name="T0" fmla="*/ 0 w 30"/>
                    <a:gd name="T1" fmla="*/ 26 h 38"/>
                    <a:gd name="T2" fmla="*/ 30 w 30"/>
                    <a:gd name="T3" fmla="*/ 38 h 38"/>
                  </a:gdLst>
                  <a:ahLst/>
                  <a:cxnLst>
                    <a:cxn ang="0">
                      <a:pos x="T0" y="T1"/>
                    </a:cxn>
                    <a:cxn ang="0">
                      <a:pos x="T2" y="T3"/>
                    </a:cxn>
                  </a:cxnLst>
                  <a:rect l="0" t="0" r="r" b="b"/>
                  <a:pathLst>
                    <a:path w="30" h="38">
                      <a:moveTo>
                        <a:pt x="0" y="26"/>
                      </a:moveTo>
                      <a:cubicBezTo>
                        <a:pt x="0" y="26"/>
                        <a:pt x="20" y="0"/>
                        <a:pt x="30" y="38"/>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50" name="Freeform 115"/>
                <p:cNvSpPr>
                  <a:spLocks/>
                </p:cNvSpPr>
                <p:nvPr/>
              </p:nvSpPr>
              <p:spPr bwMode="auto">
                <a:xfrm>
                  <a:off x="1193" y="3052"/>
                  <a:ext cx="26" cy="37"/>
                </a:xfrm>
                <a:custGeom>
                  <a:avLst/>
                  <a:gdLst>
                    <a:gd name="T0" fmla="*/ 0 w 34"/>
                    <a:gd name="T1" fmla="*/ 48 h 54"/>
                    <a:gd name="T2" fmla="*/ 34 w 34"/>
                    <a:gd name="T3" fmla="*/ 54 h 54"/>
                  </a:gdLst>
                  <a:ahLst/>
                  <a:cxnLst>
                    <a:cxn ang="0">
                      <a:pos x="T0" y="T1"/>
                    </a:cxn>
                    <a:cxn ang="0">
                      <a:pos x="T2" y="T3"/>
                    </a:cxn>
                  </a:cxnLst>
                  <a:rect l="0" t="0" r="r" b="b"/>
                  <a:pathLst>
                    <a:path w="34" h="54">
                      <a:moveTo>
                        <a:pt x="0" y="48"/>
                      </a:moveTo>
                      <a:cubicBezTo>
                        <a:pt x="0" y="48"/>
                        <a:pt x="24" y="0"/>
                        <a:pt x="34" y="54"/>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51" name="Freeform 116"/>
                <p:cNvSpPr>
                  <a:spLocks/>
                </p:cNvSpPr>
                <p:nvPr/>
              </p:nvSpPr>
              <p:spPr bwMode="auto">
                <a:xfrm>
                  <a:off x="1067" y="3678"/>
                  <a:ext cx="88" cy="53"/>
                </a:xfrm>
                <a:custGeom>
                  <a:avLst/>
                  <a:gdLst>
                    <a:gd name="T0" fmla="*/ 52 w 116"/>
                    <a:gd name="T1" fmla="*/ 4 h 76"/>
                    <a:gd name="T2" fmla="*/ 0 w 116"/>
                    <a:gd name="T3" fmla="*/ 46 h 76"/>
                    <a:gd name="T4" fmla="*/ 60 w 116"/>
                    <a:gd name="T5" fmla="*/ 46 h 76"/>
                    <a:gd name="T6" fmla="*/ 108 w 116"/>
                    <a:gd name="T7" fmla="*/ 0 h 76"/>
                  </a:gdLst>
                  <a:ahLst/>
                  <a:cxnLst>
                    <a:cxn ang="0">
                      <a:pos x="T0" y="T1"/>
                    </a:cxn>
                    <a:cxn ang="0">
                      <a:pos x="T2" y="T3"/>
                    </a:cxn>
                    <a:cxn ang="0">
                      <a:pos x="T4" y="T5"/>
                    </a:cxn>
                    <a:cxn ang="0">
                      <a:pos x="T6" y="T7"/>
                    </a:cxn>
                  </a:cxnLst>
                  <a:rect l="0" t="0" r="r" b="b"/>
                  <a:pathLst>
                    <a:path w="116" h="76">
                      <a:moveTo>
                        <a:pt x="52" y="4"/>
                      </a:moveTo>
                      <a:cubicBezTo>
                        <a:pt x="52" y="4"/>
                        <a:pt x="0" y="36"/>
                        <a:pt x="0" y="46"/>
                      </a:cubicBezTo>
                      <a:cubicBezTo>
                        <a:pt x="0" y="56"/>
                        <a:pt x="60" y="46"/>
                        <a:pt x="60" y="46"/>
                      </a:cubicBezTo>
                      <a:cubicBezTo>
                        <a:pt x="60" y="46"/>
                        <a:pt x="116" y="76"/>
                        <a:pt x="108" y="0"/>
                      </a:cubicBezTo>
                    </a:path>
                  </a:pathLst>
                </a:custGeom>
                <a:solidFill>
                  <a:srgbClr val="FF9966"/>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53" name="Freeform 117"/>
                <p:cNvSpPr>
                  <a:spLocks/>
                </p:cNvSpPr>
                <p:nvPr/>
              </p:nvSpPr>
              <p:spPr bwMode="auto">
                <a:xfrm>
                  <a:off x="1067" y="3678"/>
                  <a:ext cx="88" cy="53"/>
                </a:xfrm>
                <a:custGeom>
                  <a:avLst/>
                  <a:gdLst>
                    <a:gd name="T0" fmla="*/ 52 w 116"/>
                    <a:gd name="T1" fmla="*/ 4 h 76"/>
                    <a:gd name="T2" fmla="*/ 0 w 116"/>
                    <a:gd name="T3" fmla="*/ 46 h 76"/>
                    <a:gd name="T4" fmla="*/ 60 w 116"/>
                    <a:gd name="T5" fmla="*/ 46 h 76"/>
                    <a:gd name="T6" fmla="*/ 108 w 116"/>
                    <a:gd name="T7" fmla="*/ 0 h 76"/>
                  </a:gdLst>
                  <a:ahLst/>
                  <a:cxnLst>
                    <a:cxn ang="0">
                      <a:pos x="T0" y="T1"/>
                    </a:cxn>
                    <a:cxn ang="0">
                      <a:pos x="T2" y="T3"/>
                    </a:cxn>
                    <a:cxn ang="0">
                      <a:pos x="T4" y="T5"/>
                    </a:cxn>
                    <a:cxn ang="0">
                      <a:pos x="T6" y="T7"/>
                    </a:cxn>
                  </a:cxnLst>
                  <a:rect l="0" t="0" r="r" b="b"/>
                  <a:pathLst>
                    <a:path w="116" h="76">
                      <a:moveTo>
                        <a:pt x="52" y="4"/>
                      </a:moveTo>
                      <a:cubicBezTo>
                        <a:pt x="52" y="4"/>
                        <a:pt x="0" y="36"/>
                        <a:pt x="0" y="46"/>
                      </a:cubicBezTo>
                      <a:cubicBezTo>
                        <a:pt x="0" y="56"/>
                        <a:pt x="60" y="46"/>
                        <a:pt x="60" y="46"/>
                      </a:cubicBezTo>
                      <a:cubicBezTo>
                        <a:pt x="60" y="46"/>
                        <a:pt x="116" y="76"/>
                        <a:pt x="108" y="0"/>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54" name="Freeform 118"/>
                <p:cNvSpPr>
                  <a:spLocks/>
                </p:cNvSpPr>
                <p:nvPr/>
              </p:nvSpPr>
              <p:spPr bwMode="auto">
                <a:xfrm>
                  <a:off x="1186" y="3651"/>
                  <a:ext cx="101" cy="62"/>
                </a:xfrm>
                <a:custGeom>
                  <a:avLst/>
                  <a:gdLst>
                    <a:gd name="T0" fmla="*/ 64 w 134"/>
                    <a:gd name="T1" fmla="*/ 42 h 88"/>
                    <a:gd name="T2" fmla="*/ 22 w 134"/>
                    <a:gd name="T3" fmla="*/ 74 h 88"/>
                    <a:gd name="T4" fmla="*/ 58 w 134"/>
                    <a:gd name="T5" fmla="*/ 88 h 88"/>
                    <a:gd name="T6" fmla="*/ 76 w 134"/>
                    <a:gd name="T7" fmla="*/ 80 h 88"/>
                    <a:gd name="T8" fmla="*/ 126 w 134"/>
                    <a:gd name="T9" fmla="*/ 46 h 88"/>
                    <a:gd name="T10" fmla="*/ 106 w 134"/>
                    <a:gd name="T11" fmla="*/ 0 h 88"/>
                  </a:gdLst>
                  <a:ahLst/>
                  <a:cxnLst>
                    <a:cxn ang="0">
                      <a:pos x="T0" y="T1"/>
                    </a:cxn>
                    <a:cxn ang="0">
                      <a:pos x="T2" y="T3"/>
                    </a:cxn>
                    <a:cxn ang="0">
                      <a:pos x="T4" y="T5"/>
                    </a:cxn>
                    <a:cxn ang="0">
                      <a:pos x="T6" y="T7"/>
                    </a:cxn>
                    <a:cxn ang="0">
                      <a:pos x="T8" y="T9"/>
                    </a:cxn>
                    <a:cxn ang="0">
                      <a:pos x="T10" y="T11"/>
                    </a:cxn>
                  </a:cxnLst>
                  <a:rect l="0" t="0" r="r" b="b"/>
                  <a:pathLst>
                    <a:path w="134" h="88">
                      <a:moveTo>
                        <a:pt x="64" y="42"/>
                      </a:moveTo>
                      <a:cubicBezTo>
                        <a:pt x="64" y="42"/>
                        <a:pt x="44" y="68"/>
                        <a:pt x="22" y="74"/>
                      </a:cubicBezTo>
                      <a:cubicBezTo>
                        <a:pt x="0" y="80"/>
                        <a:pt x="58" y="88"/>
                        <a:pt x="58" y="88"/>
                      </a:cubicBezTo>
                      <a:cubicBezTo>
                        <a:pt x="76" y="80"/>
                        <a:pt x="76" y="80"/>
                        <a:pt x="76" y="80"/>
                      </a:cubicBezTo>
                      <a:cubicBezTo>
                        <a:pt x="76" y="80"/>
                        <a:pt x="134" y="80"/>
                        <a:pt x="126" y="46"/>
                      </a:cubicBezTo>
                      <a:cubicBezTo>
                        <a:pt x="118" y="12"/>
                        <a:pt x="106" y="0"/>
                        <a:pt x="106" y="0"/>
                      </a:cubicBezTo>
                    </a:path>
                  </a:pathLst>
                </a:custGeom>
                <a:solidFill>
                  <a:srgbClr val="FF9966"/>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55" name="Freeform 119"/>
                <p:cNvSpPr>
                  <a:spLocks/>
                </p:cNvSpPr>
                <p:nvPr/>
              </p:nvSpPr>
              <p:spPr bwMode="auto">
                <a:xfrm>
                  <a:off x="1186" y="3651"/>
                  <a:ext cx="101" cy="62"/>
                </a:xfrm>
                <a:custGeom>
                  <a:avLst/>
                  <a:gdLst>
                    <a:gd name="T0" fmla="*/ 64 w 134"/>
                    <a:gd name="T1" fmla="*/ 42 h 88"/>
                    <a:gd name="T2" fmla="*/ 22 w 134"/>
                    <a:gd name="T3" fmla="*/ 74 h 88"/>
                    <a:gd name="T4" fmla="*/ 58 w 134"/>
                    <a:gd name="T5" fmla="*/ 88 h 88"/>
                    <a:gd name="T6" fmla="*/ 76 w 134"/>
                    <a:gd name="T7" fmla="*/ 80 h 88"/>
                    <a:gd name="T8" fmla="*/ 126 w 134"/>
                    <a:gd name="T9" fmla="*/ 46 h 88"/>
                    <a:gd name="T10" fmla="*/ 106 w 134"/>
                    <a:gd name="T11" fmla="*/ 0 h 88"/>
                  </a:gdLst>
                  <a:ahLst/>
                  <a:cxnLst>
                    <a:cxn ang="0">
                      <a:pos x="T0" y="T1"/>
                    </a:cxn>
                    <a:cxn ang="0">
                      <a:pos x="T2" y="T3"/>
                    </a:cxn>
                    <a:cxn ang="0">
                      <a:pos x="T4" y="T5"/>
                    </a:cxn>
                    <a:cxn ang="0">
                      <a:pos x="T6" y="T7"/>
                    </a:cxn>
                    <a:cxn ang="0">
                      <a:pos x="T8" y="T9"/>
                    </a:cxn>
                    <a:cxn ang="0">
                      <a:pos x="T10" y="T11"/>
                    </a:cxn>
                  </a:cxnLst>
                  <a:rect l="0" t="0" r="r" b="b"/>
                  <a:pathLst>
                    <a:path w="134" h="88">
                      <a:moveTo>
                        <a:pt x="64" y="42"/>
                      </a:moveTo>
                      <a:cubicBezTo>
                        <a:pt x="64" y="42"/>
                        <a:pt x="44" y="68"/>
                        <a:pt x="22" y="74"/>
                      </a:cubicBezTo>
                      <a:cubicBezTo>
                        <a:pt x="0" y="80"/>
                        <a:pt x="58" y="88"/>
                        <a:pt x="58" y="88"/>
                      </a:cubicBezTo>
                      <a:cubicBezTo>
                        <a:pt x="76" y="80"/>
                        <a:pt x="76" y="80"/>
                        <a:pt x="76" y="80"/>
                      </a:cubicBezTo>
                      <a:cubicBezTo>
                        <a:pt x="76" y="80"/>
                        <a:pt x="134" y="80"/>
                        <a:pt x="126" y="46"/>
                      </a:cubicBezTo>
                      <a:cubicBezTo>
                        <a:pt x="118" y="12"/>
                        <a:pt x="106" y="0"/>
                        <a:pt x="106" y="0"/>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56" name="Freeform 120"/>
                <p:cNvSpPr>
                  <a:spLocks/>
                </p:cNvSpPr>
                <p:nvPr/>
              </p:nvSpPr>
              <p:spPr bwMode="auto">
                <a:xfrm>
                  <a:off x="1170" y="3496"/>
                  <a:ext cx="151" cy="189"/>
                </a:xfrm>
                <a:custGeom>
                  <a:avLst/>
                  <a:gdLst>
                    <a:gd name="T0" fmla="*/ 198 w 198"/>
                    <a:gd name="T1" fmla="*/ 0 h 270"/>
                    <a:gd name="T2" fmla="*/ 126 w 198"/>
                    <a:gd name="T3" fmla="*/ 162 h 270"/>
                    <a:gd name="T4" fmla="*/ 142 w 198"/>
                    <a:gd name="T5" fmla="*/ 226 h 270"/>
                    <a:gd name="T6" fmla="*/ 68 w 198"/>
                    <a:gd name="T7" fmla="*/ 270 h 270"/>
                    <a:gd name="T8" fmla="*/ 44 w 198"/>
                    <a:gd name="T9" fmla="*/ 76 h 270"/>
                  </a:gdLst>
                  <a:ahLst/>
                  <a:cxnLst>
                    <a:cxn ang="0">
                      <a:pos x="T0" y="T1"/>
                    </a:cxn>
                    <a:cxn ang="0">
                      <a:pos x="T2" y="T3"/>
                    </a:cxn>
                    <a:cxn ang="0">
                      <a:pos x="T4" y="T5"/>
                    </a:cxn>
                    <a:cxn ang="0">
                      <a:pos x="T6" y="T7"/>
                    </a:cxn>
                    <a:cxn ang="0">
                      <a:pos x="T8" y="T9"/>
                    </a:cxn>
                  </a:cxnLst>
                  <a:rect l="0" t="0" r="r" b="b"/>
                  <a:pathLst>
                    <a:path w="198" h="270">
                      <a:moveTo>
                        <a:pt x="198" y="0"/>
                      </a:moveTo>
                      <a:cubicBezTo>
                        <a:pt x="198" y="0"/>
                        <a:pt x="126" y="102"/>
                        <a:pt x="126" y="162"/>
                      </a:cubicBezTo>
                      <a:cubicBezTo>
                        <a:pt x="126" y="222"/>
                        <a:pt x="142" y="226"/>
                        <a:pt x="142" y="226"/>
                      </a:cubicBezTo>
                      <a:cubicBezTo>
                        <a:pt x="142" y="226"/>
                        <a:pt x="136" y="252"/>
                        <a:pt x="68" y="270"/>
                      </a:cubicBezTo>
                      <a:cubicBezTo>
                        <a:pt x="68" y="270"/>
                        <a:pt x="0" y="162"/>
                        <a:pt x="44" y="76"/>
                      </a:cubicBezTo>
                    </a:path>
                  </a:pathLst>
                </a:custGeom>
                <a:solidFill>
                  <a:srgbClr val="CCCCCC"/>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57" name="Freeform 121"/>
                <p:cNvSpPr>
                  <a:spLocks/>
                </p:cNvSpPr>
                <p:nvPr/>
              </p:nvSpPr>
              <p:spPr bwMode="auto">
                <a:xfrm>
                  <a:off x="1170" y="3496"/>
                  <a:ext cx="151" cy="189"/>
                </a:xfrm>
                <a:custGeom>
                  <a:avLst/>
                  <a:gdLst>
                    <a:gd name="T0" fmla="*/ 198 w 198"/>
                    <a:gd name="T1" fmla="*/ 0 h 270"/>
                    <a:gd name="T2" fmla="*/ 126 w 198"/>
                    <a:gd name="T3" fmla="*/ 162 h 270"/>
                    <a:gd name="T4" fmla="*/ 142 w 198"/>
                    <a:gd name="T5" fmla="*/ 226 h 270"/>
                    <a:gd name="T6" fmla="*/ 68 w 198"/>
                    <a:gd name="T7" fmla="*/ 270 h 270"/>
                    <a:gd name="T8" fmla="*/ 44 w 198"/>
                    <a:gd name="T9" fmla="*/ 76 h 270"/>
                  </a:gdLst>
                  <a:ahLst/>
                  <a:cxnLst>
                    <a:cxn ang="0">
                      <a:pos x="T0" y="T1"/>
                    </a:cxn>
                    <a:cxn ang="0">
                      <a:pos x="T2" y="T3"/>
                    </a:cxn>
                    <a:cxn ang="0">
                      <a:pos x="T4" y="T5"/>
                    </a:cxn>
                    <a:cxn ang="0">
                      <a:pos x="T6" y="T7"/>
                    </a:cxn>
                    <a:cxn ang="0">
                      <a:pos x="T8" y="T9"/>
                    </a:cxn>
                  </a:cxnLst>
                  <a:rect l="0" t="0" r="r" b="b"/>
                  <a:pathLst>
                    <a:path w="198" h="270">
                      <a:moveTo>
                        <a:pt x="198" y="0"/>
                      </a:moveTo>
                      <a:cubicBezTo>
                        <a:pt x="198" y="0"/>
                        <a:pt x="126" y="102"/>
                        <a:pt x="126" y="162"/>
                      </a:cubicBezTo>
                      <a:cubicBezTo>
                        <a:pt x="126" y="222"/>
                        <a:pt x="142" y="226"/>
                        <a:pt x="142" y="226"/>
                      </a:cubicBezTo>
                      <a:cubicBezTo>
                        <a:pt x="142" y="226"/>
                        <a:pt x="136" y="252"/>
                        <a:pt x="68" y="270"/>
                      </a:cubicBezTo>
                      <a:cubicBezTo>
                        <a:pt x="68" y="270"/>
                        <a:pt x="0" y="162"/>
                        <a:pt x="44" y="76"/>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58" name="Freeform 122"/>
                <p:cNvSpPr>
                  <a:spLocks/>
                </p:cNvSpPr>
                <p:nvPr/>
              </p:nvSpPr>
              <p:spPr bwMode="auto">
                <a:xfrm>
                  <a:off x="1102" y="3465"/>
                  <a:ext cx="217" cy="233"/>
                </a:xfrm>
                <a:custGeom>
                  <a:avLst/>
                  <a:gdLst>
                    <a:gd name="T0" fmla="*/ 128 w 286"/>
                    <a:gd name="T1" fmla="*/ 0 h 332"/>
                    <a:gd name="T2" fmla="*/ 20 w 286"/>
                    <a:gd name="T3" fmla="*/ 180 h 332"/>
                    <a:gd name="T4" fmla="*/ 6 w 286"/>
                    <a:gd name="T5" fmla="*/ 308 h 332"/>
                    <a:gd name="T6" fmla="*/ 72 w 286"/>
                    <a:gd name="T7" fmla="*/ 294 h 332"/>
                    <a:gd name="T8" fmla="*/ 166 w 286"/>
                    <a:gd name="T9" fmla="*/ 150 h 332"/>
                    <a:gd name="T10" fmla="*/ 286 w 286"/>
                    <a:gd name="T11" fmla="*/ 34 h 332"/>
                  </a:gdLst>
                  <a:ahLst/>
                  <a:cxnLst>
                    <a:cxn ang="0">
                      <a:pos x="T0" y="T1"/>
                    </a:cxn>
                    <a:cxn ang="0">
                      <a:pos x="T2" y="T3"/>
                    </a:cxn>
                    <a:cxn ang="0">
                      <a:pos x="T4" y="T5"/>
                    </a:cxn>
                    <a:cxn ang="0">
                      <a:pos x="T6" y="T7"/>
                    </a:cxn>
                    <a:cxn ang="0">
                      <a:pos x="T8" y="T9"/>
                    </a:cxn>
                    <a:cxn ang="0">
                      <a:pos x="T10" y="T11"/>
                    </a:cxn>
                  </a:cxnLst>
                  <a:rect l="0" t="0" r="r" b="b"/>
                  <a:pathLst>
                    <a:path w="286" h="332">
                      <a:moveTo>
                        <a:pt x="128" y="0"/>
                      </a:moveTo>
                      <a:cubicBezTo>
                        <a:pt x="128" y="0"/>
                        <a:pt x="40" y="108"/>
                        <a:pt x="20" y="180"/>
                      </a:cubicBezTo>
                      <a:cubicBezTo>
                        <a:pt x="0" y="252"/>
                        <a:pt x="6" y="308"/>
                        <a:pt x="6" y="308"/>
                      </a:cubicBezTo>
                      <a:cubicBezTo>
                        <a:pt x="6" y="308"/>
                        <a:pt x="82" y="332"/>
                        <a:pt x="72" y="294"/>
                      </a:cubicBezTo>
                      <a:cubicBezTo>
                        <a:pt x="72" y="294"/>
                        <a:pt x="86" y="198"/>
                        <a:pt x="166" y="150"/>
                      </a:cubicBezTo>
                      <a:cubicBezTo>
                        <a:pt x="246" y="102"/>
                        <a:pt x="286" y="34"/>
                        <a:pt x="286" y="34"/>
                      </a:cubicBezTo>
                    </a:path>
                  </a:pathLst>
                </a:custGeom>
                <a:solidFill>
                  <a:srgbClr val="CCCCCC"/>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59" name="Freeform 123"/>
                <p:cNvSpPr>
                  <a:spLocks/>
                </p:cNvSpPr>
                <p:nvPr/>
              </p:nvSpPr>
              <p:spPr bwMode="auto">
                <a:xfrm>
                  <a:off x="1102" y="3465"/>
                  <a:ext cx="217" cy="233"/>
                </a:xfrm>
                <a:custGeom>
                  <a:avLst/>
                  <a:gdLst>
                    <a:gd name="T0" fmla="*/ 128 w 286"/>
                    <a:gd name="T1" fmla="*/ 0 h 332"/>
                    <a:gd name="T2" fmla="*/ 20 w 286"/>
                    <a:gd name="T3" fmla="*/ 180 h 332"/>
                    <a:gd name="T4" fmla="*/ 6 w 286"/>
                    <a:gd name="T5" fmla="*/ 308 h 332"/>
                    <a:gd name="T6" fmla="*/ 72 w 286"/>
                    <a:gd name="T7" fmla="*/ 294 h 332"/>
                    <a:gd name="T8" fmla="*/ 166 w 286"/>
                    <a:gd name="T9" fmla="*/ 150 h 332"/>
                    <a:gd name="T10" fmla="*/ 286 w 286"/>
                    <a:gd name="T11" fmla="*/ 34 h 332"/>
                  </a:gdLst>
                  <a:ahLst/>
                  <a:cxnLst>
                    <a:cxn ang="0">
                      <a:pos x="T0" y="T1"/>
                    </a:cxn>
                    <a:cxn ang="0">
                      <a:pos x="T2" y="T3"/>
                    </a:cxn>
                    <a:cxn ang="0">
                      <a:pos x="T4" y="T5"/>
                    </a:cxn>
                    <a:cxn ang="0">
                      <a:pos x="T6" y="T7"/>
                    </a:cxn>
                    <a:cxn ang="0">
                      <a:pos x="T8" y="T9"/>
                    </a:cxn>
                    <a:cxn ang="0">
                      <a:pos x="T10" y="T11"/>
                    </a:cxn>
                  </a:cxnLst>
                  <a:rect l="0" t="0" r="r" b="b"/>
                  <a:pathLst>
                    <a:path w="286" h="332">
                      <a:moveTo>
                        <a:pt x="128" y="0"/>
                      </a:moveTo>
                      <a:cubicBezTo>
                        <a:pt x="128" y="0"/>
                        <a:pt x="40" y="108"/>
                        <a:pt x="20" y="180"/>
                      </a:cubicBezTo>
                      <a:cubicBezTo>
                        <a:pt x="0" y="252"/>
                        <a:pt x="6" y="308"/>
                        <a:pt x="6" y="308"/>
                      </a:cubicBezTo>
                      <a:cubicBezTo>
                        <a:pt x="6" y="308"/>
                        <a:pt x="82" y="332"/>
                        <a:pt x="72" y="294"/>
                      </a:cubicBezTo>
                      <a:cubicBezTo>
                        <a:pt x="72" y="294"/>
                        <a:pt x="86" y="198"/>
                        <a:pt x="166" y="150"/>
                      </a:cubicBezTo>
                      <a:cubicBezTo>
                        <a:pt x="246" y="102"/>
                        <a:pt x="286" y="34"/>
                        <a:pt x="286" y="34"/>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60" name="Freeform 124"/>
                <p:cNvSpPr>
                  <a:spLocks/>
                </p:cNvSpPr>
                <p:nvPr/>
              </p:nvSpPr>
              <p:spPr bwMode="auto">
                <a:xfrm>
                  <a:off x="1176" y="3230"/>
                  <a:ext cx="231" cy="291"/>
                </a:xfrm>
                <a:custGeom>
                  <a:avLst/>
                  <a:gdLst>
                    <a:gd name="T0" fmla="*/ 192 w 304"/>
                    <a:gd name="T1" fmla="*/ 0 h 416"/>
                    <a:gd name="T2" fmla="*/ 116 w 304"/>
                    <a:gd name="T3" fmla="*/ 38 h 416"/>
                    <a:gd name="T4" fmla="*/ 100 w 304"/>
                    <a:gd name="T5" fmla="*/ 56 h 416"/>
                    <a:gd name="T6" fmla="*/ 0 w 304"/>
                    <a:gd name="T7" fmla="*/ 146 h 416"/>
                    <a:gd name="T8" fmla="*/ 0 w 304"/>
                    <a:gd name="T9" fmla="*/ 214 h 416"/>
                    <a:gd name="T10" fmla="*/ 76 w 304"/>
                    <a:gd name="T11" fmla="*/ 184 h 416"/>
                    <a:gd name="T12" fmla="*/ 22 w 304"/>
                    <a:gd name="T13" fmla="*/ 340 h 416"/>
                    <a:gd name="T14" fmla="*/ 208 w 304"/>
                    <a:gd name="T15" fmla="*/ 374 h 416"/>
                    <a:gd name="T16" fmla="*/ 192 w 304"/>
                    <a:gd name="T17"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416">
                      <a:moveTo>
                        <a:pt x="192" y="0"/>
                      </a:moveTo>
                      <a:cubicBezTo>
                        <a:pt x="116" y="38"/>
                        <a:pt x="116" y="38"/>
                        <a:pt x="116" y="38"/>
                      </a:cubicBezTo>
                      <a:cubicBezTo>
                        <a:pt x="100" y="56"/>
                        <a:pt x="100" y="56"/>
                        <a:pt x="100" y="56"/>
                      </a:cubicBezTo>
                      <a:cubicBezTo>
                        <a:pt x="100" y="56"/>
                        <a:pt x="32" y="126"/>
                        <a:pt x="0" y="146"/>
                      </a:cubicBezTo>
                      <a:cubicBezTo>
                        <a:pt x="0" y="214"/>
                        <a:pt x="0" y="214"/>
                        <a:pt x="0" y="214"/>
                      </a:cubicBezTo>
                      <a:cubicBezTo>
                        <a:pt x="0" y="214"/>
                        <a:pt x="30" y="210"/>
                        <a:pt x="76" y="184"/>
                      </a:cubicBezTo>
                      <a:cubicBezTo>
                        <a:pt x="76" y="184"/>
                        <a:pt x="62" y="288"/>
                        <a:pt x="22" y="340"/>
                      </a:cubicBezTo>
                      <a:cubicBezTo>
                        <a:pt x="22" y="340"/>
                        <a:pt x="176" y="416"/>
                        <a:pt x="208" y="374"/>
                      </a:cubicBezTo>
                      <a:cubicBezTo>
                        <a:pt x="208" y="374"/>
                        <a:pt x="304" y="158"/>
                        <a:pt x="192" y="0"/>
                      </a:cubicBezTo>
                      <a:close/>
                    </a:path>
                  </a:pathLst>
                </a:custGeom>
                <a:solidFill>
                  <a:srgbClr val="97FF99"/>
                </a:solidFill>
                <a:ln w="12"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61" name="Freeform 125"/>
                <p:cNvSpPr>
                  <a:spLocks/>
                </p:cNvSpPr>
                <p:nvPr/>
              </p:nvSpPr>
              <p:spPr bwMode="auto">
                <a:xfrm>
                  <a:off x="1239" y="3300"/>
                  <a:ext cx="66" cy="58"/>
                </a:xfrm>
                <a:custGeom>
                  <a:avLst/>
                  <a:gdLst>
                    <a:gd name="T0" fmla="*/ 0 w 88"/>
                    <a:gd name="T1" fmla="*/ 82 h 82"/>
                    <a:gd name="T2" fmla="*/ 88 w 88"/>
                    <a:gd name="T3" fmla="*/ 0 h 82"/>
                  </a:gdLst>
                  <a:ahLst/>
                  <a:cxnLst>
                    <a:cxn ang="0">
                      <a:pos x="T0" y="T1"/>
                    </a:cxn>
                    <a:cxn ang="0">
                      <a:pos x="T2" y="T3"/>
                    </a:cxn>
                  </a:cxnLst>
                  <a:rect l="0" t="0" r="r" b="b"/>
                  <a:pathLst>
                    <a:path w="88" h="82">
                      <a:moveTo>
                        <a:pt x="0" y="82"/>
                      </a:moveTo>
                      <a:cubicBezTo>
                        <a:pt x="0" y="82"/>
                        <a:pt x="80" y="50"/>
                        <a:pt x="88" y="0"/>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62" name="Freeform 126"/>
                <p:cNvSpPr>
                  <a:spLocks/>
                </p:cNvSpPr>
                <p:nvPr/>
              </p:nvSpPr>
              <p:spPr bwMode="auto">
                <a:xfrm>
                  <a:off x="1111" y="3286"/>
                  <a:ext cx="307" cy="160"/>
                </a:xfrm>
                <a:custGeom>
                  <a:avLst/>
                  <a:gdLst>
                    <a:gd name="T0" fmla="*/ 346 w 404"/>
                    <a:gd name="T1" fmla="*/ 0 h 228"/>
                    <a:gd name="T2" fmla="*/ 400 w 404"/>
                    <a:gd name="T3" fmla="*/ 58 h 228"/>
                    <a:gd name="T4" fmla="*/ 0 w 404"/>
                    <a:gd name="T5" fmla="*/ 228 h 228"/>
                  </a:gdLst>
                  <a:ahLst/>
                  <a:cxnLst>
                    <a:cxn ang="0">
                      <a:pos x="T0" y="T1"/>
                    </a:cxn>
                    <a:cxn ang="0">
                      <a:pos x="T2" y="T3"/>
                    </a:cxn>
                    <a:cxn ang="0">
                      <a:pos x="T4" y="T5"/>
                    </a:cxn>
                  </a:cxnLst>
                  <a:rect l="0" t="0" r="r" b="b"/>
                  <a:pathLst>
                    <a:path w="404" h="228">
                      <a:moveTo>
                        <a:pt x="346" y="0"/>
                      </a:moveTo>
                      <a:cubicBezTo>
                        <a:pt x="346" y="0"/>
                        <a:pt x="404" y="10"/>
                        <a:pt x="400" y="58"/>
                      </a:cubicBezTo>
                      <a:cubicBezTo>
                        <a:pt x="396" y="106"/>
                        <a:pt x="238" y="182"/>
                        <a:pt x="0" y="228"/>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sp>
              <p:nvSpPr>
                <p:cNvPr id="163" name="Freeform 127"/>
                <p:cNvSpPr>
                  <a:spLocks/>
                </p:cNvSpPr>
                <p:nvPr/>
              </p:nvSpPr>
              <p:spPr bwMode="auto">
                <a:xfrm>
                  <a:off x="1187" y="3394"/>
                  <a:ext cx="188" cy="63"/>
                </a:xfrm>
                <a:custGeom>
                  <a:avLst/>
                  <a:gdLst>
                    <a:gd name="T0" fmla="*/ 248 w 248"/>
                    <a:gd name="T1" fmla="*/ 0 h 90"/>
                    <a:gd name="T2" fmla="*/ 0 w 248"/>
                    <a:gd name="T3" fmla="*/ 90 h 90"/>
                  </a:gdLst>
                  <a:ahLst/>
                  <a:cxnLst>
                    <a:cxn ang="0">
                      <a:pos x="T0" y="T1"/>
                    </a:cxn>
                    <a:cxn ang="0">
                      <a:pos x="T2" y="T3"/>
                    </a:cxn>
                  </a:cxnLst>
                  <a:rect l="0" t="0" r="r" b="b"/>
                  <a:pathLst>
                    <a:path w="248" h="90">
                      <a:moveTo>
                        <a:pt x="248" y="0"/>
                      </a:moveTo>
                      <a:cubicBezTo>
                        <a:pt x="248" y="0"/>
                        <a:pt x="102" y="68"/>
                        <a:pt x="0" y="90"/>
                      </a:cubicBezTo>
                    </a:path>
                  </a:pathLst>
                </a:custGeom>
                <a:noFill/>
                <a:ln w="12"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cs typeface="Arial" panose="020B0604020202020204" pitchFamily="34" charset="0"/>
                  </a:endParaRPr>
                </a:p>
              </p:txBody>
            </p:sp>
          </p:grpSp>
          <p:sp>
            <p:nvSpPr>
              <p:cNvPr id="55" name="TextBox 54"/>
              <p:cNvSpPr txBox="1"/>
              <p:nvPr/>
            </p:nvSpPr>
            <p:spPr>
              <a:xfrm>
                <a:off x="5546681" y="6324600"/>
                <a:ext cx="875727" cy="253398"/>
              </a:xfrm>
              <a:prstGeom prst="rect">
                <a:avLst/>
              </a:prstGeom>
              <a:noFill/>
            </p:spPr>
            <p:txBody>
              <a:bodyPr wrap="square" rtlCol="0">
                <a:prstTxWarp prst="textDeflateTop">
                  <a:avLst/>
                </a:prstTxWarp>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700" b="1" spc="50" dirty="0">
                    <a:ln w="11430"/>
                    <a:solidFill>
                      <a:srgbClr val="002060"/>
                    </a:solidFill>
                    <a:effectLst>
                      <a:outerShdw blurRad="76200" dist="50800" dir="5400000" algn="tl" rotWithShape="0">
                        <a:srgbClr val="000000">
                          <a:alpha val="65000"/>
                        </a:srgbClr>
                      </a:outerShdw>
                    </a:effectLst>
                    <a:cs typeface="Arial" panose="020B0604020202020204" pitchFamily="34" charset="0"/>
                  </a:rPr>
                  <a:t>QCC</a:t>
                </a:r>
              </a:p>
            </p:txBody>
          </p:sp>
        </p:grpSp>
        <p:sp>
          <p:nvSpPr>
            <p:cNvPr id="53" name="Rectangle 52"/>
            <p:cNvSpPr/>
            <p:nvPr/>
          </p:nvSpPr>
          <p:spPr>
            <a:xfrm rot="20900540">
              <a:off x="2172287" y="4912239"/>
              <a:ext cx="1359019" cy="521650"/>
            </a:xfrm>
            <a:prstGeom prst="rect">
              <a:avLst/>
            </a:prstGeom>
            <a:noFill/>
          </p:spPr>
          <p:txBody>
            <a:bodyPr wrap="none" lIns="91440" tIns="45720" rIns="91440" bIns="45720" numCol="1">
              <a:prstTxWarp prst="textCurveDown">
                <a:avLst/>
              </a:prstTxWarp>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400" b="1" spc="50" dirty="0">
                  <a:ln w="11430">
                    <a:solidFill>
                      <a:srgbClr val="6600FF"/>
                    </a:solidFill>
                  </a:ln>
                  <a:solidFill>
                    <a:srgbClr val="7030A0"/>
                  </a:solidFill>
                </a:rPr>
                <a:t>Future</a:t>
              </a:r>
            </a:p>
            <a:p>
              <a:pPr algn="ctr"/>
              <a:r>
                <a:rPr lang="en-US" sz="2400" b="1" spc="50" dirty="0">
                  <a:ln w="11430">
                    <a:solidFill>
                      <a:srgbClr val="6600FF"/>
                    </a:solidFill>
                  </a:ln>
                  <a:solidFill>
                    <a:srgbClr val="7030A0"/>
                  </a:solidFill>
                </a:rPr>
                <a:t>Forward</a:t>
              </a:r>
            </a:p>
          </p:txBody>
        </p:sp>
      </p:grpSp>
      <p:graphicFrame>
        <p:nvGraphicFramePr>
          <p:cNvPr id="164" name="Chart 163"/>
          <p:cNvGraphicFramePr>
            <a:graphicFrameLocks/>
          </p:cNvGraphicFramePr>
          <p:nvPr>
            <p:extLst/>
          </p:nvPr>
        </p:nvGraphicFramePr>
        <p:xfrm>
          <a:off x="4953001" y="1456518"/>
          <a:ext cx="3149849" cy="2343334"/>
        </p:xfrm>
        <a:graphic>
          <a:graphicData uri="http://schemas.openxmlformats.org/drawingml/2006/chart">
            <c:chart xmlns:c="http://schemas.openxmlformats.org/drawingml/2006/chart" xmlns:r="http://schemas.openxmlformats.org/officeDocument/2006/relationships" r:id="rId5"/>
          </a:graphicData>
        </a:graphic>
      </p:graphicFrame>
      <p:pic>
        <p:nvPicPr>
          <p:cNvPr id="165" name="Picture 2" descr="Hình ảnh 7 viên ngọc rồng - Tổng hợp hình ảnh 7 viên ngọc rồng đẹp nhất">
            <a:extLst>
              <a:ext uri="{FF2B5EF4-FFF2-40B4-BE49-F238E27FC236}">
                <a16:creationId xmlns:a16="http://schemas.microsoft.com/office/drawing/2014/main" id="{8E5DC21B-4E7B-40DA-875C-22043250D78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5145" t="1273" b="24505"/>
          <a:stretch/>
        </p:blipFill>
        <p:spPr bwMode="auto">
          <a:xfrm>
            <a:off x="121680" y="20781"/>
            <a:ext cx="680646" cy="627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2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barn(inVertical)">
                                      <p:cBhvr>
                                        <p:cTn id="16" dur="500"/>
                                        <p:tgtEl>
                                          <p:spTgt spid="41"/>
                                        </p:tgtEl>
                                      </p:cBhvr>
                                    </p:animEffect>
                                  </p:childTnLst>
                                </p:cTn>
                              </p:par>
                              <p:par>
                                <p:cTn id="17" presetID="16" presetClass="entr" presetSubtype="21"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barn(inVertical)">
                                      <p:cBhvr>
                                        <p:cTn id="19" dur="500"/>
                                        <p:tgtEl>
                                          <p:spTgt spid="47"/>
                                        </p:tgtEl>
                                      </p:cBhvr>
                                    </p:animEffect>
                                  </p:childTnLst>
                                </p:cTn>
                              </p:par>
                              <p:par>
                                <p:cTn id="20" presetID="16" presetClass="entr" presetSubtype="21"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barn(inVertical)">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Vertical)">
                                      <p:cBhvr>
                                        <p:cTn id="27" dur="500"/>
                                        <p:tgtEl>
                                          <p:spTgt spid="18"/>
                                        </p:tgtEl>
                                      </p:cBhvr>
                                    </p:animEffect>
                                  </p:childTnLst>
                                </p:cTn>
                              </p:par>
                              <p:par>
                                <p:cTn id="28" presetID="16" presetClass="entr" presetSubtype="21"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barn(inVertical)">
                                      <p:cBhvr>
                                        <p:cTn id="30" dur="500"/>
                                        <p:tgtEl>
                                          <p:spTgt spid="28"/>
                                        </p:tgtEl>
                                      </p:cBhvr>
                                    </p:animEffect>
                                  </p:childTnLst>
                                </p:cTn>
                              </p:par>
                              <p:par>
                                <p:cTn id="31" presetID="16" presetClass="entr" presetSubtype="21"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barn(inVertical)">
                                      <p:cBhvr>
                                        <p:cTn id="33" dur="500"/>
                                        <p:tgtEl>
                                          <p:spTgt spid="44"/>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64"/>
                                        </p:tgtEl>
                                        <p:attrNameLst>
                                          <p:attrName>style.visibility</p:attrName>
                                        </p:attrNameLst>
                                      </p:cBhvr>
                                      <p:to>
                                        <p:strVal val="visible"/>
                                      </p:to>
                                    </p:set>
                                    <p:animEffect transition="in" filter="barn(inVertical)">
                                      <p:cBhvr>
                                        <p:cTn id="36"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4"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8"/>
          <p:cNvSpPr>
            <a:spLocks noChangeArrowheads="1"/>
          </p:cNvSpPr>
          <p:nvPr/>
        </p:nvSpPr>
        <p:spPr bwMode="auto">
          <a:xfrm>
            <a:off x="381001" y="0"/>
            <a:ext cx="9140825" cy="54768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ja-JP" sz="2000" b="1">
                <a:solidFill>
                  <a:schemeClr val="bg1"/>
                </a:solidFill>
                <a:ea typeface="ＭＳ Ｐゴシック" panose="020B0600070205080204" pitchFamily="34" charset="-128"/>
              </a:rPr>
              <a:t>7.Standardization &amp; Control</a:t>
            </a:r>
          </a:p>
        </p:txBody>
      </p:sp>
      <p:sp>
        <p:nvSpPr>
          <p:cNvPr id="33795" name="AutoShape 48" descr="2Q=="/>
          <p:cNvSpPr>
            <a:spLocks noChangeAspect="1" noChangeArrowheads="1"/>
          </p:cNvSpPr>
          <p:nvPr/>
        </p:nvSpPr>
        <p:spPr bwMode="auto">
          <a:xfrm>
            <a:off x="3757614" y="2255839"/>
            <a:ext cx="2390775"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ja-JP" altLang="en-US" sz="1400">
              <a:ea typeface="ＭＳ Ｐゴシック" panose="020B0600070205080204" pitchFamily="34" charset="-128"/>
            </a:endParaRPr>
          </a:p>
        </p:txBody>
      </p:sp>
      <p:grpSp>
        <p:nvGrpSpPr>
          <p:cNvPr id="2" name="Group 1"/>
          <p:cNvGrpSpPr>
            <a:grpSpLocks/>
          </p:cNvGrpSpPr>
          <p:nvPr/>
        </p:nvGrpSpPr>
        <p:grpSpPr bwMode="auto">
          <a:xfrm>
            <a:off x="347272" y="4374892"/>
            <a:ext cx="8985250" cy="1440329"/>
            <a:chOff x="136525" y="3989387"/>
            <a:chExt cx="8985250" cy="1440329"/>
          </a:xfrm>
        </p:grpSpPr>
        <p:sp>
          <p:nvSpPr>
            <p:cNvPr id="3" name="Arrow: Down 2">
              <a:extLst/>
            </p:cNvPr>
            <p:cNvSpPr/>
            <p:nvPr/>
          </p:nvSpPr>
          <p:spPr>
            <a:xfrm>
              <a:off x="3808412" y="3989387"/>
              <a:ext cx="1641475" cy="468312"/>
            </a:xfrm>
            <a:prstGeom prst="downArrow">
              <a:avLst/>
            </a:prstGeom>
            <a:solidFill>
              <a:srgbClr val="0000FF"/>
            </a:solidFill>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a:p>
          </p:txBody>
        </p:sp>
        <p:sp>
          <p:nvSpPr>
            <p:cNvPr id="32774" name="TextBox 3">
              <a:extLst/>
            </p:cNvPr>
            <p:cNvSpPr txBox="1">
              <a:spLocks noChangeArrowheads="1"/>
            </p:cNvSpPr>
            <p:nvPr/>
          </p:nvSpPr>
          <p:spPr bwMode="auto">
            <a:xfrm>
              <a:off x="136525" y="4906496"/>
              <a:ext cx="8985250" cy="523220"/>
            </a:xfrm>
            <a:prstGeom prst="rect">
              <a:avLst/>
            </a:prstGeom>
            <a:solidFill>
              <a:srgbClr val="0000FF"/>
            </a:solidFill>
            <a:ln>
              <a:headEnd type="none" w="med" len="med"/>
              <a:tailEnd type="none" w="med" len="med"/>
            </a:ln>
            <a:extLs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2"/>
            </a:fillRef>
            <a:effectRef idx="1">
              <a:schemeClr val="accent2"/>
            </a:effectRef>
            <a:fontRef idx="minor">
              <a:schemeClr val="lt1"/>
            </a:fontRef>
          </p:style>
          <p:txBody>
            <a:bodyPr anchor="ctr">
              <a:spAutoFit/>
            </a:bodyPr>
            <a:lstStyle>
              <a:defPPr>
                <a:defRPr lang="en-US"/>
              </a:defPPr>
              <a:lvl1pPr algn="ctr" eaLnBrk="1" hangingPunct="1">
                <a:buFontTx/>
                <a:buNone/>
                <a:defRPr sz="2800" b="1">
                  <a:solidFill>
                    <a:schemeClr val="bg1"/>
                  </a:solidFill>
                  <a:ea typeface="ＭＳ Ｐゴシック" panose="020B0600070205080204" pitchFamily="34" charset="-128"/>
                  <a:cs typeface="+mn-cs"/>
                </a:defRPr>
              </a:lvl1pPr>
              <a:lvl2pPr marL="742950" indent="-285750">
                <a:spcBef>
                  <a:spcPct val="20000"/>
                </a:spcBef>
                <a:buChar char="–"/>
                <a:defRPr sz="2800">
                  <a:cs typeface="+mn-cs"/>
                </a:defRPr>
              </a:lvl2pPr>
              <a:lvl3pPr marL="1143000" indent="-228600">
                <a:spcBef>
                  <a:spcPct val="20000"/>
                </a:spcBef>
                <a:buChar char="•"/>
                <a:defRPr sz="2400">
                  <a:cs typeface="+mn-cs"/>
                </a:defRPr>
              </a:lvl3pPr>
              <a:lvl4pPr marL="1600200" indent="-228600">
                <a:spcBef>
                  <a:spcPct val="20000"/>
                </a:spcBef>
                <a:buChar char="–"/>
                <a:defRPr sz="2000">
                  <a:cs typeface="+mn-cs"/>
                </a:defRPr>
              </a:lvl4pPr>
              <a:lvl5pPr marL="2057400" indent="-228600">
                <a:spcBef>
                  <a:spcPct val="20000"/>
                </a:spcBef>
                <a:buChar char="»"/>
                <a:defRPr sz="2000">
                  <a:cs typeface="+mn-cs"/>
                </a:defRPr>
              </a:lvl5pPr>
              <a:lvl6pPr marL="2514600" indent="-228600" eaLnBrk="0" fontAlgn="base" hangingPunct="0">
                <a:spcBef>
                  <a:spcPct val="20000"/>
                </a:spcBef>
                <a:spcAft>
                  <a:spcPct val="0"/>
                </a:spcAft>
                <a:buChar char="»"/>
                <a:defRPr sz="2000">
                  <a:cs typeface="+mn-cs"/>
                </a:defRPr>
              </a:lvl6pPr>
              <a:lvl7pPr marL="2971800" indent="-228600" eaLnBrk="0" fontAlgn="base" hangingPunct="0">
                <a:spcBef>
                  <a:spcPct val="20000"/>
                </a:spcBef>
                <a:spcAft>
                  <a:spcPct val="0"/>
                </a:spcAft>
                <a:buChar char="»"/>
                <a:defRPr sz="2000">
                  <a:cs typeface="+mn-cs"/>
                </a:defRPr>
              </a:lvl7pPr>
              <a:lvl8pPr marL="3429000" indent="-228600" eaLnBrk="0" fontAlgn="base" hangingPunct="0">
                <a:spcBef>
                  <a:spcPct val="20000"/>
                </a:spcBef>
                <a:spcAft>
                  <a:spcPct val="0"/>
                </a:spcAft>
                <a:buChar char="»"/>
                <a:defRPr sz="2000">
                  <a:cs typeface="+mn-cs"/>
                </a:defRPr>
              </a:lvl8pPr>
              <a:lvl9pPr marL="3886200" indent="-228600" eaLnBrk="0" fontAlgn="base" hangingPunct="0">
                <a:spcBef>
                  <a:spcPct val="20000"/>
                </a:spcBef>
                <a:spcAft>
                  <a:spcPct val="0"/>
                </a:spcAft>
                <a:buChar char="»"/>
                <a:defRPr sz="2000">
                  <a:cs typeface="+mn-cs"/>
                </a:defRPr>
              </a:lvl9pPr>
            </a:lstStyle>
            <a:p>
              <a:pPr>
                <a:defRPr/>
              </a:pPr>
              <a:r>
                <a:rPr lang="en-US" altLang="en-US" dirty="0" err="1" smtClean="0"/>
                <a:t>dfsdfsdfsd</a:t>
              </a:r>
              <a:endParaRPr lang="en-US" altLang="en-US" dirty="0"/>
            </a:p>
          </p:txBody>
        </p:sp>
      </p:grpSp>
      <p:grpSp>
        <p:nvGrpSpPr>
          <p:cNvPr id="40" name="Group 39">
            <a:extLst>
              <a:ext uri="{FF2B5EF4-FFF2-40B4-BE49-F238E27FC236}">
                <a16:creationId xmlns:a16="http://schemas.microsoft.com/office/drawing/2014/main" id="{C2DD397B-40C2-4D30-B48B-A599555645AF}"/>
              </a:ext>
            </a:extLst>
          </p:cNvPr>
          <p:cNvGrpSpPr/>
          <p:nvPr/>
        </p:nvGrpSpPr>
        <p:grpSpPr>
          <a:xfrm>
            <a:off x="3078902" y="1916417"/>
            <a:ext cx="699866" cy="435479"/>
            <a:chOff x="3068447" y="2395054"/>
            <a:chExt cx="699866" cy="435479"/>
          </a:xfrm>
        </p:grpSpPr>
        <p:pic>
          <p:nvPicPr>
            <p:cNvPr id="41" name="Picture 2">
              <a:extLst>
                <a:ext uri="{FF2B5EF4-FFF2-40B4-BE49-F238E27FC236}">
                  <a16:creationId xmlns:a16="http://schemas.microsoft.com/office/drawing/2014/main" id="{C15D924B-E84C-4384-895B-AC1B4A519E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22" b="10990"/>
            <a:stretch/>
          </p:blipFill>
          <p:spPr bwMode="auto">
            <a:xfrm>
              <a:off x="3120241" y="2395054"/>
              <a:ext cx="648072" cy="435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Oval 41">
              <a:extLst>
                <a:ext uri="{FF2B5EF4-FFF2-40B4-BE49-F238E27FC236}">
                  <a16:creationId xmlns:a16="http://schemas.microsoft.com/office/drawing/2014/main" id="{6D03CECE-9FF9-46C7-87C9-A12D1A549442}"/>
                </a:ext>
              </a:extLst>
            </p:cNvPr>
            <p:cNvSpPr/>
            <p:nvPr/>
          </p:nvSpPr>
          <p:spPr>
            <a:xfrm>
              <a:off x="3068447" y="2544974"/>
              <a:ext cx="304665" cy="1767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67FBC0AF-445B-4BD0-82A9-F67D20CEBB58}"/>
              </a:ext>
            </a:extLst>
          </p:cNvPr>
          <p:cNvSpPr/>
          <p:nvPr/>
        </p:nvSpPr>
        <p:spPr>
          <a:xfrm>
            <a:off x="2362238" y="1517609"/>
            <a:ext cx="774280" cy="38332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ct val="50000"/>
              </a:spcBef>
            </a:pPr>
            <a:r>
              <a:rPr lang="en-US" sz="1600" dirty="0">
                <a:solidFill>
                  <a:srgbClr val="0E067C"/>
                </a:solidFill>
                <a:latin typeface="Arial" panose="020B0604020202020204" pitchFamily="34" charset="0"/>
                <a:cs typeface="Arial" panose="020B0604020202020204" pitchFamily="34" charset="0"/>
              </a:rPr>
              <a:t>Issue Barcode</a:t>
            </a:r>
          </a:p>
        </p:txBody>
      </p:sp>
      <p:pic>
        <p:nvPicPr>
          <p:cNvPr id="44" name="Picture 43">
            <a:extLst>
              <a:ext uri="{FF2B5EF4-FFF2-40B4-BE49-F238E27FC236}">
                <a16:creationId xmlns:a16="http://schemas.microsoft.com/office/drawing/2014/main" id="{248BB937-8865-416A-A757-0B42CEF8B926}"/>
              </a:ext>
            </a:extLst>
          </p:cNvPr>
          <p:cNvPicPr>
            <a:picLocks noChangeAspect="1"/>
          </p:cNvPicPr>
          <p:nvPr/>
        </p:nvPicPr>
        <p:blipFill>
          <a:blip r:embed="rId5"/>
          <a:stretch>
            <a:fillRect/>
          </a:stretch>
        </p:blipFill>
        <p:spPr>
          <a:xfrm>
            <a:off x="4720263" y="1147594"/>
            <a:ext cx="589474" cy="314442"/>
          </a:xfrm>
          <a:prstGeom prst="rect">
            <a:avLst/>
          </a:prstGeom>
        </p:spPr>
      </p:pic>
      <p:grpSp>
        <p:nvGrpSpPr>
          <p:cNvPr id="45" name="Group 44">
            <a:extLst>
              <a:ext uri="{FF2B5EF4-FFF2-40B4-BE49-F238E27FC236}">
                <a16:creationId xmlns:a16="http://schemas.microsoft.com/office/drawing/2014/main" id="{67E447E7-77B2-4A6F-8585-F57CF9238FAB}"/>
              </a:ext>
            </a:extLst>
          </p:cNvPr>
          <p:cNvGrpSpPr/>
          <p:nvPr/>
        </p:nvGrpSpPr>
        <p:grpSpPr>
          <a:xfrm>
            <a:off x="4594669" y="3140634"/>
            <a:ext cx="479945" cy="402704"/>
            <a:chOff x="5992068" y="2471902"/>
            <a:chExt cx="479945" cy="402704"/>
          </a:xfrm>
        </p:grpSpPr>
        <p:pic>
          <p:nvPicPr>
            <p:cNvPr id="46" name="図 48">
              <a:extLst>
                <a:ext uri="{FF2B5EF4-FFF2-40B4-BE49-F238E27FC236}">
                  <a16:creationId xmlns:a16="http://schemas.microsoft.com/office/drawing/2014/main" id="{C711DA57-6E13-42EC-A41E-23219B2CB65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92068" y="2484980"/>
              <a:ext cx="479945" cy="38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図 49">
              <a:extLst>
                <a:ext uri="{FF2B5EF4-FFF2-40B4-BE49-F238E27FC236}">
                  <a16:creationId xmlns:a16="http://schemas.microsoft.com/office/drawing/2014/main" id="{935BF4BA-9A64-487A-A6D1-03B4D5B8358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97240" y="2471902"/>
              <a:ext cx="249957" cy="270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 name="Picture 17" descr="C:\Program Files\Microsoft Office\MEDIA\CAGCAT10\j0195384.wmf">
            <a:extLst>
              <a:ext uri="{FF2B5EF4-FFF2-40B4-BE49-F238E27FC236}">
                <a16:creationId xmlns:a16="http://schemas.microsoft.com/office/drawing/2014/main" id="{BD9C1E17-DB63-4EF9-809B-3600BD11A68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2776047" y="1019876"/>
            <a:ext cx="548517" cy="435479"/>
          </a:xfrm>
          <a:prstGeom prst="rect">
            <a:avLst/>
          </a:prstGeom>
          <a:noFill/>
          <a:extLst>
            <a:ext uri="{909E8E84-426E-40DD-AFC4-6F175D3DCCD1}">
              <a14:hiddenFill xmlns:a14="http://schemas.microsoft.com/office/drawing/2010/main">
                <a:solidFill>
                  <a:srgbClr val="FFFFFF"/>
                </a:solidFill>
              </a14:hiddenFill>
            </a:ext>
          </a:extLst>
        </p:spPr>
      </p:pic>
      <p:sp>
        <p:nvSpPr>
          <p:cNvPr id="49" name="Text Box 78">
            <a:extLst>
              <a:ext uri="{FF2B5EF4-FFF2-40B4-BE49-F238E27FC236}">
                <a16:creationId xmlns:a16="http://schemas.microsoft.com/office/drawing/2014/main" id="{0E5FD302-AF3E-4010-95F8-F5EF01AFC93F}"/>
              </a:ext>
            </a:extLst>
          </p:cNvPr>
          <p:cNvSpPr txBox="1">
            <a:spLocks noChangeArrowheads="1"/>
          </p:cNvSpPr>
          <p:nvPr/>
        </p:nvSpPr>
        <p:spPr bwMode="auto">
          <a:xfrm>
            <a:off x="2295759" y="905522"/>
            <a:ext cx="548518" cy="338554"/>
          </a:xfrm>
          <a:prstGeom prst="rect">
            <a:avLst/>
          </a:prstGeom>
          <a:noFill/>
          <a:ln>
            <a:noFill/>
          </a:ln>
          <a:effectLst/>
          <a:extLst/>
        </p:spPr>
        <p:txBody>
          <a:bodyPr wrap="square">
            <a:spAutoFit/>
          </a:bodyPr>
          <a:lstStyle/>
          <a:p>
            <a:pPr algn="ctr">
              <a:spcBef>
                <a:spcPct val="50000"/>
              </a:spcBef>
            </a:pPr>
            <a:r>
              <a:rPr lang="en-US" altLang="ja-JP" sz="1600" dirty="0">
                <a:solidFill>
                  <a:srgbClr val="0E067C"/>
                </a:solidFill>
                <a:latin typeface="Arial" panose="020B0604020202020204" pitchFamily="34" charset="0"/>
                <a:cs typeface="Arial" panose="020B0604020202020204" pitchFamily="34" charset="0"/>
              </a:rPr>
              <a:t>G/R</a:t>
            </a:r>
          </a:p>
        </p:txBody>
      </p:sp>
      <p:cxnSp>
        <p:nvCxnSpPr>
          <p:cNvPr id="50" name="Straight Arrow Connector 49">
            <a:extLst>
              <a:ext uri="{FF2B5EF4-FFF2-40B4-BE49-F238E27FC236}">
                <a16:creationId xmlns:a16="http://schemas.microsoft.com/office/drawing/2014/main" id="{56090160-05A4-46A9-9079-46521D4BADD9}"/>
              </a:ext>
            </a:extLst>
          </p:cNvPr>
          <p:cNvCxnSpPr>
            <a:cxnSpLocks/>
          </p:cNvCxnSpPr>
          <p:nvPr/>
        </p:nvCxnSpPr>
        <p:spPr>
          <a:xfrm>
            <a:off x="3327792" y="1596458"/>
            <a:ext cx="0" cy="248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A9300CD2-05AA-44B1-A9CB-77F83A29280B}"/>
              </a:ext>
            </a:extLst>
          </p:cNvPr>
          <p:cNvGrpSpPr/>
          <p:nvPr/>
        </p:nvGrpSpPr>
        <p:grpSpPr>
          <a:xfrm>
            <a:off x="3712151" y="1131097"/>
            <a:ext cx="408623" cy="364295"/>
            <a:chOff x="5513507" y="3308389"/>
            <a:chExt cx="408623" cy="364295"/>
          </a:xfrm>
        </p:grpSpPr>
        <p:pic>
          <p:nvPicPr>
            <p:cNvPr id="52" name="Picture 2" descr="C:\Users\ogami\AppData\Local\Microsoft\Windows\Temporary Internet Files\Content.IE5\CL7WH4UZ\MC900361732[1].wmf">
              <a:extLst>
                <a:ext uri="{FF2B5EF4-FFF2-40B4-BE49-F238E27FC236}">
                  <a16:creationId xmlns:a16="http://schemas.microsoft.com/office/drawing/2014/main" id="{DFBA8EEE-5235-4574-A3C9-F7F51C75AE3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7187678">
              <a:off x="5535671" y="3286225"/>
              <a:ext cx="364295" cy="40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図 49">
              <a:extLst>
                <a:ext uri="{FF2B5EF4-FFF2-40B4-BE49-F238E27FC236}">
                  <a16:creationId xmlns:a16="http://schemas.microsoft.com/office/drawing/2014/main" id="{4A8EAE44-234B-4BA7-AD60-B6426C2A9375}"/>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71825" y="3323139"/>
              <a:ext cx="180535" cy="19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4" name="フローチャート : 磁気ディスク 12">
            <a:extLst>
              <a:ext uri="{FF2B5EF4-FFF2-40B4-BE49-F238E27FC236}">
                <a16:creationId xmlns:a16="http://schemas.microsoft.com/office/drawing/2014/main" id="{E48338C3-6587-439D-B51A-B34C48525AC6}"/>
              </a:ext>
            </a:extLst>
          </p:cNvPr>
          <p:cNvSpPr/>
          <p:nvPr/>
        </p:nvSpPr>
        <p:spPr>
          <a:xfrm>
            <a:off x="4309096" y="1824577"/>
            <a:ext cx="1161886" cy="916094"/>
          </a:xfrm>
          <a:prstGeom prst="flowChartMagneticDisk">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panose="020B0604020202020204" pitchFamily="34" charset="0"/>
                <a:cs typeface="Arial" panose="020B0604020202020204" pitchFamily="34" charset="0"/>
              </a:rPr>
              <a:t>SQL Server</a:t>
            </a:r>
          </a:p>
          <a:p>
            <a:pPr algn="ctr"/>
            <a:r>
              <a:rPr lang="en-US" sz="1400" dirty="0">
                <a:solidFill>
                  <a:schemeClr val="bg1"/>
                </a:solidFill>
                <a:latin typeface="Arial" panose="020B0604020202020204" pitchFamily="34" charset="0"/>
                <a:cs typeface="Arial" panose="020B0604020202020204" pitchFamily="34" charset="0"/>
              </a:rPr>
              <a:t>(ALCMS)</a:t>
            </a:r>
            <a:endParaRPr lang="en-SG" sz="1400" dirty="0">
              <a:solidFill>
                <a:schemeClr val="bg1"/>
              </a:solidFill>
              <a:latin typeface="Arial" panose="020B0604020202020204" pitchFamily="34" charset="0"/>
              <a:cs typeface="Arial" panose="020B0604020202020204" pitchFamily="34" charset="0"/>
            </a:endParaRPr>
          </a:p>
        </p:txBody>
      </p:sp>
      <p:sp>
        <p:nvSpPr>
          <p:cNvPr id="55" name="object 199">
            <a:extLst>
              <a:ext uri="{FF2B5EF4-FFF2-40B4-BE49-F238E27FC236}">
                <a16:creationId xmlns:a16="http://schemas.microsoft.com/office/drawing/2014/main" id="{6CC01751-A1AA-4858-A000-872E3538A770}"/>
              </a:ext>
            </a:extLst>
          </p:cNvPr>
          <p:cNvSpPr/>
          <p:nvPr/>
        </p:nvSpPr>
        <p:spPr>
          <a:xfrm flipH="1">
            <a:off x="2440836" y="2998082"/>
            <a:ext cx="511508" cy="492553"/>
          </a:xfrm>
          <a:prstGeom prst="rect">
            <a:avLst/>
          </a:prstGeom>
          <a:blipFill>
            <a:blip r:embed="rId11" cstate="print">
              <a:extLst>
                <a:ext uri="{BEBA8EAE-BF5A-486C-A8C5-ECC9F3942E4B}">
                  <a14:imgProps xmlns:a14="http://schemas.microsoft.com/office/drawing/2010/main">
                    <a14:imgLayer r:embed="rId12">
                      <a14:imgEffect>
                        <a14:backgroundRemoval t="10000" b="90000" l="0" r="75956"/>
                      </a14:imgEffect>
                    </a14:imgLayer>
                  </a14:imgProps>
                </a:ext>
              </a:extLst>
            </a:blip>
            <a:stretch>
              <a:fillRect/>
            </a:stretch>
          </a:blipFill>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grpSp>
        <p:nvGrpSpPr>
          <p:cNvPr id="56" name="Group 55">
            <a:extLst>
              <a:ext uri="{FF2B5EF4-FFF2-40B4-BE49-F238E27FC236}">
                <a16:creationId xmlns:a16="http://schemas.microsoft.com/office/drawing/2014/main" id="{CA9A5133-DAD0-49D9-8364-7738C36B5857}"/>
              </a:ext>
            </a:extLst>
          </p:cNvPr>
          <p:cNvGrpSpPr/>
          <p:nvPr/>
        </p:nvGrpSpPr>
        <p:grpSpPr>
          <a:xfrm>
            <a:off x="5183173" y="1282776"/>
            <a:ext cx="487815" cy="419096"/>
            <a:chOff x="3833958" y="4191555"/>
            <a:chExt cx="487815" cy="419096"/>
          </a:xfrm>
        </p:grpSpPr>
        <p:sp>
          <p:nvSpPr>
            <p:cNvPr id="57" name="object 199">
              <a:extLst>
                <a:ext uri="{FF2B5EF4-FFF2-40B4-BE49-F238E27FC236}">
                  <a16:creationId xmlns:a16="http://schemas.microsoft.com/office/drawing/2014/main" id="{F9779E0A-1798-4EBF-B931-1CE2BB9ACC0C}"/>
                </a:ext>
              </a:extLst>
            </p:cNvPr>
            <p:cNvSpPr/>
            <p:nvPr/>
          </p:nvSpPr>
          <p:spPr>
            <a:xfrm flipH="1">
              <a:off x="3921759" y="4191555"/>
              <a:ext cx="400014" cy="419096"/>
            </a:xfrm>
            <a:prstGeom prst="rect">
              <a:avLst/>
            </a:prstGeom>
            <a:blipFill>
              <a:blip r:embed="rId11" cstate="print">
                <a:extLst>
                  <a:ext uri="{BEBA8EAE-BF5A-486C-A8C5-ECC9F3942E4B}">
                    <a14:imgProps xmlns:a14="http://schemas.microsoft.com/office/drawing/2010/main">
                      <a14:imgLayer r:embed="rId12">
                        <a14:imgEffect>
                          <a14:backgroundRemoval t="10000" b="90000" l="0" r="75956"/>
                        </a14:imgEffect>
                      </a14:imgLayer>
                    </a14:imgProps>
                  </a:ext>
                </a:extLst>
              </a:blip>
              <a:stretch>
                <a:fillRect/>
              </a:stretch>
            </a:blipFill>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pic>
          <p:nvPicPr>
            <p:cNvPr id="58" name="Picture 57">
              <a:extLst>
                <a:ext uri="{FF2B5EF4-FFF2-40B4-BE49-F238E27FC236}">
                  <a16:creationId xmlns:a16="http://schemas.microsoft.com/office/drawing/2014/main" id="{FB99A502-4252-41EF-90FC-F0D034994131}"/>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0" b="99567" l="0" r="100000">
                          <a14:foregroundMark x1="57604" y1="40837" x2="57604" y2="40837"/>
                          <a14:foregroundMark x1="47083" y1="64214" x2="47083" y2="64214"/>
                          <a14:foregroundMark x1="49688" y1="92208" x2="49688" y2="92208"/>
                        </a14:backgroundRemoval>
                      </a14:imgEffect>
                    </a14:imgLayer>
                  </a14:imgProps>
                </a:ext>
                <a:ext uri="{28A0092B-C50C-407E-A947-70E740481C1C}">
                  <a14:useLocalDpi xmlns:a14="http://schemas.microsoft.com/office/drawing/2010/main" val="0"/>
                </a:ext>
              </a:extLst>
            </a:blip>
            <a:stretch>
              <a:fillRect/>
            </a:stretch>
          </p:blipFill>
          <p:spPr>
            <a:xfrm rot="17803524">
              <a:off x="3906786" y="4155467"/>
              <a:ext cx="129456" cy="275111"/>
            </a:xfrm>
            <a:prstGeom prst="rect">
              <a:avLst/>
            </a:prstGeom>
          </p:spPr>
        </p:pic>
      </p:grpSp>
      <p:sp>
        <p:nvSpPr>
          <p:cNvPr id="59" name="Rectangle 58">
            <a:extLst>
              <a:ext uri="{FF2B5EF4-FFF2-40B4-BE49-F238E27FC236}">
                <a16:creationId xmlns:a16="http://schemas.microsoft.com/office/drawing/2014/main" id="{22BA5C27-7A63-48CA-95FF-0B04643DB4A4}"/>
              </a:ext>
            </a:extLst>
          </p:cNvPr>
          <p:cNvSpPr/>
          <p:nvPr/>
        </p:nvSpPr>
        <p:spPr>
          <a:xfrm>
            <a:off x="4304928" y="836626"/>
            <a:ext cx="1260802" cy="23176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ct val="50000"/>
              </a:spcBef>
            </a:pPr>
            <a:r>
              <a:rPr lang="en-US" sz="1600" dirty="0">
                <a:solidFill>
                  <a:srgbClr val="0E067C"/>
                </a:solidFill>
                <a:latin typeface="Arial" panose="020B0604020202020204" pitchFamily="34" charset="0"/>
                <a:cs typeface="Arial" panose="020B0604020202020204" pitchFamily="34" charset="0"/>
              </a:rPr>
              <a:t>Inventory</a:t>
            </a:r>
          </a:p>
        </p:txBody>
      </p:sp>
      <p:grpSp>
        <p:nvGrpSpPr>
          <p:cNvPr id="60" name="Group 59">
            <a:extLst>
              <a:ext uri="{FF2B5EF4-FFF2-40B4-BE49-F238E27FC236}">
                <a16:creationId xmlns:a16="http://schemas.microsoft.com/office/drawing/2014/main" id="{E2CEBA16-9E07-4D0B-B552-E1A6D75BDD5E}"/>
              </a:ext>
            </a:extLst>
          </p:cNvPr>
          <p:cNvGrpSpPr/>
          <p:nvPr/>
        </p:nvGrpSpPr>
        <p:grpSpPr>
          <a:xfrm>
            <a:off x="3920991" y="1177362"/>
            <a:ext cx="487815" cy="419096"/>
            <a:chOff x="3833958" y="4191555"/>
            <a:chExt cx="487815" cy="419096"/>
          </a:xfrm>
        </p:grpSpPr>
        <p:sp>
          <p:nvSpPr>
            <p:cNvPr id="61" name="object 199">
              <a:extLst>
                <a:ext uri="{FF2B5EF4-FFF2-40B4-BE49-F238E27FC236}">
                  <a16:creationId xmlns:a16="http://schemas.microsoft.com/office/drawing/2014/main" id="{A7BF69A2-E13A-493D-9396-D85555F2591F}"/>
                </a:ext>
              </a:extLst>
            </p:cNvPr>
            <p:cNvSpPr/>
            <p:nvPr/>
          </p:nvSpPr>
          <p:spPr>
            <a:xfrm flipH="1">
              <a:off x="3921759" y="4191555"/>
              <a:ext cx="400014" cy="419096"/>
            </a:xfrm>
            <a:prstGeom prst="rect">
              <a:avLst/>
            </a:prstGeom>
            <a:blipFill>
              <a:blip r:embed="rId11" cstate="print">
                <a:extLst>
                  <a:ext uri="{BEBA8EAE-BF5A-486C-A8C5-ECC9F3942E4B}">
                    <a14:imgProps xmlns:a14="http://schemas.microsoft.com/office/drawing/2010/main">
                      <a14:imgLayer r:embed="rId12">
                        <a14:imgEffect>
                          <a14:backgroundRemoval t="10000" b="90000" l="0" r="75956"/>
                        </a14:imgEffect>
                      </a14:imgLayer>
                    </a14:imgProps>
                  </a:ext>
                </a:extLst>
              </a:blip>
              <a:stretch>
                <a:fillRect/>
              </a:stretch>
            </a:blipFill>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pic>
          <p:nvPicPr>
            <p:cNvPr id="62" name="Picture 61">
              <a:extLst>
                <a:ext uri="{FF2B5EF4-FFF2-40B4-BE49-F238E27FC236}">
                  <a16:creationId xmlns:a16="http://schemas.microsoft.com/office/drawing/2014/main" id="{A6347374-DFEC-421D-883F-52A4F32B4297}"/>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0" b="99567" l="0" r="100000">
                          <a14:foregroundMark x1="57604" y1="40837" x2="57604" y2="40837"/>
                          <a14:foregroundMark x1="47083" y1="64214" x2="47083" y2="64214"/>
                          <a14:foregroundMark x1="49688" y1="92208" x2="49688" y2="92208"/>
                        </a14:backgroundRemoval>
                      </a14:imgEffect>
                    </a14:imgLayer>
                  </a14:imgProps>
                </a:ext>
                <a:ext uri="{28A0092B-C50C-407E-A947-70E740481C1C}">
                  <a14:useLocalDpi xmlns:a14="http://schemas.microsoft.com/office/drawing/2010/main" val="0"/>
                </a:ext>
              </a:extLst>
            </a:blip>
            <a:stretch>
              <a:fillRect/>
            </a:stretch>
          </p:blipFill>
          <p:spPr>
            <a:xfrm rot="17803524">
              <a:off x="3906786" y="4155467"/>
              <a:ext cx="129456" cy="275111"/>
            </a:xfrm>
            <a:prstGeom prst="rect">
              <a:avLst/>
            </a:prstGeom>
          </p:spPr>
        </p:pic>
      </p:grpSp>
      <p:sp>
        <p:nvSpPr>
          <p:cNvPr id="63" name="Text Box 78">
            <a:extLst>
              <a:ext uri="{FF2B5EF4-FFF2-40B4-BE49-F238E27FC236}">
                <a16:creationId xmlns:a16="http://schemas.microsoft.com/office/drawing/2014/main" id="{51D3E92A-A5EB-4715-BCF8-6B300FA9B554}"/>
              </a:ext>
            </a:extLst>
          </p:cNvPr>
          <p:cNvSpPr txBox="1">
            <a:spLocks noChangeArrowheads="1"/>
          </p:cNvSpPr>
          <p:nvPr/>
        </p:nvSpPr>
        <p:spPr bwMode="auto">
          <a:xfrm>
            <a:off x="3388440" y="812701"/>
            <a:ext cx="1144262" cy="338554"/>
          </a:xfrm>
          <a:prstGeom prst="rect">
            <a:avLst/>
          </a:prstGeom>
          <a:noFill/>
          <a:ln>
            <a:noFill/>
          </a:ln>
          <a:effectLst/>
          <a:extLst/>
        </p:spPr>
        <p:txBody>
          <a:bodyPr wrap="square">
            <a:spAutoFit/>
          </a:bodyPr>
          <a:lstStyle/>
          <a:p>
            <a:pPr algn="ctr">
              <a:spcBef>
                <a:spcPct val="50000"/>
              </a:spcBef>
            </a:pPr>
            <a:r>
              <a:rPr lang="en-US" altLang="ja-JP" sz="1600" dirty="0">
                <a:solidFill>
                  <a:srgbClr val="0E067C"/>
                </a:solidFill>
                <a:latin typeface="Arial" panose="020B0604020202020204" pitchFamily="34" charset="0"/>
                <a:cs typeface="Arial" panose="020B0604020202020204" pitchFamily="34" charset="0"/>
              </a:rPr>
              <a:t>Transfer</a:t>
            </a:r>
          </a:p>
        </p:txBody>
      </p:sp>
      <p:pic>
        <p:nvPicPr>
          <p:cNvPr id="64" name="Picture 63">
            <a:extLst>
              <a:ext uri="{FF2B5EF4-FFF2-40B4-BE49-F238E27FC236}">
                <a16:creationId xmlns:a16="http://schemas.microsoft.com/office/drawing/2014/main" id="{FE2BDF9F-154F-4D57-84EA-040A629CD77D}"/>
              </a:ext>
            </a:extLst>
          </p:cNvPr>
          <p:cNvPicPr>
            <a:picLocks noChangeAspect="1"/>
          </p:cNvPicPr>
          <p:nvPr/>
        </p:nvPicPr>
        <p:blipFill rotWithShape="1">
          <a:blip r:embed="rId15">
            <a:extLst>
              <a:ext uri="{28A0092B-C50C-407E-A947-70E740481C1C}">
                <a14:useLocalDpi xmlns:a14="http://schemas.microsoft.com/office/drawing/2010/main" val="0"/>
              </a:ext>
            </a:extLst>
          </a:blip>
          <a:srcRect l="30294" t="6939" r="58894" b="48249"/>
          <a:stretch/>
        </p:blipFill>
        <p:spPr bwMode="auto">
          <a:xfrm>
            <a:off x="2992071" y="2820381"/>
            <a:ext cx="913934" cy="8761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65" name="Object 64">
            <a:extLst>
              <a:ext uri="{FF2B5EF4-FFF2-40B4-BE49-F238E27FC236}">
                <a16:creationId xmlns:a16="http://schemas.microsoft.com/office/drawing/2014/main" id="{7E69AAF4-C328-405D-AF1A-2EB510068E90}"/>
              </a:ext>
            </a:extLst>
          </p:cNvPr>
          <p:cNvGraphicFramePr>
            <a:graphicFrameLocks noChangeAspect="1"/>
          </p:cNvGraphicFramePr>
          <p:nvPr>
            <p:extLst>
              <p:ext uri="{D42A27DB-BD31-4B8C-83A1-F6EECF244321}">
                <p14:modId xmlns:p14="http://schemas.microsoft.com/office/powerpoint/2010/main" val="3638877467"/>
              </p:ext>
            </p:extLst>
          </p:nvPr>
        </p:nvGraphicFramePr>
        <p:xfrm>
          <a:off x="3082332" y="2975817"/>
          <a:ext cx="211693" cy="181972"/>
        </p:xfrm>
        <a:graphic>
          <a:graphicData uri="http://schemas.openxmlformats.org/presentationml/2006/ole">
            <mc:AlternateContent xmlns:mc="http://schemas.openxmlformats.org/markup-compatibility/2006">
              <mc:Choice xmlns:v="urn:schemas-microsoft-com:vml" Requires="v">
                <p:oleObj spid="_x0000_s7171" name="ｸﾘｯﾌﾟ" r:id="rId16" imgW="1666667" imgH="1695238" progId="">
                  <p:embed/>
                </p:oleObj>
              </mc:Choice>
              <mc:Fallback>
                <p:oleObj name="ｸﾘｯﾌﾟ" r:id="rId16" imgW="1666667" imgH="1695238" progId="">
                  <p:embed/>
                  <p:pic>
                    <p:nvPicPr>
                      <p:cNvPr id="69" name="Object 68">
                        <a:extLst>
                          <a:ext uri="{FF2B5EF4-FFF2-40B4-BE49-F238E27FC236}">
                            <a16:creationId xmlns:a16="http://schemas.microsoft.com/office/drawing/2014/main" id="{7E69AAF4-C328-405D-AF1A-2EB510068E9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82332" y="2975817"/>
                        <a:ext cx="211693" cy="181972"/>
                      </a:xfrm>
                      <a:prstGeom prst="rect">
                        <a:avLst/>
                      </a:prstGeom>
                      <a:solidFill>
                        <a:srgbClr val="FFFFFF"/>
                      </a:solidFill>
                      <a:ln w="28575">
                        <a:solidFill>
                          <a:srgbClr val="00B0F0"/>
                        </a:solidFill>
                        <a:miter lim="800000"/>
                        <a:headEnd/>
                        <a:tailEnd/>
                      </a:ln>
                    </p:spPr>
                  </p:pic>
                </p:oleObj>
              </mc:Fallback>
            </mc:AlternateContent>
          </a:graphicData>
        </a:graphic>
      </p:graphicFrame>
      <p:sp>
        <p:nvSpPr>
          <p:cNvPr id="66" name="object 254">
            <a:extLst>
              <a:ext uri="{FF2B5EF4-FFF2-40B4-BE49-F238E27FC236}">
                <a16:creationId xmlns:a16="http://schemas.microsoft.com/office/drawing/2014/main" id="{7135B3FF-50EB-4C5F-A8A2-78F343888B0A}"/>
              </a:ext>
            </a:extLst>
          </p:cNvPr>
          <p:cNvSpPr txBox="1"/>
          <p:nvPr/>
        </p:nvSpPr>
        <p:spPr>
          <a:xfrm>
            <a:off x="2204813" y="2248144"/>
            <a:ext cx="1149264" cy="505908"/>
          </a:xfrm>
          <a:prstGeom prst="rect">
            <a:avLst/>
          </a:prstGeom>
        </p:spPr>
        <p:txBody>
          <a:bodyPr vert="horz" wrap="square" lIns="0" tIns="13335" rIns="0" bIns="0" rtlCol="0">
            <a:spAutoFit/>
          </a:bodyPr>
          <a:lstStyle>
            <a:defPPr>
              <a:defRPr lang="en-US"/>
            </a:defPPr>
            <a:lvl1pPr indent="0" algn="ctr">
              <a:spcBef>
                <a:spcPct val="50000"/>
              </a:spcBef>
              <a:defRPr sz="1600">
                <a:solidFill>
                  <a:srgbClr val="0E067C"/>
                </a:solidFill>
                <a:latin typeface="Arial" panose="020B0604020202020204" pitchFamily="34" charset="0"/>
                <a:cs typeface="Arial" panose="020B0604020202020204"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r>
              <a:rPr lang="en-GB" dirty="0"/>
              <a:t>Import stationery</a:t>
            </a:r>
            <a:endParaRPr dirty="0"/>
          </a:p>
        </p:txBody>
      </p:sp>
      <p:sp>
        <p:nvSpPr>
          <p:cNvPr id="67" name="object 254">
            <a:extLst>
              <a:ext uri="{FF2B5EF4-FFF2-40B4-BE49-F238E27FC236}">
                <a16:creationId xmlns:a16="http://schemas.microsoft.com/office/drawing/2014/main" id="{F54CB657-02F1-49ED-88CA-EB772F5E4AEC}"/>
              </a:ext>
            </a:extLst>
          </p:cNvPr>
          <p:cNvSpPr txBox="1"/>
          <p:nvPr/>
        </p:nvSpPr>
        <p:spPr>
          <a:xfrm>
            <a:off x="4090772" y="3584671"/>
            <a:ext cx="1737774" cy="259686"/>
          </a:xfrm>
          <a:prstGeom prst="rect">
            <a:avLst/>
          </a:prstGeom>
        </p:spPr>
        <p:txBody>
          <a:bodyPr vert="horz" wrap="square" lIns="0" tIns="13335"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50000"/>
              </a:spcBef>
            </a:pPr>
            <a:r>
              <a:rPr lang="en-GB" sz="1600" dirty="0">
                <a:solidFill>
                  <a:srgbClr val="0E067C"/>
                </a:solidFill>
                <a:latin typeface="Arial" panose="020B0604020202020204" pitchFamily="34" charset="0"/>
                <a:cs typeface="Arial" panose="020B0604020202020204" pitchFamily="34" charset="0"/>
              </a:rPr>
              <a:t>Export stationery</a:t>
            </a:r>
            <a:endParaRPr sz="1600" dirty="0">
              <a:solidFill>
                <a:srgbClr val="0E067C"/>
              </a:solidFill>
              <a:latin typeface="Arial" panose="020B0604020202020204" pitchFamily="34" charset="0"/>
              <a:cs typeface="Arial" panose="020B0604020202020204" pitchFamily="34" charset="0"/>
            </a:endParaRPr>
          </a:p>
        </p:txBody>
      </p:sp>
      <p:cxnSp>
        <p:nvCxnSpPr>
          <p:cNvPr id="68" name="Straight Arrow Connector 67">
            <a:extLst>
              <a:ext uri="{FF2B5EF4-FFF2-40B4-BE49-F238E27FC236}">
                <a16:creationId xmlns:a16="http://schemas.microsoft.com/office/drawing/2014/main" id="{A37FD913-0831-4DF1-B40E-24C448C02282}"/>
              </a:ext>
            </a:extLst>
          </p:cNvPr>
          <p:cNvCxnSpPr>
            <a:cxnSpLocks/>
          </p:cNvCxnSpPr>
          <p:nvPr/>
        </p:nvCxnSpPr>
        <p:spPr>
          <a:xfrm>
            <a:off x="3375339" y="2479747"/>
            <a:ext cx="0" cy="248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4FC5789-55FA-4FC1-8E23-02811CEB073D}"/>
              </a:ext>
            </a:extLst>
          </p:cNvPr>
          <p:cNvCxnSpPr>
            <a:cxnSpLocks/>
          </p:cNvCxnSpPr>
          <p:nvPr/>
        </p:nvCxnSpPr>
        <p:spPr>
          <a:xfrm>
            <a:off x="3352111" y="1246233"/>
            <a:ext cx="291261" cy="1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F9DFD2D3-8478-4A22-BC26-A702F7EC5289}"/>
              </a:ext>
            </a:extLst>
          </p:cNvPr>
          <p:cNvGrpSpPr/>
          <p:nvPr/>
        </p:nvGrpSpPr>
        <p:grpSpPr>
          <a:xfrm>
            <a:off x="4939836" y="3182737"/>
            <a:ext cx="487815" cy="419096"/>
            <a:chOff x="3833958" y="4191555"/>
            <a:chExt cx="487815" cy="419096"/>
          </a:xfrm>
        </p:grpSpPr>
        <p:sp>
          <p:nvSpPr>
            <p:cNvPr id="71" name="object 199">
              <a:extLst>
                <a:ext uri="{FF2B5EF4-FFF2-40B4-BE49-F238E27FC236}">
                  <a16:creationId xmlns:a16="http://schemas.microsoft.com/office/drawing/2014/main" id="{67EB96E2-7023-4D7E-BB72-551223CA5071}"/>
                </a:ext>
              </a:extLst>
            </p:cNvPr>
            <p:cNvSpPr/>
            <p:nvPr/>
          </p:nvSpPr>
          <p:spPr>
            <a:xfrm flipH="1">
              <a:off x="3921759" y="4191555"/>
              <a:ext cx="400014" cy="419096"/>
            </a:xfrm>
            <a:prstGeom prst="rect">
              <a:avLst/>
            </a:prstGeom>
            <a:blipFill>
              <a:blip r:embed="rId11" cstate="print">
                <a:extLst>
                  <a:ext uri="{BEBA8EAE-BF5A-486C-A8C5-ECC9F3942E4B}">
                    <a14:imgProps xmlns:a14="http://schemas.microsoft.com/office/drawing/2010/main">
                      <a14:imgLayer r:embed="rId12">
                        <a14:imgEffect>
                          <a14:backgroundRemoval t="10000" b="90000" l="0" r="75956"/>
                        </a14:imgEffect>
                      </a14:imgLayer>
                    </a14:imgProps>
                  </a:ext>
                </a:extLst>
              </a:blip>
              <a:stretch>
                <a:fillRect/>
              </a:stretch>
            </a:blipFill>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pic>
          <p:nvPicPr>
            <p:cNvPr id="72" name="Picture 71">
              <a:extLst>
                <a:ext uri="{FF2B5EF4-FFF2-40B4-BE49-F238E27FC236}">
                  <a16:creationId xmlns:a16="http://schemas.microsoft.com/office/drawing/2014/main" id="{EBB3B946-56D0-4D6D-8DCC-FAC4234F145F}"/>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0" b="99567" l="0" r="100000">
                          <a14:foregroundMark x1="57604" y1="40837" x2="57604" y2="40837"/>
                          <a14:foregroundMark x1="47083" y1="64214" x2="47083" y2="64214"/>
                          <a14:foregroundMark x1="49688" y1="92208" x2="49688" y2="92208"/>
                        </a14:backgroundRemoval>
                      </a14:imgEffect>
                    </a14:imgLayer>
                  </a14:imgProps>
                </a:ext>
                <a:ext uri="{28A0092B-C50C-407E-A947-70E740481C1C}">
                  <a14:useLocalDpi xmlns:a14="http://schemas.microsoft.com/office/drawing/2010/main" val="0"/>
                </a:ext>
              </a:extLst>
            </a:blip>
            <a:stretch>
              <a:fillRect/>
            </a:stretch>
          </p:blipFill>
          <p:spPr>
            <a:xfrm rot="17803524">
              <a:off x="3906786" y="4155467"/>
              <a:ext cx="129456" cy="275111"/>
            </a:xfrm>
            <a:prstGeom prst="rect">
              <a:avLst/>
            </a:prstGeom>
          </p:spPr>
        </p:pic>
      </p:grpSp>
      <p:sp>
        <p:nvSpPr>
          <p:cNvPr id="73" name="二等辺三角形 7172">
            <a:extLst>
              <a:ext uri="{FF2B5EF4-FFF2-40B4-BE49-F238E27FC236}">
                <a16:creationId xmlns:a16="http://schemas.microsoft.com/office/drawing/2014/main" id="{95D74AA1-D8C4-47DA-BC3E-3439AA0CA6CE}"/>
              </a:ext>
            </a:extLst>
          </p:cNvPr>
          <p:cNvSpPr>
            <a:spLocks noChangeArrowheads="1"/>
          </p:cNvSpPr>
          <p:nvPr/>
        </p:nvSpPr>
        <p:spPr bwMode="auto">
          <a:xfrm rot="16200000">
            <a:off x="2829790" y="2964945"/>
            <a:ext cx="183856" cy="285374"/>
          </a:xfrm>
          <a:prstGeom prst="triangle">
            <a:avLst>
              <a:gd name="adj" fmla="val 50000"/>
            </a:avLst>
          </a:prstGeom>
          <a:solidFill>
            <a:srgbClr val="FFFF00">
              <a:alpha val="50195"/>
            </a:srgbClr>
          </a:solidFill>
          <a:ln>
            <a:noFill/>
          </a:ln>
          <a:effectLst>
            <a:outerShdw dist="35921" dir="2700000" algn="ctr" rotWithShape="0">
              <a:srgbClr val="808080"/>
            </a:outerShdw>
          </a:effectLst>
          <a:extLst>
            <a:ext uri="{91240B29-F687-4F45-9708-019B960494DF}">
              <a14:hiddenLine xmlns:a14="http://schemas.microsoft.com/office/drawing/2010/main" w="9525" algn="ctr">
                <a:solidFill>
                  <a:srgbClr val="000000"/>
                </a:solidFill>
                <a:round/>
                <a:headEnd/>
                <a:tailEnd/>
              </a14:hiddenLine>
            </a:ext>
          </a:extLst>
        </p:spPr>
        <p:txBody>
          <a:bodyPr/>
          <a:lstStyle/>
          <a:p>
            <a:pPr algn="ctr"/>
            <a:endParaRPr lang="en-SG" b="0">
              <a:latin typeface="Arial" pitchFamily="34" charset="0"/>
              <a:cs typeface="Arial" pitchFamily="34" charset="0"/>
            </a:endParaRPr>
          </a:p>
        </p:txBody>
      </p:sp>
      <p:grpSp>
        <p:nvGrpSpPr>
          <p:cNvPr id="74" name="Group 73">
            <a:extLst>
              <a:ext uri="{FF2B5EF4-FFF2-40B4-BE49-F238E27FC236}">
                <a16:creationId xmlns:a16="http://schemas.microsoft.com/office/drawing/2014/main" id="{0C861778-940D-424C-8ACB-318A529B0807}"/>
              </a:ext>
            </a:extLst>
          </p:cNvPr>
          <p:cNvGrpSpPr/>
          <p:nvPr/>
        </p:nvGrpSpPr>
        <p:grpSpPr>
          <a:xfrm>
            <a:off x="5954872" y="1154639"/>
            <a:ext cx="479945" cy="402704"/>
            <a:chOff x="5992068" y="2471902"/>
            <a:chExt cx="479945" cy="402704"/>
          </a:xfrm>
        </p:grpSpPr>
        <p:pic>
          <p:nvPicPr>
            <p:cNvPr id="75" name="図 48">
              <a:extLst>
                <a:ext uri="{FF2B5EF4-FFF2-40B4-BE49-F238E27FC236}">
                  <a16:creationId xmlns:a16="http://schemas.microsoft.com/office/drawing/2014/main" id="{0A82C2E2-8A77-48EE-BC22-D2BAA7D023B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92068" y="2484980"/>
              <a:ext cx="479945" cy="38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図 49">
              <a:extLst>
                <a:ext uri="{FF2B5EF4-FFF2-40B4-BE49-F238E27FC236}">
                  <a16:creationId xmlns:a16="http://schemas.microsoft.com/office/drawing/2014/main" id="{EF7A9740-C961-47CA-80F8-68169BFECD6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97240" y="2471902"/>
              <a:ext cx="249957" cy="270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7" name="Straight Arrow Connector 76">
            <a:extLst>
              <a:ext uri="{FF2B5EF4-FFF2-40B4-BE49-F238E27FC236}">
                <a16:creationId xmlns:a16="http://schemas.microsoft.com/office/drawing/2014/main" id="{A916DF66-1EFD-4235-9C74-9E2C31461881}"/>
              </a:ext>
            </a:extLst>
          </p:cNvPr>
          <p:cNvCxnSpPr>
            <a:cxnSpLocks/>
          </p:cNvCxnSpPr>
          <p:nvPr/>
        </p:nvCxnSpPr>
        <p:spPr>
          <a:xfrm>
            <a:off x="6571312" y="1545822"/>
            <a:ext cx="0" cy="248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D35B02B-0301-430C-8F4E-A331395596F5}"/>
              </a:ext>
            </a:extLst>
          </p:cNvPr>
          <p:cNvCxnSpPr>
            <a:cxnSpLocks/>
          </p:cNvCxnSpPr>
          <p:nvPr/>
        </p:nvCxnSpPr>
        <p:spPr>
          <a:xfrm>
            <a:off x="3972814" y="3167678"/>
            <a:ext cx="291261" cy="1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5427EAC-AC46-49FD-B359-20E1499631DC}"/>
              </a:ext>
            </a:extLst>
          </p:cNvPr>
          <p:cNvCxnSpPr>
            <a:cxnSpLocks/>
          </p:cNvCxnSpPr>
          <p:nvPr/>
        </p:nvCxnSpPr>
        <p:spPr>
          <a:xfrm>
            <a:off x="5565049" y="3155944"/>
            <a:ext cx="291261" cy="1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CA6293C-9E34-484A-96D7-E426AAFAEFB0}"/>
              </a:ext>
            </a:extLst>
          </p:cNvPr>
          <p:cNvCxnSpPr>
            <a:cxnSpLocks/>
          </p:cNvCxnSpPr>
          <p:nvPr/>
        </p:nvCxnSpPr>
        <p:spPr>
          <a:xfrm>
            <a:off x="6589709" y="2630552"/>
            <a:ext cx="0" cy="248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44ABB04-20FC-4CCB-B3BF-D36FE2D4B83F}"/>
              </a:ext>
            </a:extLst>
          </p:cNvPr>
          <p:cNvCxnSpPr>
            <a:cxnSpLocks/>
          </p:cNvCxnSpPr>
          <p:nvPr/>
        </p:nvCxnSpPr>
        <p:spPr>
          <a:xfrm>
            <a:off x="4380531" y="1258935"/>
            <a:ext cx="291261" cy="1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7F7A0DE-BE41-4999-8315-723F4840DB4E}"/>
              </a:ext>
            </a:extLst>
          </p:cNvPr>
          <p:cNvCxnSpPr>
            <a:cxnSpLocks/>
          </p:cNvCxnSpPr>
          <p:nvPr/>
        </p:nvCxnSpPr>
        <p:spPr>
          <a:xfrm>
            <a:off x="5586269" y="1271517"/>
            <a:ext cx="291261" cy="1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ストライプ矢印 113">
            <a:extLst>
              <a:ext uri="{FF2B5EF4-FFF2-40B4-BE49-F238E27FC236}">
                <a16:creationId xmlns:a16="http://schemas.microsoft.com/office/drawing/2014/main" id="{83F6BD34-EC51-483D-82F8-70C85AE6178C}"/>
              </a:ext>
            </a:extLst>
          </p:cNvPr>
          <p:cNvSpPr/>
          <p:nvPr/>
        </p:nvSpPr>
        <p:spPr bwMode="auto">
          <a:xfrm rot="1726571">
            <a:off x="3338347" y="1634843"/>
            <a:ext cx="898036" cy="148367"/>
          </a:xfrm>
          <a:prstGeom prst="stripedRightArrow">
            <a:avLst>
              <a:gd name="adj1" fmla="val 57854"/>
              <a:gd name="adj2" fmla="val 85710"/>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0" tIns="0" rIns="0" bIns="0" numCol="1" rtlCol="0" anchor="ctr" anchorCtr="0" compatLnSpc="1">
            <a:prstTxWarp prst="textNoShape">
              <a:avLst/>
            </a:prstTxWarp>
          </a:bodyPr>
          <a:lstStyle/>
          <a:p>
            <a:pPr algn="ctr" fontAlgn="base">
              <a:spcBef>
                <a:spcPct val="0"/>
              </a:spcBef>
              <a:spcAft>
                <a:spcPct val="0"/>
              </a:spcAft>
              <a:defRPr/>
            </a:pPr>
            <a:endParaRPr lang="ja-JP" altLang="en-US" sz="2200" kern="0">
              <a:solidFill>
                <a:prstClr val="black"/>
              </a:solidFill>
              <a:latin typeface="Arial" pitchFamily="34" charset="0"/>
              <a:ea typeface="HGP創英角ｺﾞｼｯｸUB" pitchFamily="50" charset="-128"/>
              <a:cs typeface="Arial" pitchFamily="34" charset="0"/>
            </a:endParaRPr>
          </a:p>
        </p:txBody>
      </p:sp>
      <p:sp>
        <p:nvSpPr>
          <p:cNvPr id="84" name="ストライプ矢印 113">
            <a:extLst>
              <a:ext uri="{FF2B5EF4-FFF2-40B4-BE49-F238E27FC236}">
                <a16:creationId xmlns:a16="http://schemas.microsoft.com/office/drawing/2014/main" id="{4316B715-CBAC-45A1-9EBD-5F4D6017FE61}"/>
              </a:ext>
            </a:extLst>
          </p:cNvPr>
          <p:cNvSpPr/>
          <p:nvPr/>
        </p:nvSpPr>
        <p:spPr bwMode="auto">
          <a:xfrm rot="3450795">
            <a:off x="4066025" y="1564794"/>
            <a:ext cx="404868" cy="159391"/>
          </a:xfrm>
          <a:prstGeom prst="stripedRightArrow">
            <a:avLst>
              <a:gd name="adj1" fmla="val 57854"/>
              <a:gd name="adj2" fmla="val 85710"/>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0" tIns="0" rIns="0" bIns="0" numCol="1" rtlCol="0" anchor="ctr" anchorCtr="0" compatLnSpc="1">
            <a:prstTxWarp prst="textNoShape">
              <a:avLst/>
            </a:prstTxWarp>
          </a:bodyPr>
          <a:lstStyle/>
          <a:p>
            <a:pPr algn="ctr" fontAlgn="base">
              <a:spcBef>
                <a:spcPct val="0"/>
              </a:spcBef>
              <a:spcAft>
                <a:spcPct val="0"/>
              </a:spcAft>
              <a:defRPr/>
            </a:pPr>
            <a:endParaRPr lang="ja-JP" altLang="en-US" sz="2200" kern="0">
              <a:solidFill>
                <a:prstClr val="black"/>
              </a:solidFill>
              <a:latin typeface="Arial" pitchFamily="34" charset="0"/>
              <a:ea typeface="HGP創英角ｺﾞｼｯｸUB" pitchFamily="50" charset="-128"/>
              <a:cs typeface="Arial" pitchFamily="34" charset="0"/>
            </a:endParaRPr>
          </a:p>
        </p:txBody>
      </p:sp>
      <p:sp>
        <p:nvSpPr>
          <p:cNvPr id="85" name="ストライプ矢印 113">
            <a:extLst>
              <a:ext uri="{FF2B5EF4-FFF2-40B4-BE49-F238E27FC236}">
                <a16:creationId xmlns:a16="http://schemas.microsoft.com/office/drawing/2014/main" id="{1D9D96D7-4241-4B2A-AD9B-97B99B980961}"/>
              </a:ext>
            </a:extLst>
          </p:cNvPr>
          <p:cNvSpPr/>
          <p:nvPr/>
        </p:nvSpPr>
        <p:spPr bwMode="auto">
          <a:xfrm rot="5400000">
            <a:off x="4813118" y="1565964"/>
            <a:ext cx="293082" cy="121530"/>
          </a:xfrm>
          <a:prstGeom prst="stripedRightArrow">
            <a:avLst>
              <a:gd name="adj1" fmla="val 57854"/>
              <a:gd name="adj2" fmla="val 85710"/>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0" tIns="0" rIns="0" bIns="0" numCol="1" rtlCol="0" anchor="ctr" anchorCtr="0" compatLnSpc="1">
            <a:prstTxWarp prst="textNoShape">
              <a:avLst/>
            </a:prstTxWarp>
          </a:bodyPr>
          <a:lstStyle/>
          <a:p>
            <a:pPr algn="ctr" fontAlgn="base">
              <a:spcBef>
                <a:spcPct val="0"/>
              </a:spcBef>
              <a:spcAft>
                <a:spcPct val="0"/>
              </a:spcAft>
              <a:defRPr/>
            </a:pPr>
            <a:endParaRPr lang="ja-JP" altLang="en-US" sz="2200" kern="0">
              <a:solidFill>
                <a:prstClr val="black"/>
              </a:solidFill>
              <a:latin typeface="Arial" pitchFamily="34" charset="0"/>
              <a:ea typeface="HGP創英角ｺﾞｼｯｸUB" pitchFamily="50" charset="-128"/>
              <a:cs typeface="Arial" pitchFamily="34" charset="0"/>
            </a:endParaRPr>
          </a:p>
        </p:txBody>
      </p:sp>
      <p:sp>
        <p:nvSpPr>
          <p:cNvPr id="86" name="ストライプ矢印 113">
            <a:extLst>
              <a:ext uri="{FF2B5EF4-FFF2-40B4-BE49-F238E27FC236}">
                <a16:creationId xmlns:a16="http://schemas.microsoft.com/office/drawing/2014/main" id="{CE47BBDE-6CDB-4A44-937F-E7D77EA3A8D5}"/>
              </a:ext>
            </a:extLst>
          </p:cNvPr>
          <p:cNvSpPr/>
          <p:nvPr/>
        </p:nvSpPr>
        <p:spPr bwMode="auto">
          <a:xfrm rot="9141564">
            <a:off x="5541092" y="1660892"/>
            <a:ext cx="646758" cy="177234"/>
          </a:xfrm>
          <a:prstGeom prst="stripedRightArrow">
            <a:avLst>
              <a:gd name="adj1" fmla="val 57854"/>
              <a:gd name="adj2" fmla="val 85710"/>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0" tIns="0" rIns="0" bIns="0" numCol="1" rtlCol="0" anchor="ctr" anchorCtr="0" compatLnSpc="1">
            <a:prstTxWarp prst="textNoShape">
              <a:avLst/>
            </a:prstTxWarp>
          </a:bodyPr>
          <a:lstStyle/>
          <a:p>
            <a:pPr algn="ctr" fontAlgn="base">
              <a:spcBef>
                <a:spcPct val="0"/>
              </a:spcBef>
              <a:spcAft>
                <a:spcPct val="0"/>
              </a:spcAft>
              <a:defRPr/>
            </a:pPr>
            <a:endParaRPr lang="ja-JP" altLang="en-US" sz="2200" kern="0">
              <a:solidFill>
                <a:prstClr val="black"/>
              </a:solidFill>
              <a:latin typeface="Arial" pitchFamily="34" charset="0"/>
              <a:ea typeface="HGP創英角ｺﾞｼｯｸUB" pitchFamily="50" charset="-128"/>
              <a:cs typeface="Arial" pitchFamily="34" charset="0"/>
            </a:endParaRPr>
          </a:p>
        </p:txBody>
      </p:sp>
      <p:sp>
        <p:nvSpPr>
          <p:cNvPr id="87" name="ストライプ矢印 113">
            <a:extLst>
              <a:ext uri="{FF2B5EF4-FFF2-40B4-BE49-F238E27FC236}">
                <a16:creationId xmlns:a16="http://schemas.microsoft.com/office/drawing/2014/main" id="{0D408412-E40D-4A47-BEC4-DAE4754F1792}"/>
              </a:ext>
            </a:extLst>
          </p:cNvPr>
          <p:cNvSpPr/>
          <p:nvPr/>
        </p:nvSpPr>
        <p:spPr bwMode="auto">
          <a:xfrm rot="10800000">
            <a:off x="5564201" y="2168400"/>
            <a:ext cx="646758" cy="177234"/>
          </a:xfrm>
          <a:prstGeom prst="stripedRightArrow">
            <a:avLst>
              <a:gd name="adj1" fmla="val 57854"/>
              <a:gd name="adj2" fmla="val 85710"/>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0" tIns="0" rIns="0" bIns="0" numCol="1" rtlCol="0" anchor="ctr" anchorCtr="0" compatLnSpc="1">
            <a:prstTxWarp prst="textNoShape">
              <a:avLst/>
            </a:prstTxWarp>
          </a:bodyPr>
          <a:lstStyle/>
          <a:p>
            <a:pPr algn="ctr" fontAlgn="base">
              <a:spcBef>
                <a:spcPct val="0"/>
              </a:spcBef>
              <a:spcAft>
                <a:spcPct val="0"/>
              </a:spcAft>
              <a:defRPr/>
            </a:pPr>
            <a:endParaRPr lang="ja-JP" altLang="en-US" sz="2200" kern="0">
              <a:solidFill>
                <a:prstClr val="black"/>
              </a:solidFill>
              <a:latin typeface="Arial" pitchFamily="34" charset="0"/>
              <a:ea typeface="HGP創英角ｺﾞｼｯｸUB" pitchFamily="50" charset="-128"/>
              <a:cs typeface="Arial" pitchFamily="34" charset="0"/>
            </a:endParaRPr>
          </a:p>
        </p:txBody>
      </p:sp>
      <p:sp>
        <p:nvSpPr>
          <p:cNvPr id="88" name="ストライプ矢印 113">
            <a:extLst>
              <a:ext uri="{FF2B5EF4-FFF2-40B4-BE49-F238E27FC236}">
                <a16:creationId xmlns:a16="http://schemas.microsoft.com/office/drawing/2014/main" id="{014C96CE-30FF-4E79-A352-B2443CB019EF}"/>
              </a:ext>
            </a:extLst>
          </p:cNvPr>
          <p:cNvSpPr/>
          <p:nvPr/>
        </p:nvSpPr>
        <p:spPr bwMode="auto">
          <a:xfrm rot="12851547">
            <a:off x="5499303" y="2702412"/>
            <a:ext cx="646758" cy="177234"/>
          </a:xfrm>
          <a:prstGeom prst="stripedRightArrow">
            <a:avLst>
              <a:gd name="adj1" fmla="val 57854"/>
              <a:gd name="adj2" fmla="val 85710"/>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0" tIns="0" rIns="0" bIns="0" numCol="1" rtlCol="0" anchor="ctr" anchorCtr="0" compatLnSpc="1">
            <a:prstTxWarp prst="textNoShape">
              <a:avLst/>
            </a:prstTxWarp>
          </a:bodyPr>
          <a:lstStyle/>
          <a:p>
            <a:pPr algn="ctr" fontAlgn="base">
              <a:spcBef>
                <a:spcPct val="0"/>
              </a:spcBef>
              <a:spcAft>
                <a:spcPct val="0"/>
              </a:spcAft>
              <a:defRPr/>
            </a:pPr>
            <a:endParaRPr lang="ja-JP" altLang="en-US" sz="2200" kern="0">
              <a:solidFill>
                <a:prstClr val="black"/>
              </a:solidFill>
              <a:latin typeface="Arial" pitchFamily="34" charset="0"/>
              <a:ea typeface="HGP創英角ｺﾞｼｯｸUB" pitchFamily="50" charset="-128"/>
              <a:cs typeface="Arial" pitchFamily="34" charset="0"/>
            </a:endParaRPr>
          </a:p>
        </p:txBody>
      </p:sp>
      <p:sp>
        <p:nvSpPr>
          <p:cNvPr id="89" name="ストライプ矢印 113">
            <a:extLst>
              <a:ext uri="{FF2B5EF4-FFF2-40B4-BE49-F238E27FC236}">
                <a16:creationId xmlns:a16="http://schemas.microsoft.com/office/drawing/2014/main" id="{9C0E4BD0-CFE1-4E33-A84C-93336B60F2A9}"/>
              </a:ext>
            </a:extLst>
          </p:cNvPr>
          <p:cNvSpPr/>
          <p:nvPr/>
        </p:nvSpPr>
        <p:spPr bwMode="auto">
          <a:xfrm rot="16200000">
            <a:off x="4756609" y="2850892"/>
            <a:ext cx="279076" cy="150473"/>
          </a:xfrm>
          <a:prstGeom prst="stripedRightArrow">
            <a:avLst>
              <a:gd name="adj1" fmla="val 57854"/>
              <a:gd name="adj2" fmla="val 85710"/>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0" tIns="0" rIns="0" bIns="0" numCol="1" rtlCol="0" anchor="ctr" anchorCtr="0" compatLnSpc="1">
            <a:prstTxWarp prst="textNoShape">
              <a:avLst/>
            </a:prstTxWarp>
          </a:bodyPr>
          <a:lstStyle/>
          <a:p>
            <a:pPr algn="ctr" fontAlgn="base">
              <a:spcBef>
                <a:spcPct val="0"/>
              </a:spcBef>
              <a:spcAft>
                <a:spcPct val="0"/>
              </a:spcAft>
              <a:defRPr/>
            </a:pPr>
            <a:endParaRPr lang="ja-JP" altLang="en-US" sz="2200" kern="0">
              <a:solidFill>
                <a:prstClr val="black"/>
              </a:solidFill>
              <a:latin typeface="Arial" pitchFamily="34" charset="0"/>
              <a:ea typeface="HGP創英角ｺﾞｼｯｸUB" pitchFamily="50" charset="-128"/>
              <a:cs typeface="Arial" pitchFamily="34" charset="0"/>
            </a:endParaRPr>
          </a:p>
        </p:txBody>
      </p:sp>
      <p:sp>
        <p:nvSpPr>
          <p:cNvPr id="90" name="ストライプ矢印 113">
            <a:extLst>
              <a:ext uri="{FF2B5EF4-FFF2-40B4-BE49-F238E27FC236}">
                <a16:creationId xmlns:a16="http://schemas.microsoft.com/office/drawing/2014/main" id="{DE19177A-97F9-4191-A114-DFF4F6BC0BC3}"/>
              </a:ext>
            </a:extLst>
          </p:cNvPr>
          <p:cNvSpPr/>
          <p:nvPr/>
        </p:nvSpPr>
        <p:spPr bwMode="auto">
          <a:xfrm rot="20474094">
            <a:off x="3837611" y="2606417"/>
            <a:ext cx="404868" cy="159391"/>
          </a:xfrm>
          <a:prstGeom prst="stripedRightArrow">
            <a:avLst>
              <a:gd name="adj1" fmla="val 57854"/>
              <a:gd name="adj2" fmla="val 85710"/>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0" tIns="0" rIns="0" bIns="0" numCol="1" rtlCol="0" anchor="ctr" anchorCtr="0" compatLnSpc="1">
            <a:prstTxWarp prst="textNoShape">
              <a:avLst/>
            </a:prstTxWarp>
          </a:bodyPr>
          <a:lstStyle/>
          <a:p>
            <a:pPr algn="ctr" fontAlgn="base">
              <a:spcBef>
                <a:spcPct val="0"/>
              </a:spcBef>
              <a:spcAft>
                <a:spcPct val="0"/>
              </a:spcAft>
              <a:defRPr/>
            </a:pPr>
            <a:endParaRPr lang="ja-JP" altLang="en-US" sz="2200" kern="0">
              <a:solidFill>
                <a:prstClr val="black"/>
              </a:solidFill>
              <a:latin typeface="Arial" pitchFamily="34" charset="0"/>
              <a:ea typeface="HGP創英角ｺﾞｼｯｸUB" pitchFamily="50" charset="-128"/>
              <a:cs typeface="Arial" pitchFamily="34" charset="0"/>
            </a:endParaRPr>
          </a:p>
        </p:txBody>
      </p:sp>
      <p:sp>
        <p:nvSpPr>
          <p:cNvPr id="91" name="Rectangle 90">
            <a:extLst>
              <a:ext uri="{FF2B5EF4-FFF2-40B4-BE49-F238E27FC236}">
                <a16:creationId xmlns:a16="http://schemas.microsoft.com/office/drawing/2014/main" id="{AAE6D5A1-03DE-4DB0-8D49-1262C78AE172}"/>
              </a:ext>
            </a:extLst>
          </p:cNvPr>
          <p:cNvSpPr/>
          <p:nvPr/>
        </p:nvSpPr>
        <p:spPr>
          <a:xfrm>
            <a:off x="5895351" y="889321"/>
            <a:ext cx="1260801" cy="23851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spcBef>
                <a:spcPct val="50000"/>
              </a:spcBef>
            </a:pPr>
            <a:r>
              <a:rPr lang="en-US" sz="1600" dirty="0">
                <a:solidFill>
                  <a:srgbClr val="0E067C"/>
                </a:solidFill>
                <a:latin typeface="Arial" panose="020B0604020202020204" pitchFamily="34" charset="0"/>
                <a:cs typeface="Arial" panose="020B0604020202020204" pitchFamily="34" charset="0"/>
              </a:rPr>
              <a:t>Maintenance</a:t>
            </a:r>
          </a:p>
        </p:txBody>
      </p:sp>
      <p:grpSp>
        <p:nvGrpSpPr>
          <p:cNvPr id="92" name="Group 91">
            <a:extLst>
              <a:ext uri="{FF2B5EF4-FFF2-40B4-BE49-F238E27FC236}">
                <a16:creationId xmlns:a16="http://schemas.microsoft.com/office/drawing/2014/main" id="{D31DB2F2-69A8-4148-9156-C881D4045F0E}"/>
              </a:ext>
            </a:extLst>
          </p:cNvPr>
          <p:cNvGrpSpPr/>
          <p:nvPr/>
        </p:nvGrpSpPr>
        <p:grpSpPr>
          <a:xfrm>
            <a:off x="6539989" y="1226009"/>
            <a:ext cx="487815" cy="419096"/>
            <a:chOff x="3833958" y="4191555"/>
            <a:chExt cx="487815" cy="419096"/>
          </a:xfrm>
        </p:grpSpPr>
        <p:sp>
          <p:nvSpPr>
            <p:cNvPr id="93" name="object 199">
              <a:extLst>
                <a:ext uri="{FF2B5EF4-FFF2-40B4-BE49-F238E27FC236}">
                  <a16:creationId xmlns:a16="http://schemas.microsoft.com/office/drawing/2014/main" id="{04815D68-695F-42B4-B0AD-0A3C77947E8C}"/>
                </a:ext>
              </a:extLst>
            </p:cNvPr>
            <p:cNvSpPr/>
            <p:nvPr/>
          </p:nvSpPr>
          <p:spPr>
            <a:xfrm flipH="1">
              <a:off x="3921759" y="4191555"/>
              <a:ext cx="400014" cy="419096"/>
            </a:xfrm>
            <a:prstGeom prst="rect">
              <a:avLst/>
            </a:prstGeom>
            <a:blipFill>
              <a:blip r:embed="rId11" cstate="print">
                <a:extLst>
                  <a:ext uri="{BEBA8EAE-BF5A-486C-A8C5-ECC9F3942E4B}">
                    <a14:imgProps xmlns:a14="http://schemas.microsoft.com/office/drawing/2010/main">
                      <a14:imgLayer r:embed="rId12">
                        <a14:imgEffect>
                          <a14:backgroundRemoval t="10000" b="90000" l="0" r="75956"/>
                        </a14:imgEffect>
                      </a14:imgLayer>
                    </a14:imgProps>
                  </a:ext>
                </a:extLst>
              </a:blip>
              <a:stretch>
                <a:fillRect/>
              </a:stretch>
            </a:blipFill>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pic>
          <p:nvPicPr>
            <p:cNvPr id="94" name="Picture 93">
              <a:extLst>
                <a:ext uri="{FF2B5EF4-FFF2-40B4-BE49-F238E27FC236}">
                  <a16:creationId xmlns:a16="http://schemas.microsoft.com/office/drawing/2014/main" id="{9692672C-DE61-4496-AB75-BAF63BBEE88F}"/>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0" b="99567" l="0" r="100000">
                          <a14:foregroundMark x1="57604" y1="40837" x2="57604" y2="40837"/>
                          <a14:foregroundMark x1="47083" y1="64214" x2="47083" y2="64214"/>
                          <a14:foregroundMark x1="49688" y1="92208" x2="49688" y2="92208"/>
                        </a14:backgroundRemoval>
                      </a14:imgEffect>
                    </a14:imgLayer>
                  </a14:imgProps>
                </a:ext>
                <a:ext uri="{28A0092B-C50C-407E-A947-70E740481C1C}">
                  <a14:useLocalDpi xmlns:a14="http://schemas.microsoft.com/office/drawing/2010/main" val="0"/>
                </a:ext>
              </a:extLst>
            </a:blip>
            <a:stretch>
              <a:fillRect/>
            </a:stretch>
          </p:blipFill>
          <p:spPr>
            <a:xfrm rot="17803524">
              <a:off x="3906786" y="4155467"/>
              <a:ext cx="129456" cy="275111"/>
            </a:xfrm>
            <a:prstGeom prst="rect">
              <a:avLst/>
            </a:prstGeom>
          </p:spPr>
        </p:pic>
      </p:grpSp>
      <p:sp>
        <p:nvSpPr>
          <p:cNvPr id="95" name="Rectangle 94">
            <a:extLst>
              <a:ext uri="{FF2B5EF4-FFF2-40B4-BE49-F238E27FC236}">
                <a16:creationId xmlns:a16="http://schemas.microsoft.com/office/drawing/2014/main" id="{26CD92E8-8088-4002-A535-186850ED1408}"/>
              </a:ext>
            </a:extLst>
          </p:cNvPr>
          <p:cNvSpPr/>
          <p:nvPr/>
        </p:nvSpPr>
        <p:spPr>
          <a:xfrm>
            <a:off x="6222110" y="1871540"/>
            <a:ext cx="1073962" cy="19813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ct val="50000"/>
              </a:spcBef>
            </a:pPr>
            <a:r>
              <a:rPr lang="en-US" sz="1600" dirty="0">
                <a:solidFill>
                  <a:srgbClr val="0E067C"/>
                </a:solidFill>
                <a:latin typeface="Arial" panose="020B0604020202020204" pitchFamily="34" charset="0"/>
                <a:cs typeface="Arial" panose="020B0604020202020204" pitchFamily="34" charset="0"/>
              </a:rPr>
              <a:t>Scrap</a:t>
            </a:r>
          </a:p>
        </p:txBody>
      </p:sp>
      <p:pic>
        <p:nvPicPr>
          <p:cNvPr id="96" name="Picture 95">
            <a:extLst>
              <a:ext uri="{FF2B5EF4-FFF2-40B4-BE49-F238E27FC236}">
                <a16:creationId xmlns:a16="http://schemas.microsoft.com/office/drawing/2014/main" id="{9931044E-E249-47C4-BEF3-DD74BBDC0A13}"/>
              </a:ext>
            </a:extLst>
          </p:cNvPr>
          <p:cNvPicPr>
            <a:picLocks noChangeAspect="1"/>
          </p:cNvPicPr>
          <p:nvPr/>
        </p:nvPicPr>
        <p:blipFill>
          <a:blip r:embed="rId18"/>
          <a:stretch>
            <a:fillRect/>
          </a:stretch>
        </p:blipFill>
        <p:spPr>
          <a:xfrm>
            <a:off x="6464883" y="2108448"/>
            <a:ext cx="541810" cy="478091"/>
          </a:xfrm>
          <a:prstGeom prst="rect">
            <a:avLst/>
          </a:prstGeom>
          <a:noFill/>
          <a:ln w="12700">
            <a:solidFill>
              <a:schemeClr val="tx1"/>
            </a:solidFill>
          </a:ln>
        </p:spPr>
      </p:pic>
      <p:grpSp>
        <p:nvGrpSpPr>
          <p:cNvPr id="97" name="Group 96">
            <a:extLst>
              <a:ext uri="{FF2B5EF4-FFF2-40B4-BE49-F238E27FC236}">
                <a16:creationId xmlns:a16="http://schemas.microsoft.com/office/drawing/2014/main" id="{FDE61C3F-670A-4D0A-831B-A71DFB23A70C}"/>
              </a:ext>
            </a:extLst>
          </p:cNvPr>
          <p:cNvGrpSpPr/>
          <p:nvPr/>
        </p:nvGrpSpPr>
        <p:grpSpPr>
          <a:xfrm>
            <a:off x="6882827" y="2322673"/>
            <a:ext cx="487815" cy="419096"/>
            <a:chOff x="3833958" y="4191555"/>
            <a:chExt cx="487815" cy="419096"/>
          </a:xfrm>
        </p:grpSpPr>
        <p:sp>
          <p:nvSpPr>
            <p:cNvPr id="98" name="object 199">
              <a:extLst>
                <a:ext uri="{FF2B5EF4-FFF2-40B4-BE49-F238E27FC236}">
                  <a16:creationId xmlns:a16="http://schemas.microsoft.com/office/drawing/2014/main" id="{7DF7F328-657D-404A-B10E-00C4981A0460}"/>
                </a:ext>
              </a:extLst>
            </p:cNvPr>
            <p:cNvSpPr/>
            <p:nvPr/>
          </p:nvSpPr>
          <p:spPr>
            <a:xfrm flipH="1">
              <a:off x="3921759" y="4191555"/>
              <a:ext cx="400014" cy="419096"/>
            </a:xfrm>
            <a:prstGeom prst="rect">
              <a:avLst/>
            </a:prstGeom>
            <a:blipFill>
              <a:blip r:embed="rId11" cstate="print">
                <a:extLst>
                  <a:ext uri="{BEBA8EAE-BF5A-486C-A8C5-ECC9F3942E4B}">
                    <a14:imgProps xmlns:a14="http://schemas.microsoft.com/office/drawing/2010/main">
                      <a14:imgLayer r:embed="rId12">
                        <a14:imgEffect>
                          <a14:backgroundRemoval t="10000" b="90000" l="0" r="75956"/>
                        </a14:imgEffect>
                      </a14:imgLayer>
                    </a14:imgProps>
                  </a:ext>
                </a:extLst>
              </a:blip>
              <a:stretch>
                <a:fillRect/>
              </a:stretch>
            </a:blipFill>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pic>
          <p:nvPicPr>
            <p:cNvPr id="99" name="Picture 98">
              <a:extLst>
                <a:ext uri="{FF2B5EF4-FFF2-40B4-BE49-F238E27FC236}">
                  <a16:creationId xmlns:a16="http://schemas.microsoft.com/office/drawing/2014/main" id="{61CB967B-C5D3-44D6-9464-67817C5A4E08}"/>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0" b="99567" l="0" r="100000">
                          <a14:foregroundMark x1="57604" y1="40837" x2="57604" y2="40837"/>
                          <a14:foregroundMark x1="47083" y1="64214" x2="47083" y2="64214"/>
                          <a14:foregroundMark x1="49688" y1="92208" x2="49688" y2="92208"/>
                        </a14:backgroundRemoval>
                      </a14:imgEffect>
                    </a14:imgLayer>
                  </a14:imgProps>
                </a:ext>
                <a:ext uri="{28A0092B-C50C-407E-A947-70E740481C1C}">
                  <a14:useLocalDpi xmlns:a14="http://schemas.microsoft.com/office/drawing/2010/main" val="0"/>
                </a:ext>
              </a:extLst>
            </a:blip>
            <a:stretch>
              <a:fillRect/>
            </a:stretch>
          </p:blipFill>
          <p:spPr>
            <a:xfrm rot="17803524">
              <a:off x="3906786" y="4155467"/>
              <a:ext cx="129456" cy="275111"/>
            </a:xfrm>
            <a:prstGeom prst="rect">
              <a:avLst/>
            </a:prstGeom>
          </p:spPr>
        </p:pic>
      </p:grpSp>
      <p:sp>
        <p:nvSpPr>
          <p:cNvPr id="100" name="object 254">
            <a:extLst>
              <a:ext uri="{FF2B5EF4-FFF2-40B4-BE49-F238E27FC236}">
                <a16:creationId xmlns:a16="http://schemas.microsoft.com/office/drawing/2014/main" id="{0AE2D40C-BB67-4588-B987-781EC6671256}"/>
              </a:ext>
            </a:extLst>
          </p:cNvPr>
          <p:cNvSpPr txBox="1"/>
          <p:nvPr/>
        </p:nvSpPr>
        <p:spPr>
          <a:xfrm>
            <a:off x="6093332" y="3599055"/>
            <a:ext cx="806850" cy="259686"/>
          </a:xfrm>
          <a:prstGeom prst="rect">
            <a:avLst/>
          </a:prstGeom>
        </p:spPr>
        <p:txBody>
          <a:bodyPr vert="horz" wrap="square" lIns="0" tIns="13335"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00000"/>
              </a:lnSpc>
              <a:spcBef>
                <a:spcPct val="50000"/>
              </a:spcBef>
            </a:pPr>
            <a:r>
              <a:rPr lang="en-GB" sz="1600" dirty="0">
                <a:solidFill>
                  <a:srgbClr val="0E067C"/>
                </a:solidFill>
                <a:latin typeface="Arial" panose="020B0604020202020204" pitchFamily="34" charset="0"/>
                <a:cs typeface="Arial" panose="020B0604020202020204" pitchFamily="34" charset="0"/>
              </a:rPr>
              <a:t>Report</a:t>
            </a:r>
            <a:endParaRPr sz="1600" dirty="0">
              <a:solidFill>
                <a:srgbClr val="0E067C"/>
              </a:solidFill>
              <a:latin typeface="Arial" panose="020B0604020202020204" pitchFamily="34" charset="0"/>
              <a:cs typeface="Arial" panose="020B0604020202020204" pitchFamily="34" charset="0"/>
            </a:endParaRPr>
          </a:p>
        </p:txBody>
      </p:sp>
      <p:pic>
        <p:nvPicPr>
          <p:cNvPr id="101" name="Picture 2" descr="C:\Users\pcv-2010835.VN\Desktop\6655320.jpg">
            <a:extLst>
              <a:ext uri="{FF2B5EF4-FFF2-40B4-BE49-F238E27FC236}">
                <a16:creationId xmlns:a16="http://schemas.microsoft.com/office/drawing/2014/main" id="{03C65DED-4623-4344-B339-70E2DA379821}"/>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b="7025"/>
          <a:stretch/>
        </p:blipFill>
        <p:spPr bwMode="auto">
          <a:xfrm>
            <a:off x="6253561" y="2993203"/>
            <a:ext cx="651382" cy="486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355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89087"/>
          <a:stretch/>
        </p:blipFill>
        <p:spPr>
          <a:xfrm>
            <a:off x="381000" y="20780"/>
            <a:ext cx="9144000" cy="623694"/>
          </a:xfrm>
          <a:prstGeom prst="rect">
            <a:avLst/>
          </a:prstGeom>
        </p:spPr>
      </p:pic>
      <p:sp>
        <p:nvSpPr>
          <p:cNvPr id="6" name="Rectangle 5"/>
          <p:cNvSpPr/>
          <p:nvPr/>
        </p:nvSpPr>
        <p:spPr>
          <a:xfrm>
            <a:off x="1779460" y="0"/>
            <a:ext cx="7105621"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bg1"/>
                </a:solidFill>
                <a:latin typeface="Arial" pitchFamily="34" charset="0"/>
                <a:cs typeface="Arial" pitchFamily="34" charset="0"/>
              </a:rPr>
              <a:t>Team Introduction</a:t>
            </a:r>
            <a:endParaRPr lang="en-US" sz="4000" b="1" dirty="0">
              <a:solidFill>
                <a:schemeClr val="bg1"/>
              </a:solidFill>
              <a:latin typeface="Arial" pitchFamily="34" charset="0"/>
              <a:cs typeface="Arial" pitchFamily="34" charset="0"/>
            </a:endParaRPr>
          </a:p>
        </p:txBody>
      </p:sp>
      <p:grpSp>
        <p:nvGrpSpPr>
          <p:cNvPr id="8" name="Group 7"/>
          <p:cNvGrpSpPr/>
          <p:nvPr/>
        </p:nvGrpSpPr>
        <p:grpSpPr>
          <a:xfrm>
            <a:off x="4848946" y="5004835"/>
            <a:ext cx="4321243" cy="1381452"/>
            <a:chOff x="9387726" y="5607562"/>
            <a:chExt cx="4321243" cy="1381452"/>
          </a:xfrm>
        </p:grpSpPr>
        <p:grpSp>
          <p:nvGrpSpPr>
            <p:cNvPr id="11" name="Group 10"/>
            <p:cNvGrpSpPr/>
            <p:nvPr/>
          </p:nvGrpSpPr>
          <p:grpSpPr>
            <a:xfrm>
              <a:off x="9387726" y="5611540"/>
              <a:ext cx="4321243" cy="1377474"/>
              <a:chOff x="2743201" y="5178673"/>
              <a:chExt cx="4321243" cy="1412082"/>
            </a:xfrm>
            <a:solidFill>
              <a:srgbClr val="0070C0"/>
            </a:solidFill>
          </p:grpSpPr>
          <p:sp>
            <p:nvSpPr>
              <p:cNvPr id="14" name="Rounded Rectangle 13"/>
              <p:cNvSpPr/>
              <p:nvPr/>
            </p:nvSpPr>
            <p:spPr>
              <a:xfrm>
                <a:off x="3417922" y="5178673"/>
                <a:ext cx="2971800" cy="66552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
            <p:nvSpPr>
              <p:cNvPr id="15" name="Rounded Rectangle 14"/>
              <p:cNvSpPr/>
              <p:nvPr/>
            </p:nvSpPr>
            <p:spPr>
              <a:xfrm>
                <a:off x="2743201" y="5856613"/>
                <a:ext cx="4321243" cy="73414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grpSp>
        <p:sp>
          <p:nvSpPr>
            <p:cNvPr id="12" name="Rectangle 11"/>
            <p:cNvSpPr/>
            <p:nvPr/>
          </p:nvSpPr>
          <p:spPr>
            <a:xfrm>
              <a:off x="9484985" y="6247857"/>
              <a:ext cx="4159792" cy="707886"/>
            </a:xfrm>
            <a:prstGeom prst="rect">
              <a:avLst/>
            </a:prstGeom>
            <a:noFill/>
          </p:spPr>
          <p:txBody>
            <a:bodyPr wrap="none" lIns="91440" tIns="45720" rIns="91440" bIns="45720">
              <a:spAutoFit/>
            </a:bodyPr>
            <a:lstStyle/>
            <a:p>
              <a:pPr algn="ctr"/>
              <a:r>
                <a:rPr lang="en-US" sz="4000" b="1" i="1" dirty="0">
                  <a:ln w="18000">
                    <a:solidFill>
                      <a:schemeClr val="accent2">
                        <a:satMod val="140000"/>
                      </a:schemeClr>
                    </a:solidFill>
                    <a:prstDash val="solid"/>
                    <a:miter lim="800000"/>
                  </a:ln>
                  <a:solidFill>
                    <a:srgbClr val="FFC000"/>
                  </a:solidFill>
                  <a:effectLst>
                    <a:outerShdw blurRad="25500" dist="23000" dir="7020000" algn="tl">
                      <a:srgbClr val="000000">
                        <a:alpha val="50000"/>
                      </a:srgbClr>
                    </a:outerShdw>
                  </a:effectLst>
                </a:rPr>
                <a:t>Change Mindset !  </a:t>
              </a:r>
            </a:p>
          </p:txBody>
        </p:sp>
        <p:sp>
          <p:nvSpPr>
            <p:cNvPr id="13" name="Rectangle 12"/>
            <p:cNvSpPr/>
            <p:nvPr/>
          </p:nvSpPr>
          <p:spPr>
            <a:xfrm>
              <a:off x="10719248" y="5607562"/>
              <a:ext cx="1718739" cy="646331"/>
            </a:xfrm>
            <a:prstGeom prst="rect">
              <a:avLst/>
            </a:prstGeom>
            <a:noFill/>
          </p:spPr>
          <p:txBody>
            <a:bodyPr wrap="none" lIns="91440" tIns="45720" rIns="91440" bIns="45720">
              <a:spAutoFit/>
            </a:bodyPr>
            <a:lstStyle/>
            <a:p>
              <a:pPr algn="ctr"/>
              <a:r>
                <a:rPr lang="en-GB" sz="3600" b="1" i="1" u="sng" spc="300" dirty="0">
                  <a:ln w="11430" cmpd="sng">
                    <a:solidFill>
                      <a:schemeClr val="accent1">
                        <a:tint val="10000"/>
                      </a:schemeClr>
                    </a:solidFill>
                    <a:prstDash val="solid"/>
                    <a:miter lim="800000"/>
                  </a:ln>
                  <a:solidFill>
                    <a:srgbClr val="FFC000"/>
                  </a:solidFill>
                  <a:effectLst>
                    <a:glow rad="45500">
                      <a:schemeClr val="accent1">
                        <a:satMod val="220000"/>
                        <a:alpha val="35000"/>
                      </a:schemeClr>
                    </a:glow>
                  </a:effectLst>
                </a:rPr>
                <a:t>Slogan</a:t>
              </a:r>
              <a:endParaRPr lang="en-US" sz="3600" b="1" i="1" u="sng" spc="300" dirty="0">
                <a:ln w="11430" cmpd="sng">
                  <a:solidFill>
                    <a:schemeClr val="accent1">
                      <a:tint val="10000"/>
                    </a:schemeClr>
                  </a:solidFill>
                  <a:prstDash val="solid"/>
                  <a:miter lim="800000"/>
                </a:ln>
                <a:solidFill>
                  <a:srgbClr val="FFC000"/>
                </a:solidFill>
                <a:effectLst>
                  <a:glow rad="45500">
                    <a:schemeClr val="accent1">
                      <a:satMod val="220000"/>
                      <a:alpha val="35000"/>
                    </a:schemeClr>
                  </a:glow>
                </a:effectLst>
              </a:endParaRPr>
            </a:p>
          </p:txBody>
        </p:sp>
      </p:grpSp>
      <p:pic>
        <p:nvPicPr>
          <p:cNvPr id="17"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99413"/>
                    </a14:imgEffect>
                  </a14:imgLayer>
                </a14:imgProps>
              </a:ext>
              <a:ext uri="{28A0092B-C50C-407E-A947-70E740481C1C}">
                <a14:useLocalDpi xmlns:a14="http://schemas.microsoft.com/office/drawing/2010/main" val="0"/>
              </a:ext>
            </a:extLst>
          </a:blip>
          <a:srcRect/>
          <a:stretch>
            <a:fillRect/>
          </a:stretch>
        </p:blipFill>
        <p:spPr bwMode="auto">
          <a:xfrm>
            <a:off x="381001" y="721700"/>
            <a:ext cx="8794291" cy="3561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テキスト ボックス 47">
            <a:extLst>
              <a:ext uri="{FF2B5EF4-FFF2-40B4-BE49-F238E27FC236}">
                <a16:creationId xmlns:a16="http://schemas.microsoft.com/office/drawing/2014/main" id="{8326C9B7-A861-4C2C-892C-F70EB6FA0D9C}"/>
              </a:ext>
            </a:extLst>
          </p:cNvPr>
          <p:cNvSpPr txBox="1"/>
          <p:nvPr/>
        </p:nvSpPr>
        <p:spPr>
          <a:xfrm>
            <a:off x="1489869" y="2284512"/>
            <a:ext cx="972366" cy="153888"/>
          </a:xfrm>
          <a:prstGeom prst="rect">
            <a:avLst/>
          </a:prstGeom>
          <a:noFill/>
        </p:spPr>
        <p:txBody>
          <a:bodyPr wrap="square" lIns="0" tIns="0" rIns="0" bIns="0" rtlCol="0">
            <a:spAutoFit/>
          </a:bodyPr>
          <a:lstStyle>
            <a:defPPr>
              <a:defRPr lang="ja-JP"/>
            </a:defPPr>
            <a:lvl1pPr algn="ctr">
              <a:defRPr sz="2400" b="1">
                <a:ln w="12700">
                  <a:noFill/>
                  <a:prstDash val="solid"/>
                </a:ln>
                <a:solidFill>
                  <a:schemeClr val="accent6">
                    <a:lumMod val="75000"/>
                  </a:schemeClr>
                </a:solidFill>
                <a:effectLst>
                  <a:glow rad="279400">
                    <a:schemeClr val="bg1"/>
                  </a:glow>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defRPr>
            </a:lvl1pPr>
          </a:lstStyle>
          <a:p>
            <a:r>
              <a:rPr lang="en-MY" altLang="ja-JP" sz="1000" dirty="0">
                <a:solidFill>
                  <a:srgbClr val="0070C0"/>
                </a:solidFill>
                <a:effectLst>
                  <a:glow rad="279400">
                    <a:srgbClr val="FFFFFF"/>
                  </a:glow>
                  <a:outerShdw blurRad="41275" dist="20320" dir="1800000" algn="tl" rotWithShape="0">
                    <a:srgbClr val="000000">
                      <a:alpha val="40000"/>
                    </a:srgbClr>
                  </a:outerShdw>
                </a:effectLst>
                <a:latin typeface="Arial" pitchFamily="34" charset="0"/>
                <a:cs typeface="Arial" pitchFamily="34" charset="0"/>
              </a:rPr>
              <a:t>Develop</a:t>
            </a:r>
          </a:p>
        </p:txBody>
      </p:sp>
      <p:sp>
        <p:nvSpPr>
          <p:cNvPr id="64" name="Rectangle 63"/>
          <p:cNvSpPr/>
          <p:nvPr/>
        </p:nvSpPr>
        <p:spPr>
          <a:xfrm rot="19854680">
            <a:off x="1125597" y="863702"/>
            <a:ext cx="1082646" cy="358711"/>
          </a:xfrm>
          <a:prstGeom prst="rect">
            <a:avLst/>
          </a:prstGeom>
          <a:noFill/>
        </p:spPr>
        <p:txBody>
          <a:bodyPr wrap="none" lIns="91440" tIns="45720" rIns="91440" bIns="45720" numCol="1">
            <a:prstTxWarp prst="textChevron">
              <a:avLst/>
            </a:prstTxWarp>
            <a:spAutoFit/>
          </a:bodyPr>
          <a:lstStyle/>
          <a:p>
            <a:pPr algn="ct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LEADER</a:t>
            </a:r>
          </a:p>
        </p:txBody>
      </p:sp>
      <p:sp>
        <p:nvSpPr>
          <p:cNvPr id="9" name="Rectangle 8"/>
          <p:cNvSpPr/>
          <p:nvPr/>
        </p:nvSpPr>
        <p:spPr>
          <a:xfrm rot="21128282">
            <a:off x="1398101" y="1989800"/>
            <a:ext cx="6902433" cy="1323439"/>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4000" b="1" cap="all" dirty="0">
                <a:ln/>
                <a:solidFill>
                  <a:schemeClr val="accent6">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rial Black" panose="020B0A04020102020204" pitchFamily="34" charset="0"/>
              </a:rPr>
              <a:t>7 Dragon balls</a:t>
            </a:r>
          </a:p>
          <a:p>
            <a:pPr algn="ctr"/>
            <a:r>
              <a:rPr lang="en-US" sz="4000" b="1" cap="all" dirty="0">
                <a:ln/>
                <a:solidFill>
                  <a:schemeClr val="tx1">
                    <a:lumMod val="65000"/>
                    <a:lumOff val="3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rial Black" panose="020B0A04020102020204" pitchFamily="34" charset="0"/>
              </a:rPr>
              <a:t>Team</a:t>
            </a:r>
          </a:p>
        </p:txBody>
      </p:sp>
      <p:grpSp>
        <p:nvGrpSpPr>
          <p:cNvPr id="85" name="Group 84"/>
          <p:cNvGrpSpPr/>
          <p:nvPr/>
        </p:nvGrpSpPr>
        <p:grpSpPr>
          <a:xfrm>
            <a:off x="423425" y="4371675"/>
            <a:ext cx="3558884" cy="429082"/>
            <a:chOff x="113862" y="1002149"/>
            <a:chExt cx="3062500" cy="501206"/>
          </a:xfrm>
        </p:grpSpPr>
        <p:grpSp>
          <p:nvGrpSpPr>
            <p:cNvPr id="86" name="Group 85"/>
            <p:cNvGrpSpPr/>
            <p:nvPr/>
          </p:nvGrpSpPr>
          <p:grpSpPr>
            <a:xfrm>
              <a:off x="360442" y="1026665"/>
              <a:ext cx="2815920" cy="476690"/>
              <a:chOff x="360443" y="1040520"/>
              <a:chExt cx="2672902" cy="476690"/>
            </a:xfrm>
          </p:grpSpPr>
          <p:sp>
            <p:nvSpPr>
              <p:cNvPr id="91" name="AutoShape 14"/>
              <p:cNvSpPr>
                <a:spLocks noChangeArrowheads="1"/>
              </p:cNvSpPr>
              <p:nvPr/>
            </p:nvSpPr>
            <p:spPr bwMode="gray">
              <a:xfrm>
                <a:off x="360443" y="1040520"/>
                <a:ext cx="2672902" cy="470778"/>
              </a:xfrm>
              <a:prstGeom prst="roundRect">
                <a:avLst>
                  <a:gd name="adj" fmla="val 50000"/>
                </a:avLst>
              </a:prstGeom>
              <a:solidFill>
                <a:srgbClr val="0000FF"/>
              </a:solidFill>
              <a:ln w="28575" algn="ctr">
                <a:solidFill>
                  <a:srgbClr val="0000FF"/>
                </a:solidFill>
                <a:round/>
                <a:headEnd/>
                <a:tailEnd/>
              </a:ln>
              <a:effectLst/>
            </p:spPr>
            <p:txBody>
              <a:bodyPr wrap="none" anchor="ctr"/>
              <a:lstStyle/>
              <a:p>
                <a:pPr fontAlgn="base">
                  <a:spcBef>
                    <a:spcPct val="0"/>
                  </a:spcBef>
                  <a:spcAft>
                    <a:spcPct val="0"/>
                  </a:spcAft>
                  <a:defRPr/>
                </a:pPr>
                <a:endParaRPr lang="en-US">
                  <a:solidFill>
                    <a:srgbClr val="FFFFFF"/>
                  </a:solidFill>
                  <a:latin typeface="Arial"/>
                </a:endParaRPr>
              </a:p>
            </p:txBody>
          </p:sp>
          <p:sp>
            <p:nvSpPr>
              <p:cNvPr id="92" name="Text Box 15"/>
              <p:cNvSpPr txBox="1">
                <a:spLocks noChangeArrowheads="1"/>
              </p:cNvSpPr>
              <p:nvPr/>
            </p:nvSpPr>
            <p:spPr bwMode="gray">
              <a:xfrm>
                <a:off x="480636" y="1049846"/>
                <a:ext cx="1963316" cy="467364"/>
              </a:xfrm>
              <a:prstGeom prst="rect">
                <a:avLst/>
              </a:prstGeom>
              <a:noFill/>
              <a:ln w="9525" algn="ctr">
                <a:noFill/>
                <a:miter lim="800000"/>
                <a:headEnd/>
                <a:tailEnd/>
              </a:ln>
              <a:effectLst/>
            </p:spPr>
            <p:txBody>
              <a:bodyPr wrap="square">
                <a:spAutoFit/>
              </a:bodyPr>
              <a:lstStyle/>
              <a:p>
                <a:pPr fontAlgn="base">
                  <a:spcBef>
                    <a:spcPct val="0"/>
                  </a:spcBef>
                  <a:spcAft>
                    <a:spcPct val="0"/>
                  </a:spcAft>
                  <a:defRPr/>
                </a:pPr>
                <a:r>
                  <a:rPr lang="en-US" sz="2000" b="1" dirty="0">
                    <a:solidFill>
                      <a:srgbClr val="FFFFFF"/>
                    </a:solidFill>
                    <a:latin typeface="Arial"/>
                  </a:rPr>
                  <a:t>7 Member</a:t>
                </a:r>
                <a:endParaRPr lang="en-US" sz="2000" b="1" dirty="0">
                  <a:solidFill>
                    <a:srgbClr val="FFFFFF"/>
                  </a:solidFill>
                  <a:latin typeface="Arial" charset="0"/>
                </a:endParaRPr>
              </a:p>
            </p:txBody>
          </p:sp>
        </p:grpSp>
        <p:grpSp>
          <p:nvGrpSpPr>
            <p:cNvPr id="87" name="Group 55"/>
            <p:cNvGrpSpPr>
              <a:grpSpLocks/>
            </p:cNvGrpSpPr>
            <p:nvPr/>
          </p:nvGrpSpPr>
          <p:grpSpPr bwMode="auto">
            <a:xfrm>
              <a:off x="113862" y="1002149"/>
              <a:ext cx="377812" cy="485776"/>
              <a:chOff x="1292" y="1318"/>
              <a:chExt cx="238" cy="306"/>
            </a:xfrm>
          </p:grpSpPr>
          <p:sp>
            <p:nvSpPr>
              <p:cNvPr id="88" name="Oval 9"/>
              <p:cNvSpPr>
                <a:spLocks noChangeArrowheads="1"/>
              </p:cNvSpPr>
              <p:nvPr/>
            </p:nvSpPr>
            <p:spPr bwMode="gray">
              <a:xfrm flipH="1">
                <a:off x="1292" y="1318"/>
                <a:ext cx="231" cy="306"/>
              </a:xfrm>
              <a:prstGeom prst="ellipse">
                <a:avLst/>
              </a:prstGeom>
              <a:gradFill rotWithShape="0">
                <a:gsLst>
                  <a:gs pos="0">
                    <a:srgbClr val="FF9900"/>
                  </a:gs>
                  <a:gs pos="100000">
                    <a:srgbClr val="FF9900">
                      <a:gamma/>
                      <a:shade val="57255"/>
                      <a:invGamma/>
                    </a:srgbClr>
                  </a:gs>
                </a:gsLst>
                <a:path path="rect">
                  <a:fillToRect t="100000" r="100000"/>
                </a:path>
              </a:gradFill>
              <a:ln w="9525" algn="ctr">
                <a:noFill/>
                <a:round/>
                <a:headEnd/>
                <a:tailEnd/>
              </a:ln>
              <a:effectLst/>
            </p:spPr>
            <p:txBody>
              <a:bodyPr wrap="none" anchor="ctr"/>
              <a:lstStyle/>
              <a:p>
                <a:pPr fontAlgn="base">
                  <a:spcBef>
                    <a:spcPct val="0"/>
                  </a:spcBef>
                  <a:spcAft>
                    <a:spcPct val="0"/>
                  </a:spcAft>
                  <a:defRPr/>
                </a:pPr>
                <a:endParaRPr lang="en-US">
                  <a:solidFill>
                    <a:srgbClr val="000000"/>
                  </a:solidFill>
                  <a:latin typeface="Arial"/>
                </a:endParaRPr>
              </a:p>
            </p:txBody>
          </p:sp>
          <p:sp>
            <p:nvSpPr>
              <p:cNvPr id="89" name="Oval 10"/>
              <p:cNvSpPr>
                <a:spLocks noChangeArrowheads="1"/>
              </p:cNvSpPr>
              <p:nvPr/>
            </p:nvSpPr>
            <p:spPr bwMode="gray">
              <a:xfrm flipH="1">
                <a:off x="1304" y="1330"/>
                <a:ext cx="226" cy="285"/>
              </a:xfrm>
              <a:prstGeom prst="ellipse">
                <a:avLst/>
              </a:prstGeom>
              <a:solidFill>
                <a:srgbClr val="0000FF"/>
              </a:solidFill>
              <a:ln w="9525" algn="ctr">
                <a:solidFill>
                  <a:srgbClr val="FFFF00"/>
                </a:solidFill>
                <a:round/>
                <a:headEnd/>
                <a:tailEnd/>
              </a:ln>
              <a:effectLst/>
            </p:spPr>
            <p:txBody>
              <a:bodyPr wrap="none" anchor="ctr"/>
              <a:lstStyle/>
              <a:p>
                <a:pPr fontAlgn="base">
                  <a:spcBef>
                    <a:spcPct val="0"/>
                  </a:spcBef>
                  <a:spcAft>
                    <a:spcPct val="0"/>
                  </a:spcAft>
                  <a:defRPr/>
                </a:pPr>
                <a:endParaRPr lang="en-US">
                  <a:solidFill>
                    <a:srgbClr val="000000"/>
                  </a:solidFill>
                  <a:latin typeface="Arial"/>
                </a:endParaRPr>
              </a:p>
            </p:txBody>
          </p:sp>
          <p:sp>
            <p:nvSpPr>
              <p:cNvPr id="90" name="Text Box 12"/>
              <p:cNvSpPr txBox="1">
                <a:spLocks noChangeArrowheads="1"/>
              </p:cNvSpPr>
              <p:nvPr/>
            </p:nvSpPr>
            <p:spPr bwMode="gray">
              <a:xfrm>
                <a:off x="1336" y="1337"/>
                <a:ext cx="185" cy="272"/>
              </a:xfrm>
              <a:prstGeom prst="rect">
                <a:avLst/>
              </a:prstGeom>
              <a:noFill/>
              <a:ln w="9525" algn="ctr">
                <a:noFill/>
                <a:miter lim="800000"/>
                <a:headEnd/>
                <a:tailEnd/>
              </a:ln>
              <a:effectLst/>
            </p:spPr>
            <p:txBody>
              <a:bodyPr wrap="square">
                <a:spAutoFit/>
              </a:bodyPr>
              <a:lstStyle/>
              <a:p>
                <a:pPr fontAlgn="base">
                  <a:spcBef>
                    <a:spcPct val="0"/>
                  </a:spcBef>
                  <a:spcAft>
                    <a:spcPct val="0"/>
                  </a:spcAft>
                  <a:defRPr/>
                </a:pPr>
                <a:r>
                  <a:rPr lang="en-US" b="1" dirty="0">
                    <a:solidFill>
                      <a:srgbClr val="FFFFFF"/>
                    </a:solidFill>
                    <a:latin typeface="Arial"/>
                  </a:rPr>
                  <a:t>1</a:t>
                </a:r>
              </a:p>
            </p:txBody>
          </p:sp>
        </p:grpSp>
      </p:grpSp>
      <p:grpSp>
        <p:nvGrpSpPr>
          <p:cNvPr id="133" name="Group 132"/>
          <p:cNvGrpSpPr/>
          <p:nvPr/>
        </p:nvGrpSpPr>
        <p:grpSpPr>
          <a:xfrm>
            <a:off x="423426" y="4878537"/>
            <a:ext cx="3547425" cy="424021"/>
            <a:chOff x="113862" y="1002149"/>
            <a:chExt cx="3052639" cy="495294"/>
          </a:xfrm>
        </p:grpSpPr>
        <p:grpSp>
          <p:nvGrpSpPr>
            <p:cNvPr id="134" name="Group 133"/>
            <p:cNvGrpSpPr/>
            <p:nvPr/>
          </p:nvGrpSpPr>
          <p:grpSpPr>
            <a:xfrm>
              <a:off x="360442" y="1019037"/>
              <a:ext cx="2806059" cy="478406"/>
              <a:chOff x="360443" y="1032892"/>
              <a:chExt cx="2663542" cy="478406"/>
            </a:xfrm>
          </p:grpSpPr>
          <p:sp>
            <p:nvSpPr>
              <p:cNvPr id="139" name="AutoShape 14"/>
              <p:cNvSpPr>
                <a:spLocks noChangeArrowheads="1"/>
              </p:cNvSpPr>
              <p:nvPr/>
            </p:nvSpPr>
            <p:spPr bwMode="gray">
              <a:xfrm>
                <a:off x="360443" y="1040520"/>
                <a:ext cx="2663542" cy="470778"/>
              </a:xfrm>
              <a:prstGeom prst="roundRect">
                <a:avLst>
                  <a:gd name="adj" fmla="val 50000"/>
                </a:avLst>
              </a:prstGeom>
              <a:solidFill>
                <a:srgbClr val="0000FF"/>
              </a:solidFill>
              <a:ln w="28575" algn="ctr">
                <a:solidFill>
                  <a:srgbClr val="0000FF"/>
                </a:solidFill>
                <a:round/>
                <a:headEnd/>
                <a:tailEnd/>
              </a:ln>
              <a:effectLst/>
            </p:spPr>
            <p:txBody>
              <a:bodyPr wrap="none" anchor="ctr"/>
              <a:lstStyle/>
              <a:p>
                <a:pPr fontAlgn="base">
                  <a:spcBef>
                    <a:spcPct val="0"/>
                  </a:spcBef>
                  <a:spcAft>
                    <a:spcPct val="0"/>
                  </a:spcAft>
                  <a:defRPr/>
                </a:pPr>
                <a:endParaRPr lang="en-US">
                  <a:solidFill>
                    <a:srgbClr val="FFFFFF"/>
                  </a:solidFill>
                  <a:latin typeface="Arial"/>
                </a:endParaRPr>
              </a:p>
            </p:txBody>
          </p:sp>
          <p:sp>
            <p:nvSpPr>
              <p:cNvPr id="140" name="Text Box 15"/>
              <p:cNvSpPr txBox="1">
                <a:spLocks noChangeArrowheads="1"/>
              </p:cNvSpPr>
              <p:nvPr/>
            </p:nvSpPr>
            <p:spPr bwMode="gray">
              <a:xfrm>
                <a:off x="480636" y="1032892"/>
                <a:ext cx="1963316" cy="467364"/>
              </a:xfrm>
              <a:prstGeom prst="rect">
                <a:avLst/>
              </a:prstGeom>
              <a:noFill/>
              <a:ln w="9525" algn="ctr">
                <a:noFill/>
                <a:miter lim="800000"/>
                <a:headEnd/>
                <a:tailEnd/>
              </a:ln>
              <a:effectLst/>
            </p:spPr>
            <p:txBody>
              <a:bodyPr wrap="square">
                <a:spAutoFit/>
              </a:bodyPr>
              <a:lstStyle/>
              <a:p>
                <a:pPr fontAlgn="base">
                  <a:spcBef>
                    <a:spcPct val="0"/>
                  </a:spcBef>
                  <a:spcAft>
                    <a:spcPct val="0"/>
                  </a:spcAft>
                  <a:defRPr/>
                </a:pPr>
                <a:r>
                  <a:rPr lang="en-US" sz="2000" b="1" dirty="0">
                    <a:solidFill>
                      <a:srgbClr val="FFFFFF"/>
                    </a:solidFill>
                    <a:latin typeface="Arial"/>
                  </a:rPr>
                  <a:t>04 Sections</a:t>
                </a:r>
              </a:p>
            </p:txBody>
          </p:sp>
        </p:grpSp>
        <p:grpSp>
          <p:nvGrpSpPr>
            <p:cNvPr id="135" name="Group 55"/>
            <p:cNvGrpSpPr>
              <a:grpSpLocks/>
            </p:cNvGrpSpPr>
            <p:nvPr/>
          </p:nvGrpSpPr>
          <p:grpSpPr bwMode="auto">
            <a:xfrm>
              <a:off x="113862" y="1002149"/>
              <a:ext cx="377812" cy="485776"/>
              <a:chOff x="1292" y="1318"/>
              <a:chExt cx="238" cy="306"/>
            </a:xfrm>
          </p:grpSpPr>
          <p:sp>
            <p:nvSpPr>
              <p:cNvPr id="136" name="Oval 9"/>
              <p:cNvSpPr>
                <a:spLocks noChangeArrowheads="1"/>
              </p:cNvSpPr>
              <p:nvPr/>
            </p:nvSpPr>
            <p:spPr bwMode="gray">
              <a:xfrm flipH="1">
                <a:off x="1292" y="1318"/>
                <a:ext cx="231" cy="306"/>
              </a:xfrm>
              <a:prstGeom prst="ellipse">
                <a:avLst/>
              </a:prstGeom>
              <a:gradFill rotWithShape="0">
                <a:gsLst>
                  <a:gs pos="0">
                    <a:srgbClr val="FF9900"/>
                  </a:gs>
                  <a:gs pos="100000">
                    <a:srgbClr val="FF9900">
                      <a:gamma/>
                      <a:shade val="57255"/>
                      <a:invGamma/>
                    </a:srgbClr>
                  </a:gs>
                </a:gsLst>
                <a:path path="rect">
                  <a:fillToRect t="100000" r="100000"/>
                </a:path>
              </a:gradFill>
              <a:ln w="9525" algn="ctr">
                <a:noFill/>
                <a:round/>
                <a:headEnd/>
                <a:tailEnd/>
              </a:ln>
              <a:effectLst/>
            </p:spPr>
            <p:txBody>
              <a:bodyPr wrap="none" anchor="ctr"/>
              <a:lstStyle/>
              <a:p>
                <a:pPr fontAlgn="base">
                  <a:spcBef>
                    <a:spcPct val="0"/>
                  </a:spcBef>
                  <a:spcAft>
                    <a:spcPct val="0"/>
                  </a:spcAft>
                  <a:defRPr/>
                </a:pPr>
                <a:endParaRPr lang="en-US">
                  <a:solidFill>
                    <a:srgbClr val="000000"/>
                  </a:solidFill>
                  <a:latin typeface="Arial"/>
                </a:endParaRPr>
              </a:p>
            </p:txBody>
          </p:sp>
          <p:sp>
            <p:nvSpPr>
              <p:cNvPr id="137" name="Oval 10"/>
              <p:cNvSpPr>
                <a:spLocks noChangeArrowheads="1"/>
              </p:cNvSpPr>
              <p:nvPr/>
            </p:nvSpPr>
            <p:spPr bwMode="gray">
              <a:xfrm flipH="1">
                <a:off x="1304" y="1330"/>
                <a:ext cx="226" cy="285"/>
              </a:xfrm>
              <a:prstGeom prst="ellipse">
                <a:avLst/>
              </a:prstGeom>
              <a:solidFill>
                <a:srgbClr val="0000FF"/>
              </a:solidFill>
              <a:ln w="9525" algn="ctr">
                <a:solidFill>
                  <a:srgbClr val="FFFF00"/>
                </a:solidFill>
                <a:round/>
                <a:headEnd/>
                <a:tailEnd/>
              </a:ln>
              <a:effectLst/>
            </p:spPr>
            <p:txBody>
              <a:bodyPr wrap="none" anchor="ctr"/>
              <a:lstStyle/>
              <a:p>
                <a:pPr fontAlgn="base">
                  <a:spcBef>
                    <a:spcPct val="0"/>
                  </a:spcBef>
                  <a:spcAft>
                    <a:spcPct val="0"/>
                  </a:spcAft>
                  <a:defRPr/>
                </a:pPr>
                <a:endParaRPr lang="en-US">
                  <a:solidFill>
                    <a:srgbClr val="000000"/>
                  </a:solidFill>
                  <a:latin typeface="Arial"/>
                </a:endParaRPr>
              </a:p>
            </p:txBody>
          </p:sp>
          <p:sp>
            <p:nvSpPr>
              <p:cNvPr id="138" name="Text Box 12"/>
              <p:cNvSpPr txBox="1">
                <a:spLocks noChangeArrowheads="1"/>
              </p:cNvSpPr>
              <p:nvPr/>
            </p:nvSpPr>
            <p:spPr bwMode="gray">
              <a:xfrm>
                <a:off x="1336" y="1337"/>
                <a:ext cx="185" cy="272"/>
              </a:xfrm>
              <a:prstGeom prst="rect">
                <a:avLst/>
              </a:prstGeom>
              <a:noFill/>
              <a:ln w="9525" algn="ctr">
                <a:noFill/>
                <a:miter lim="800000"/>
                <a:headEnd/>
                <a:tailEnd/>
              </a:ln>
              <a:effectLst/>
            </p:spPr>
            <p:txBody>
              <a:bodyPr wrap="square">
                <a:spAutoFit/>
              </a:bodyPr>
              <a:lstStyle/>
              <a:p>
                <a:pPr fontAlgn="base">
                  <a:spcBef>
                    <a:spcPct val="0"/>
                  </a:spcBef>
                  <a:spcAft>
                    <a:spcPct val="0"/>
                  </a:spcAft>
                  <a:defRPr/>
                </a:pPr>
                <a:r>
                  <a:rPr lang="en-US" b="1" dirty="0">
                    <a:solidFill>
                      <a:srgbClr val="FFFFFF"/>
                    </a:solidFill>
                    <a:latin typeface="Arial"/>
                  </a:rPr>
                  <a:t>2</a:t>
                </a:r>
              </a:p>
            </p:txBody>
          </p:sp>
        </p:grpSp>
      </p:grpSp>
      <p:grpSp>
        <p:nvGrpSpPr>
          <p:cNvPr id="141" name="Group 140"/>
          <p:cNvGrpSpPr/>
          <p:nvPr/>
        </p:nvGrpSpPr>
        <p:grpSpPr>
          <a:xfrm>
            <a:off x="437939" y="5398764"/>
            <a:ext cx="3532912" cy="424021"/>
            <a:chOff x="113862" y="1002149"/>
            <a:chExt cx="3040150" cy="495294"/>
          </a:xfrm>
        </p:grpSpPr>
        <p:grpSp>
          <p:nvGrpSpPr>
            <p:cNvPr id="142" name="Group 141"/>
            <p:cNvGrpSpPr/>
            <p:nvPr/>
          </p:nvGrpSpPr>
          <p:grpSpPr>
            <a:xfrm>
              <a:off x="360442" y="1019037"/>
              <a:ext cx="2793570" cy="478406"/>
              <a:chOff x="360443" y="1032892"/>
              <a:chExt cx="2651687" cy="478406"/>
            </a:xfrm>
          </p:grpSpPr>
          <p:sp>
            <p:nvSpPr>
              <p:cNvPr id="147" name="AutoShape 14"/>
              <p:cNvSpPr>
                <a:spLocks noChangeArrowheads="1"/>
              </p:cNvSpPr>
              <p:nvPr/>
            </p:nvSpPr>
            <p:spPr bwMode="gray">
              <a:xfrm>
                <a:off x="360443" y="1040520"/>
                <a:ext cx="2651687" cy="470778"/>
              </a:xfrm>
              <a:prstGeom prst="roundRect">
                <a:avLst>
                  <a:gd name="adj" fmla="val 50000"/>
                </a:avLst>
              </a:prstGeom>
              <a:solidFill>
                <a:srgbClr val="0000FF"/>
              </a:solidFill>
              <a:ln w="28575" algn="ctr">
                <a:solidFill>
                  <a:srgbClr val="0000FF"/>
                </a:solidFill>
                <a:round/>
                <a:headEnd/>
                <a:tailEnd/>
              </a:ln>
              <a:effectLst/>
            </p:spPr>
            <p:txBody>
              <a:bodyPr wrap="none" anchor="ctr"/>
              <a:lstStyle/>
              <a:p>
                <a:pPr fontAlgn="base">
                  <a:spcBef>
                    <a:spcPct val="0"/>
                  </a:spcBef>
                  <a:spcAft>
                    <a:spcPct val="0"/>
                  </a:spcAft>
                  <a:defRPr/>
                </a:pPr>
                <a:endParaRPr lang="en-US">
                  <a:solidFill>
                    <a:srgbClr val="FFFFFF"/>
                  </a:solidFill>
                  <a:latin typeface="Arial"/>
                </a:endParaRPr>
              </a:p>
            </p:txBody>
          </p:sp>
          <p:sp>
            <p:nvSpPr>
              <p:cNvPr id="148" name="Text Box 15"/>
              <p:cNvSpPr txBox="1">
                <a:spLocks noChangeArrowheads="1"/>
              </p:cNvSpPr>
              <p:nvPr/>
            </p:nvSpPr>
            <p:spPr bwMode="gray">
              <a:xfrm>
                <a:off x="470302" y="1032892"/>
                <a:ext cx="2494406" cy="467364"/>
              </a:xfrm>
              <a:prstGeom prst="rect">
                <a:avLst/>
              </a:prstGeom>
              <a:noFill/>
              <a:ln w="9525" algn="ctr">
                <a:noFill/>
                <a:miter lim="800000"/>
                <a:headEnd/>
                <a:tailEnd/>
              </a:ln>
              <a:effectLst/>
            </p:spPr>
            <p:txBody>
              <a:bodyPr wrap="square">
                <a:spAutoFit/>
              </a:bodyPr>
              <a:lstStyle/>
              <a:p>
                <a:pPr fontAlgn="base">
                  <a:spcBef>
                    <a:spcPct val="0"/>
                  </a:spcBef>
                  <a:spcAft>
                    <a:spcPct val="0"/>
                  </a:spcAft>
                  <a:defRPr/>
                </a:pPr>
                <a:r>
                  <a:rPr lang="en-US" sz="2000" b="1" dirty="0">
                    <a:solidFill>
                      <a:srgbClr val="FFFFFF"/>
                    </a:solidFill>
                    <a:latin typeface="Arial"/>
                  </a:rPr>
                  <a:t>Register: 01.Oct.2023</a:t>
                </a:r>
              </a:p>
            </p:txBody>
          </p:sp>
        </p:grpSp>
        <p:grpSp>
          <p:nvGrpSpPr>
            <p:cNvPr id="143" name="Group 55"/>
            <p:cNvGrpSpPr>
              <a:grpSpLocks/>
            </p:cNvGrpSpPr>
            <p:nvPr/>
          </p:nvGrpSpPr>
          <p:grpSpPr bwMode="auto">
            <a:xfrm>
              <a:off x="113862" y="1002149"/>
              <a:ext cx="377812" cy="485776"/>
              <a:chOff x="1292" y="1318"/>
              <a:chExt cx="238" cy="306"/>
            </a:xfrm>
          </p:grpSpPr>
          <p:sp>
            <p:nvSpPr>
              <p:cNvPr id="144" name="Oval 9"/>
              <p:cNvSpPr>
                <a:spLocks noChangeArrowheads="1"/>
              </p:cNvSpPr>
              <p:nvPr/>
            </p:nvSpPr>
            <p:spPr bwMode="gray">
              <a:xfrm flipH="1">
                <a:off x="1292" y="1318"/>
                <a:ext cx="231" cy="306"/>
              </a:xfrm>
              <a:prstGeom prst="ellipse">
                <a:avLst/>
              </a:prstGeom>
              <a:gradFill rotWithShape="0">
                <a:gsLst>
                  <a:gs pos="0">
                    <a:srgbClr val="FF9900"/>
                  </a:gs>
                  <a:gs pos="100000">
                    <a:srgbClr val="FF9900">
                      <a:gamma/>
                      <a:shade val="57255"/>
                      <a:invGamma/>
                    </a:srgbClr>
                  </a:gs>
                </a:gsLst>
                <a:path path="rect">
                  <a:fillToRect t="100000" r="100000"/>
                </a:path>
              </a:gradFill>
              <a:ln w="9525" algn="ctr">
                <a:noFill/>
                <a:round/>
                <a:headEnd/>
                <a:tailEnd/>
              </a:ln>
              <a:effectLst/>
            </p:spPr>
            <p:txBody>
              <a:bodyPr wrap="none" anchor="ctr"/>
              <a:lstStyle/>
              <a:p>
                <a:pPr fontAlgn="base">
                  <a:spcBef>
                    <a:spcPct val="0"/>
                  </a:spcBef>
                  <a:spcAft>
                    <a:spcPct val="0"/>
                  </a:spcAft>
                  <a:defRPr/>
                </a:pPr>
                <a:endParaRPr lang="en-US">
                  <a:solidFill>
                    <a:srgbClr val="000000"/>
                  </a:solidFill>
                  <a:latin typeface="Arial"/>
                </a:endParaRPr>
              </a:p>
            </p:txBody>
          </p:sp>
          <p:sp>
            <p:nvSpPr>
              <p:cNvPr id="145" name="Oval 10"/>
              <p:cNvSpPr>
                <a:spLocks noChangeArrowheads="1"/>
              </p:cNvSpPr>
              <p:nvPr/>
            </p:nvSpPr>
            <p:spPr bwMode="gray">
              <a:xfrm flipH="1">
                <a:off x="1304" y="1330"/>
                <a:ext cx="226" cy="285"/>
              </a:xfrm>
              <a:prstGeom prst="ellipse">
                <a:avLst/>
              </a:prstGeom>
              <a:solidFill>
                <a:srgbClr val="0000FF"/>
              </a:solidFill>
              <a:ln w="9525" algn="ctr">
                <a:solidFill>
                  <a:srgbClr val="FFFF00"/>
                </a:solidFill>
                <a:round/>
                <a:headEnd/>
                <a:tailEnd/>
              </a:ln>
              <a:effectLst/>
            </p:spPr>
            <p:txBody>
              <a:bodyPr wrap="none" anchor="ctr"/>
              <a:lstStyle/>
              <a:p>
                <a:pPr fontAlgn="base">
                  <a:spcBef>
                    <a:spcPct val="0"/>
                  </a:spcBef>
                  <a:spcAft>
                    <a:spcPct val="0"/>
                  </a:spcAft>
                  <a:defRPr/>
                </a:pPr>
                <a:endParaRPr lang="en-US">
                  <a:solidFill>
                    <a:srgbClr val="000000"/>
                  </a:solidFill>
                  <a:latin typeface="Arial"/>
                </a:endParaRPr>
              </a:p>
            </p:txBody>
          </p:sp>
          <p:sp>
            <p:nvSpPr>
              <p:cNvPr id="146" name="Text Box 12"/>
              <p:cNvSpPr txBox="1">
                <a:spLocks noChangeArrowheads="1"/>
              </p:cNvSpPr>
              <p:nvPr/>
            </p:nvSpPr>
            <p:spPr bwMode="gray">
              <a:xfrm>
                <a:off x="1336" y="1337"/>
                <a:ext cx="185" cy="272"/>
              </a:xfrm>
              <a:prstGeom prst="rect">
                <a:avLst/>
              </a:prstGeom>
              <a:noFill/>
              <a:ln w="9525" algn="ctr">
                <a:noFill/>
                <a:miter lim="800000"/>
                <a:headEnd/>
                <a:tailEnd/>
              </a:ln>
              <a:effectLst/>
            </p:spPr>
            <p:txBody>
              <a:bodyPr wrap="square">
                <a:spAutoFit/>
              </a:bodyPr>
              <a:lstStyle/>
              <a:p>
                <a:pPr fontAlgn="base">
                  <a:spcBef>
                    <a:spcPct val="0"/>
                  </a:spcBef>
                  <a:spcAft>
                    <a:spcPct val="0"/>
                  </a:spcAft>
                  <a:defRPr/>
                </a:pPr>
                <a:r>
                  <a:rPr lang="en-US" b="1" dirty="0">
                    <a:solidFill>
                      <a:srgbClr val="FFFFFF"/>
                    </a:solidFill>
                    <a:latin typeface="Arial"/>
                  </a:rPr>
                  <a:t>3</a:t>
                </a:r>
              </a:p>
            </p:txBody>
          </p:sp>
        </p:grpSp>
      </p:grpSp>
      <p:grpSp>
        <p:nvGrpSpPr>
          <p:cNvPr id="149" name="Group 148"/>
          <p:cNvGrpSpPr/>
          <p:nvPr/>
        </p:nvGrpSpPr>
        <p:grpSpPr>
          <a:xfrm>
            <a:off x="432950" y="5906530"/>
            <a:ext cx="3532912" cy="424021"/>
            <a:chOff x="113862" y="1002149"/>
            <a:chExt cx="3040150" cy="495294"/>
          </a:xfrm>
        </p:grpSpPr>
        <p:grpSp>
          <p:nvGrpSpPr>
            <p:cNvPr id="150" name="Group 149"/>
            <p:cNvGrpSpPr/>
            <p:nvPr/>
          </p:nvGrpSpPr>
          <p:grpSpPr>
            <a:xfrm>
              <a:off x="360442" y="1019037"/>
              <a:ext cx="2793570" cy="478406"/>
              <a:chOff x="360443" y="1032892"/>
              <a:chExt cx="2651687" cy="478406"/>
            </a:xfrm>
          </p:grpSpPr>
          <p:sp>
            <p:nvSpPr>
              <p:cNvPr id="155" name="AutoShape 14"/>
              <p:cNvSpPr>
                <a:spLocks noChangeArrowheads="1"/>
              </p:cNvSpPr>
              <p:nvPr/>
            </p:nvSpPr>
            <p:spPr bwMode="gray">
              <a:xfrm>
                <a:off x="360443" y="1040520"/>
                <a:ext cx="2651687" cy="470778"/>
              </a:xfrm>
              <a:prstGeom prst="roundRect">
                <a:avLst>
                  <a:gd name="adj" fmla="val 50000"/>
                </a:avLst>
              </a:prstGeom>
              <a:solidFill>
                <a:srgbClr val="0000FF"/>
              </a:solidFill>
              <a:ln w="28575" algn="ctr">
                <a:solidFill>
                  <a:srgbClr val="0000FF"/>
                </a:solidFill>
                <a:round/>
                <a:headEnd/>
                <a:tailEnd/>
              </a:ln>
              <a:effectLst/>
            </p:spPr>
            <p:txBody>
              <a:bodyPr wrap="none" anchor="ctr"/>
              <a:lstStyle/>
              <a:p>
                <a:pPr fontAlgn="base">
                  <a:spcBef>
                    <a:spcPct val="0"/>
                  </a:spcBef>
                  <a:spcAft>
                    <a:spcPct val="0"/>
                  </a:spcAft>
                  <a:defRPr/>
                </a:pPr>
                <a:endParaRPr lang="en-US">
                  <a:solidFill>
                    <a:srgbClr val="FFFFFF"/>
                  </a:solidFill>
                  <a:latin typeface="Arial"/>
                </a:endParaRPr>
              </a:p>
            </p:txBody>
          </p:sp>
          <p:sp>
            <p:nvSpPr>
              <p:cNvPr id="156" name="Text Box 15"/>
              <p:cNvSpPr txBox="1">
                <a:spLocks noChangeArrowheads="1"/>
              </p:cNvSpPr>
              <p:nvPr/>
            </p:nvSpPr>
            <p:spPr bwMode="gray">
              <a:xfrm>
                <a:off x="470302" y="1032892"/>
                <a:ext cx="2494406" cy="467364"/>
              </a:xfrm>
              <a:prstGeom prst="rect">
                <a:avLst/>
              </a:prstGeom>
              <a:noFill/>
              <a:ln w="9525" algn="ctr">
                <a:noFill/>
                <a:miter lim="800000"/>
                <a:headEnd/>
                <a:tailEnd/>
              </a:ln>
              <a:effectLst/>
            </p:spPr>
            <p:txBody>
              <a:bodyPr wrap="square">
                <a:spAutoFit/>
              </a:bodyPr>
              <a:lstStyle/>
              <a:p>
                <a:pPr fontAlgn="base">
                  <a:spcBef>
                    <a:spcPct val="0"/>
                  </a:spcBef>
                  <a:spcAft>
                    <a:spcPct val="0"/>
                  </a:spcAft>
                  <a:defRPr/>
                </a:pPr>
                <a:r>
                  <a:rPr lang="en-US" sz="2000" b="1" dirty="0">
                    <a:solidFill>
                      <a:srgbClr val="FFFFFF"/>
                    </a:solidFill>
                    <a:latin typeface="Arial"/>
                  </a:rPr>
                  <a:t>Finish: 28-Feb-2024</a:t>
                </a:r>
              </a:p>
            </p:txBody>
          </p:sp>
        </p:grpSp>
        <p:grpSp>
          <p:nvGrpSpPr>
            <p:cNvPr id="151" name="Group 55"/>
            <p:cNvGrpSpPr>
              <a:grpSpLocks/>
            </p:cNvGrpSpPr>
            <p:nvPr/>
          </p:nvGrpSpPr>
          <p:grpSpPr bwMode="auto">
            <a:xfrm>
              <a:off x="113862" y="1002149"/>
              <a:ext cx="377812" cy="485776"/>
              <a:chOff x="1292" y="1318"/>
              <a:chExt cx="238" cy="306"/>
            </a:xfrm>
          </p:grpSpPr>
          <p:sp>
            <p:nvSpPr>
              <p:cNvPr id="152" name="Oval 9"/>
              <p:cNvSpPr>
                <a:spLocks noChangeArrowheads="1"/>
              </p:cNvSpPr>
              <p:nvPr/>
            </p:nvSpPr>
            <p:spPr bwMode="gray">
              <a:xfrm flipH="1">
                <a:off x="1292" y="1318"/>
                <a:ext cx="231" cy="306"/>
              </a:xfrm>
              <a:prstGeom prst="ellipse">
                <a:avLst/>
              </a:prstGeom>
              <a:gradFill rotWithShape="0">
                <a:gsLst>
                  <a:gs pos="0">
                    <a:srgbClr val="FF9900"/>
                  </a:gs>
                  <a:gs pos="100000">
                    <a:srgbClr val="FF9900">
                      <a:gamma/>
                      <a:shade val="57255"/>
                      <a:invGamma/>
                    </a:srgbClr>
                  </a:gs>
                </a:gsLst>
                <a:path path="rect">
                  <a:fillToRect t="100000" r="100000"/>
                </a:path>
              </a:gradFill>
              <a:ln w="9525" algn="ctr">
                <a:noFill/>
                <a:round/>
                <a:headEnd/>
                <a:tailEnd/>
              </a:ln>
              <a:effectLst/>
            </p:spPr>
            <p:txBody>
              <a:bodyPr wrap="none" anchor="ctr"/>
              <a:lstStyle/>
              <a:p>
                <a:pPr fontAlgn="base">
                  <a:spcBef>
                    <a:spcPct val="0"/>
                  </a:spcBef>
                  <a:spcAft>
                    <a:spcPct val="0"/>
                  </a:spcAft>
                  <a:defRPr/>
                </a:pPr>
                <a:endParaRPr lang="en-US">
                  <a:solidFill>
                    <a:srgbClr val="000000"/>
                  </a:solidFill>
                  <a:latin typeface="Arial"/>
                </a:endParaRPr>
              </a:p>
            </p:txBody>
          </p:sp>
          <p:sp>
            <p:nvSpPr>
              <p:cNvPr id="153" name="Oval 10"/>
              <p:cNvSpPr>
                <a:spLocks noChangeArrowheads="1"/>
              </p:cNvSpPr>
              <p:nvPr/>
            </p:nvSpPr>
            <p:spPr bwMode="gray">
              <a:xfrm flipH="1">
                <a:off x="1304" y="1330"/>
                <a:ext cx="226" cy="285"/>
              </a:xfrm>
              <a:prstGeom prst="ellipse">
                <a:avLst/>
              </a:prstGeom>
              <a:solidFill>
                <a:srgbClr val="0000FF"/>
              </a:solidFill>
              <a:ln w="9525" algn="ctr">
                <a:solidFill>
                  <a:srgbClr val="FFFF00"/>
                </a:solidFill>
                <a:round/>
                <a:headEnd/>
                <a:tailEnd/>
              </a:ln>
              <a:effectLst/>
            </p:spPr>
            <p:txBody>
              <a:bodyPr wrap="none" anchor="ctr"/>
              <a:lstStyle/>
              <a:p>
                <a:pPr fontAlgn="base">
                  <a:spcBef>
                    <a:spcPct val="0"/>
                  </a:spcBef>
                  <a:spcAft>
                    <a:spcPct val="0"/>
                  </a:spcAft>
                  <a:defRPr/>
                </a:pPr>
                <a:endParaRPr lang="en-US">
                  <a:solidFill>
                    <a:srgbClr val="000000"/>
                  </a:solidFill>
                  <a:latin typeface="Arial"/>
                </a:endParaRPr>
              </a:p>
            </p:txBody>
          </p:sp>
          <p:sp>
            <p:nvSpPr>
              <p:cNvPr id="154" name="Text Box 12"/>
              <p:cNvSpPr txBox="1">
                <a:spLocks noChangeArrowheads="1"/>
              </p:cNvSpPr>
              <p:nvPr/>
            </p:nvSpPr>
            <p:spPr bwMode="gray">
              <a:xfrm>
                <a:off x="1336" y="1337"/>
                <a:ext cx="185" cy="272"/>
              </a:xfrm>
              <a:prstGeom prst="rect">
                <a:avLst/>
              </a:prstGeom>
              <a:noFill/>
              <a:ln w="9525" algn="ctr">
                <a:noFill/>
                <a:miter lim="800000"/>
                <a:headEnd/>
                <a:tailEnd/>
              </a:ln>
              <a:effectLst/>
            </p:spPr>
            <p:txBody>
              <a:bodyPr wrap="square">
                <a:spAutoFit/>
              </a:bodyPr>
              <a:lstStyle/>
              <a:p>
                <a:pPr fontAlgn="base">
                  <a:spcBef>
                    <a:spcPct val="0"/>
                  </a:spcBef>
                  <a:spcAft>
                    <a:spcPct val="0"/>
                  </a:spcAft>
                  <a:defRPr/>
                </a:pPr>
                <a:r>
                  <a:rPr lang="en-US" b="1" dirty="0">
                    <a:solidFill>
                      <a:srgbClr val="FFFFFF"/>
                    </a:solidFill>
                    <a:latin typeface="Arial"/>
                  </a:rPr>
                  <a:t>4</a:t>
                </a:r>
              </a:p>
            </p:txBody>
          </p:sp>
        </p:grpSp>
      </p:grpSp>
      <p:grpSp>
        <p:nvGrpSpPr>
          <p:cNvPr id="157" name="Group 156"/>
          <p:cNvGrpSpPr/>
          <p:nvPr/>
        </p:nvGrpSpPr>
        <p:grpSpPr>
          <a:xfrm>
            <a:off x="437485" y="6394414"/>
            <a:ext cx="3532912" cy="424021"/>
            <a:chOff x="113862" y="1002149"/>
            <a:chExt cx="3040150" cy="495294"/>
          </a:xfrm>
        </p:grpSpPr>
        <p:grpSp>
          <p:nvGrpSpPr>
            <p:cNvPr id="158" name="Group 157"/>
            <p:cNvGrpSpPr/>
            <p:nvPr/>
          </p:nvGrpSpPr>
          <p:grpSpPr>
            <a:xfrm>
              <a:off x="360442" y="1019037"/>
              <a:ext cx="2793570" cy="478406"/>
              <a:chOff x="360443" y="1032892"/>
              <a:chExt cx="2651687" cy="478406"/>
            </a:xfrm>
          </p:grpSpPr>
          <p:sp>
            <p:nvSpPr>
              <p:cNvPr id="163" name="AutoShape 14"/>
              <p:cNvSpPr>
                <a:spLocks noChangeArrowheads="1"/>
              </p:cNvSpPr>
              <p:nvPr/>
            </p:nvSpPr>
            <p:spPr bwMode="gray">
              <a:xfrm>
                <a:off x="360443" y="1040520"/>
                <a:ext cx="2651687" cy="470778"/>
              </a:xfrm>
              <a:prstGeom prst="roundRect">
                <a:avLst>
                  <a:gd name="adj" fmla="val 50000"/>
                </a:avLst>
              </a:prstGeom>
              <a:solidFill>
                <a:srgbClr val="0000FF"/>
              </a:solidFill>
              <a:ln w="28575" algn="ctr">
                <a:solidFill>
                  <a:srgbClr val="0000FF"/>
                </a:solidFill>
                <a:round/>
                <a:headEnd/>
                <a:tailEnd/>
              </a:ln>
              <a:effectLst/>
            </p:spPr>
            <p:txBody>
              <a:bodyPr wrap="none" anchor="ctr"/>
              <a:lstStyle/>
              <a:p>
                <a:pPr fontAlgn="base">
                  <a:spcBef>
                    <a:spcPct val="0"/>
                  </a:spcBef>
                  <a:spcAft>
                    <a:spcPct val="0"/>
                  </a:spcAft>
                  <a:defRPr/>
                </a:pPr>
                <a:endParaRPr lang="en-US">
                  <a:solidFill>
                    <a:srgbClr val="FFFFFF"/>
                  </a:solidFill>
                  <a:latin typeface="Arial"/>
                </a:endParaRPr>
              </a:p>
            </p:txBody>
          </p:sp>
          <p:sp>
            <p:nvSpPr>
              <p:cNvPr id="164" name="Text Box 15"/>
              <p:cNvSpPr txBox="1">
                <a:spLocks noChangeArrowheads="1"/>
              </p:cNvSpPr>
              <p:nvPr/>
            </p:nvSpPr>
            <p:spPr bwMode="gray">
              <a:xfrm>
                <a:off x="470302" y="1032892"/>
                <a:ext cx="2494406" cy="467364"/>
              </a:xfrm>
              <a:prstGeom prst="rect">
                <a:avLst/>
              </a:prstGeom>
              <a:noFill/>
              <a:ln w="9525" algn="ctr">
                <a:noFill/>
                <a:miter lim="800000"/>
                <a:headEnd/>
                <a:tailEnd/>
              </a:ln>
              <a:effectLst/>
            </p:spPr>
            <p:txBody>
              <a:bodyPr wrap="square">
                <a:spAutoFit/>
              </a:bodyPr>
              <a:lstStyle/>
              <a:p>
                <a:pPr fontAlgn="base">
                  <a:spcBef>
                    <a:spcPct val="0"/>
                  </a:spcBef>
                  <a:spcAft>
                    <a:spcPct val="0"/>
                  </a:spcAft>
                  <a:defRPr/>
                </a:pPr>
                <a:r>
                  <a:rPr lang="en-US" sz="2000" b="1" dirty="0">
                    <a:solidFill>
                      <a:srgbClr val="FFFFFF"/>
                    </a:solidFill>
                    <a:latin typeface="Arial"/>
                  </a:rPr>
                  <a:t>Total: 4 Months</a:t>
                </a:r>
              </a:p>
            </p:txBody>
          </p:sp>
        </p:grpSp>
        <p:grpSp>
          <p:nvGrpSpPr>
            <p:cNvPr id="159" name="Group 55"/>
            <p:cNvGrpSpPr>
              <a:grpSpLocks/>
            </p:cNvGrpSpPr>
            <p:nvPr/>
          </p:nvGrpSpPr>
          <p:grpSpPr bwMode="auto">
            <a:xfrm>
              <a:off x="113862" y="1002149"/>
              <a:ext cx="377812" cy="485776"/>
              <a:chOff x="1292" y="1318"/>
              <a:chExt cx="238" cy="306"/>
            </a:xfrm>
          </p:grpSpPr>
          <p:sp>
            <p:nvSpPr>
              <p:cNvPr id="160" name="Oval 9"/>
              <p:cNvSpPr>
                <a:spLocks noChangeArrowheads="1"/>
              </p:cNvSpPr>
              <p:nvPr/>
            </p:nvSpPr>
            <p:spPr bwMode="gray">
              <a:xfrm flipH="1">
                <a:off x="1292" y="1318"/>
                <a:ext cx="231" cy="306"/>
              </a:xfrm>
              <a:prstGeom prst="ellipse">
                <a:avLst/>
              </a:prstGeom>
              <a:gradFill rotWithShape="0">
                <a:gsLst>
                  <a:gs pos="0">
                    <a:srgbClr val="FF9900"/>
                  </a:gs>
                  <a:gs pos="100000">
                    <a:srgbClr val="FF9900">
                      <a:gamma/>
                      <a:shade val="57255"/>
                      <a:invGamma/>
                    </a:srgbClr>
                  </a:gs>
                </a:gsLst>
                <a:path path="rect">
                  <a:fillToRect t="100000" r="100000"/>
                </a:path>
              </a:gradFill>
              <a:ln w="9525" algn="ctr">
                <a:noFill/>
                <a:round/>
                <a:headEnd/>
                <a:tailEnd/>
              </a:ln>
              <a:effectLst/>
            </p:spPr>
            <p:txBody>
              <a:bodyPr wrap="none" anchor="ctr"/>
              <a:lstStyle/>
              <a:p>
                <a:pPr fontAlgn="base">
                  <a:spcBef>
                    <a:spcPct val="0"/>
                  </a:spcBef>
                  <a:spcAft>
                    <a:spcPct val="0"/>
                  </a:spcAft>
                  <a:defRPr/>
                </a:pPr>
                <a:endParaRPr lang="en-US">
                  <a:solidFill>
                    <a:srgbClr val="000000"/>
                  </a:solidFill>
                  <a:latin typeface="Arial"/>
                </a:endParaRPr>
              </a:p>
            </p:txBody>
          </p:sp>
          <p:sp>
            <p:nvSpPr>
              <p:cNvPr id="161" name="Oval 10"/>
              <p:cNvSpPr>
                <a:spLocks noChangeArrowheads="1"/>
              </p:cNvSpPr>
              <p:nvPr/>
            </p:nvSpPr>
            <p:spPr bwMode="gray">
              <a:xfrm flipH="1">
                <a:off x="1304" y="1330"/>
                <a:ext cx="226" cy="285"/>
              </a:xfrm>
              <a:prstGeom prst="ellipse">
                <a:avLst/>
              </a:prstGeom>
              <a:solidFill>
                <a:srgbClr val="0000FF"/>
              </a:solidFill>
              <a:ln w="9525" algn="ctr">
                <a:solidFill>
                  <a:srgbClr val="FFFF00"/>
                </a:solidFill>
                <a:round/>
                <a:headEnd/>
                <a:tailEnd/>
              </a:ln>
              <a:effectLst/>
            </p:spPr>
            <p:txBody>
              <a:bodyPr wrap="none" anchor="ctr"/>
              <a:lstStyle/>
              <a:p>
                <a:pPr fontAlgn="base">
                  <a:spcBef>
                    <a:spcPct val="0"/>
                  </a:spcBef>
                  <a:spcAft>
                    <a:spcPct val="0"/>
                  </a:spcAft>
                  <a:defRPr/>
                </a:pPr>
                <a:endParaRPr lang="en-US">
                  <a:solidFill>
                    <a:srgbClr val="000000"/>
                  </a:solidFill>
                  <a:latin typeface="Arial"/>
                </a:endParaRPr>
              </a:p>
            </p:txBody>
          </p:sp>
          <p:sp>
            <p:nvSpPr>
              <p:cNvPr id="162" name="Text Box 12"/>
              <p:cNvSpPr txBox="1">
                <a:spLocks noChangeArrowheads="1"/>
              </p:cNvSpPr>
              <p:nvPr/>
            </p:nvSpPr>
            <p:spPr bwMode="gray">
              <a:xfrm>
                <a:off x="1336" y="1337"/>
                <a:ext cx="185" cy="272"/>
              </a:xfrm>
              <a:prstGeom prst="rect">
                <a:avLst/>
              </a:prstGeom>
              <a:noFill/>
              <a:ln w="9525" algn="ctr">
                <a:noFill/>
                <a:miter lim="800000"/>
                <a:headEnd/>
                <a:tailEnd/>
              </a:ln>
              <a:effectLst/>
            </p:spPr>
            <p:txBody>
              <a:bodyPr wrap="square">
                <a:spAutoFit/>
              </a:bodyPr>
              <a:lstStyle/>
              <a:p>
                <a:pPr fontAlgn="base">
                  <a:spcBef>
                    <a:spcPct val="0"/>
                  </a:spcBef>
                  <a:spcAft>
                    <a:spcPct val="0"/>
                  </a:spcAft>
                  <a:defRPr/>
                </a:pPr>
                <a:r>
                  <a:rPr lang="en-US" b="1" dirty="0">
                    <a:solidFill>
                      <a:srgbClr val="FFFFFF"/>
                    </a:solidFill>
                    <a:latin typeface="Arial"/>
                  </a:rPr>
                  <a:t>5</a:t>
                </a:r>
              </a:p>
            </p:txBody>
          </p:sp>
        </p:grpSp>
      </p:grpSp>
      <p:sp>
        <p:nvSpPr>
          <p:cNvPr id="67" name="テキスト ボックス 47">
            <a:extLst>
              <a:ext uri="{FF2B5EF4-FFF2-40B4-BE49-F238E27FC236}">
                <a16:creationId xmlns:a16="http://schemas.microsoft.com/office/drawing/2014/main" id="{8326C9B7-A861-4C2C-892C-F70EB6FA0D9C}"/>
              </a:ext>
            </a:extLst>
          </p:cNvPr>
          <p:cNvSpPr txBox="1"/>
          <p:nvPr/>
        </p:nvSpPr>
        <p:spPr>
          <a:xfrm>
            <a:off x="8338264" y="2335333"/>
            <a:ext cx="972366" cy="153888"/>
          </a:xfrm>
          <a:prstGeom prst="rect">
            <a:avLst/>
          </a:prstGeom>
          <a:noFill/>
        </p:spPr>
        <p:txBody>
          <a:bodyPr wrap="square" lIns="0" tIns="0" rIns="0" bIns="0" rtlCol="0">
            <a:spAutoFit/>
          </a:bodyPr>
          <a:lstStyle>
            <a:defPPr>
              <a:defRPr lang="ja-JP"/>
            </a:defPPr>
            <a:lvl1pPr algn="ctr">
              <a:defRPr sz="2400" b="1">
                <a:ln w="12700">
                  <a:noFill/>
                  <a:prstDash val="solid"/>
                </a:ln>
                <a:solidFill>
                  <a:schemeClr val="accent6">
                    <a:lumMod val="75000"/>
                  </a:schemeClr>
                </a:solidFill>
                <a:effectLst>
                  <a:glow rad="279400">
                    <a:schemeClr val="bg1"/>
                  </a:glow>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defRPr>
            </a:lvl1pPr>
          </a:lstStyle>
          <a:p>
            <a:r>
              <a:rPr lang="en-MY" altLang="ja-JP" sz="1000" dirty="0">
                <a:solidFill>
                  <a:srgbClr val="0070C0"/>
                </a:solidFill>
                <a:effectLst>
                  <a:glow rad="279400">
                    <a:srgbClr val="FFFFFF"/>
                  </a:glow>
                  <a:outerShdw blurRad="41275" dist="20320" dir="1800000" algn="tl" rotWithShape="0">
                    <a:srgbClr val="000000">
                      <a:alpha val="40000"/>
                    </a:srgbClr>
                  </a:outerShdw>
                </a:effectLst>
                <a:latin typeface="Arial" pitchFamily="34" charset="0"/>
                <a:cs typeface="Arial" pitchFamily="34" charset="0"/>
              </a:rPr>
              <a:t>Infra team</a:t>
            </a:r>
          </a:p>
        </p:txBody>
      </p:sp>
      <p:sp>
        <p:nvSpPr>
          <p:cNvPr id="68" name="テキスト ボックス 47">
            <a:extLst>
              <a:ext uri="{FF2B5EF4-FFF2-40B4-BE49-F238E27FC236}">
                <a16:creationId xmlns:a16="http://schemas.microsoft.com/office/drawing/2014/main" id="{8326C9B7-A861-4C2C-892C-F70EB6FA0D9C}"/>
              </a:ext>
            </a:extLst>
          </p:cNvPr>
          <p:cNvSpPr txBox="1"/>
          <p:nvPr/>
        </p:nvSpPr>
        <p:spPr>
          <a:xfrm>
            <a:off x="7623957" y="3959815"/>
            <a:ext cx="972366" cy="153888"/>
          </a:xfrm>
          <a:prstGeom prst="rect">
            <a:avLst/>
          </a:prstGeom>
          <a:noFill/>
        </p:spPr>
        <p:txBody>
          <a:bodyPr wrap="square" lIns="0" tIns="0" rIns="0" bIns="0" rtlCol="0">
            <a:spAutoFit/>
          </a:bodyPr>
          <a:lstStyle>
            <a:defPPr>
              <a:defRPr lang="ja-JP"/>
            </a:defPPr>
            <a:lvl1pPr algn="ctr">
              <a:defRPr sz="2400" b="1">
                <a:ln w="12700">
                  <a:noFill/>
                  <a:prstDash val="solid"/>
                </a:ln>
                <a:solidFill>
                  <a:schemeClr val="accent6">
                    <a:lumMod val="75000"/>
                  </a:schemeClr>
                </a:solidFill>
                <a:effectLst>
                  <a:glow rad="279400">
                    <a:schemeClr val="bg1"/>
                  </a:glow>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defRPr>
            </a:lvl1pPr>
          </a:lstStyle>
          <a:p>
            <a:r>
              <a:rPr lang="en-MY" altLang="ja-JP" sz="1000" dirty="0">
                <a:solidFill>
                  <a:srgbClr val="0070C0"/>
                </a:solidFill>
                <a:effectLst>
                  <a:glow rad="279400">
                    <a:srgbClr val="FFFFFF"/>
                  </a:glow>
                  <a:outerShdw blurRad="41275" dist="20320" dir="1800000" algn="tl" rotWithShape="0">
                    <a:srgbClr val="000000">
                      <a:alpha val="40000"/>
                    </a:srgbClr>
                  </a:outerShdw>
                </a:effectLst>
                <a:latin typeface="Arial" pitchFamily="34" charset="0"/>
                <a:cs typeface="Arial" pitchFamily="34" charset="0"/>
              </a:rPr>
              <a:t>Stationery team</a:t>
            </a:r>
          </a:p>
        </p:txBody>
      </p:sp>
      <p:sp>
        <p:nvSpPr>
          <p:cNvPr id="70" name="テキスト ボックス 47">
            <a:extLst>
              <a:ext uri="{FF2B5EF4-FFF2-40B4-BE49-F238E27FC236}">
                <a16:creationId xmlns:a16="http://schemas.microsoft.com/office/drawing/2014/main" id="{8326C9B7-A861-4C2C-892C-F70EB6FA0D9C}"/>
              </a:ext>
            </a:extLst>
          </p:cNvPr>
          <p:cNvSpPr txBox="1"/>
          <p:nvPr/>
        </p:nvSpPr>
        <p:spPr>
          <a:xfrm>
            <a:off x="5667134" y="1627641"/>
            <a:ext cx="972366" cy="153888"/>
          </a:xfrm>
          <a:prstGeom prst="rect">
            <a:avLst/>
          </a:prstGeom>
          <a:noFill/>
        </p:spPr>
        <p:txBody>
          <a:bodyPr wrap="square" lIns="0" tIns="0" rIns="0" bIns="0" rtlCol="0">
            <a:spAutoFit/>
          </a:bodyPr>
          <a:lstStyle>
            <a:defPPr>
              <a:defRPr lang="ja-JP"/>
            </a:defPPr>
            <a:lvl1pPr algn="ctr">
              <a:defRPr sz="2400" b="1">
                <a:ln w="12700">
                  <a:noFill/>
                  <a:prstDash val="solid"/>
                </a:ln>
                <a:solidFill>
                  <a:schemeClr val="accent6">
                    <a:lumMod val="75000"/>
                  </a:schemeClr>
                </a:solidFill>
                <a:effectLst>
                  <a:glow rad="279400">
                    <a:schemeClr val="bg1"/>
                  </a:glow>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defRPr>
            </a:lvl1pPr>
          </a:lstStyle>
          <a:p>
            <a:r>
              <a:rPr lang="en-MY" altLang="ja-JP" sz="1000" dirty="0">
                <a:solidFill>
                  <a:srgbClr val="0070C0"/>
                </a:solidFill>
                <a:effectLst>
                  <a:glow rad="279400">
                    <a:srgbClr val="FFFFFF"/>
                  </a:glow>
                  <a:outerShdw blurRad="41275" dist="20320" dir="1800000" algn="tl" rotWithShape="0">
                    <a:srgbClr val="000000">
                      <a:alpha val="40000"/>
                    </a:srgbClr>
                  </a:outerShdw>
                </a:effectLst>
                <a:latin typeface="Arial" pitchFamily="34" charset="0"/>
                <a:cs typeface="Arial" pitchFamily="34" charset="0"/>
              </a:rPr>
              <a:t>Supporter</a:t>
            </a:r>
          </a:p>
        </p:txBody>
      </p:sp>
      <p:sp>
        <p:nvSpPr>
          <p:cNvPr id="71" name="テキスト ボックス 47">
            <a:extLst>
              <a:ext uri="{FF2B5EF4-FFF2-40B4-BE49-F238E27FC236}">
                <a16:creationId xmlns:a16="http://schemas.microsoft.com/office/drawing/2014/main" id="{8326C9B7-A861-4C2C-892C-F70EB6FA0D9C}"/>
              </a:ext>
            </a:extLst>
          </p:cNvPr>
          <p:cNvSpPr txBox="1"/>
          <p:nvPr/>
        </p:nvSpPr>
        <p:spPr>
          <a:xfrm>
            <a:off x="1858994" y="4114534"/>
            <a:ext cx="972366" cy="153888"/>
          </a:xfrm>
          <a:prstGeom prst="rect">
            <a:avLst/>
          </a:prstGeom>
          <a:noFill/>
        </p:spPr>
        <p:txBody>
          <a:bodyPr wrap="square" lIns="0" tIns="0" rIns="0" bIns="0" rtlCol="0">
            <a:spAutoFit/>
          </a:bodyPr>
          <a:lstStyle>
            <a:defPPr>
              <a:defRPr lang="ja-JP"/>
            </a:defPPr>
            <a:lvl1pPr algn="ctr">
              <a:defRPr sz="2400" b="1">
                <a:ln w="12700">
                  <a:noFill/>
                  <a:prstDash val="solid"/>
                </a:ln>
                <a:solidFill>
                  <a:schemeClr val="accent6">
                    <a:lumMod val="75000"/>
                  </a:schemeClr>
                </a:solidFill>
                <a:effectLst>
                  <a:glow rad="279400">
                    <a:schemeClr val="bg1"/>
                  </a:glow>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defRPr>
            </a:lvl1pPr>
          </a:lstStyle>
          <a:p>
            <a:r>
              <a:rPr lang="en-MY" altLang="ja-JP" sz="1000" dirty="0">
                <a:solidFill>
                  <a:srgbClr val="0070C0"/>
                </a:solidFill>
                <a:effectLst>
                  <a:glow rad="279400">
                    <a:srgbClr val="FFFFFF"/>
                  </a:glow>
                  <a:outerShdw blurRad="41275" dist="20320" dir="1800000" algn="tl" rotWithShape="0">
                    <a:srgbClr val="000000">
                      <a:alpha val="40000"/>
                    </a:srgbClr>
                  </a:outerShdw>
                </a:effectLst>
                <a:latin typeface="Arial" pitchFamily="34" charset="0"/>
                <a:cs typeface="Arial" pitchFamily="34" charset="0"/>
              </a:rPr>
              <a:t>Engineering</a:t>
            </a:r>
          </a:p>
        </p:txBody>
      </p:sp>
      <p:sp>
        <p:nvSpPr>
          <p:cNvPr id="72" name="Rectangle 71"/>
          <p:cNvSpPr/>
          <p:nvPr/>
        </p:nvSpPr>
        <p:spPr bwMode="auto">
          <a:xfrm>
            <a:off x="8686800" y="0"/>
            <a:ext cx="838200" cy="644474"/>
          </a:xfrm>
          <a:prstGeom prst="rect">
            <a:avLst/>
          </a:prstGeom>
          <a:noFill/>
          <a:ln w="952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r>
              <a:rPr lang="en-US" sz="2400" b="1" dirty="0">
                <a:latin typeface="Cambria" pitchFamily="18" charset="0"/>
              </a:rPr>
              <a:t>1</a:t>
            </a:r>
            <a:r>
              <a:rPr lang="en-US" sz="2000" dirty="0">
                <a:latin typeface="Cambria" pitchFamily="18" charset="0"/>
              </a:rPr>
              <a:t>/30</a:t>
            </a:r>
          </a:p>
        </p:txBody>
      </p:sp>
      <p:sp>
        <p:nvSpPr>
          <p:cNvPr id="74" name="テキスト ボックス 47">
            <a:extLst>
              <a:ext uri="{FF2B5EF4-FFF2-40B4-BE49-F238E27FC236}">
                <a16:creationId xmlns:a16="http://schemas.microsoft.com/office/drawing/2014/main" id="{8326C9B7-A861-4C2C-892C-F70EB6FA0D9C}"/>
              </a:ext>
            </a:extLst>
          </p:cNvPr>
          <p:cNvSpPr txBox="1"/>
          <p:nvPr/>
        </p:nvSpPr>
        <p:spPr>
          <a:xfrm>
            <a:off x="3648032" y="1697897"/>
            <a:ext cx="972366" cy="153888"/>
          </a:xfrm>
          <a:prstGeom prst="rect">
            <a:avLst/>
          </a:prstGeom>
          <a:noFill/>
        </p:spPr>
        <p:txBody>
          <a:bodyPr wrap="square" lIns="0" tIns="0" rIns="0" bIns="0" rtlCol="0">
            <a:spAutoFit/>
          </a:bodyPr>
          <a:lstStyle>
            <a:defPPr>
              <a:defRPr lang="ja-JP"/>
            </a:defPPr>
            <a:lvl1pPr algn="ctr">
              <a:defRPr sz="2400" b="1">
                <a:ln w="12700">
                  <a:noFill/>
                  <a:prstDash val="solid"/>
                </a:ln>
                <a:solidFill>
                  <a:schemeClr val="accent6">
                    <a:lumMod val="75000"/>
                  </a:schemeClr>
                </a:solidFill>
                <a:effectLst>
                  <a:glow rad="279400">
                    <a:schemeClr val="bg1"/>
                  </a:glow>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defRPr>
            </a:lvl1pPr>
          </a:lstStyle>
          <a:p>
            <a:r>
              <a:rPr lang="en-MY" altLang="ja-JP" sz="1000" dirty="0">
                <a:solidFill>
                  <a:srgbClr val="0070C0"/>
                </a:solidFill>
                <a:effectLst>
                  <a:glow rad="279400">
                    <a:srgbClr val="FFFFFF"/>
                  </a:glow>
                  <a:outerShdw blurRad="41275" dist="20320" dir="1800000" algn="tl" rotWithShape="0">
                    <a:srgbClr val="000000">
                      <a:alpha val="40000"/>
                    </a:srgbClr>
                  </a:outerShdw>
                </a:effectLst>
                <a:latin typeface="Arial" pitchFamily="34" charset="0"/>
                <a:cs typeface="Arial" pitchFamily="34" charset="0"/>
              </a:rPr>
              <a:t>Advisor</a:t>
            </a:r>
          </a:p>
        </p:txBody>
      </p:sp>
      <p:pic>
        <p:nvPicPr>
          <p:cNvPr id="76" name="Picture 75">
            <a:extLst>
              <a:ext uri="{FF2B5EF4-FFF2-40B4-BE49-F238E27FC236}">
                <a16:creationId xmlns:a16="http://schemas.microsoft.com/office/drawing/2014/main" id="{00000000-0008-0000-0000-0000110000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7103" y="1020329"/>
            <a:ext cx="1168400" cy="1259299"/>
          </a:xfrm>
          <a:prstGeom prst="ellipse">
            <a:avLst/>
          </a:prstGeom>
          <a:ln>
            <a:noFill/>
          </a:ln>
          <a:effectLst>
            <a:softEdge rad="112500"/>
          </a:effectLst>
        </p:spPr>
      </p:pic>
      <p:pic>
        <p:nvPicPr>
          <p:cNvPr id="77" name="図 9">
            <a:extLst>
              <a:ext uri="{FF2B5EF4-FFF2-40B4-BE49-F238E27FC236}">
                <a16:creationId xmlns:a16="http://schemas.microsoft.com/office/drawing/2014/main" id="{00000000-0008-0000-0000-00000C000000}"/>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3234354" y="600035"/>
            <a:ext cx="1155700" cy="12192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78">
            <a:extLst>
              <a:ext uri="{FF2B5EF4-FFF2-40B4-BE49-F238E27FC236}">
                <a16:creationId xmlns:a16="http://schemas.microsoft.com/office/drawing/2014/main" id="{00000000-0008-0000-0000-00001300000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30855" y="629612"/>
            <a:ext cx="1168400" cy="1249412"/>
          </a:xfrm>
          <a:prstGeom prst="ellipse">
            <a:avLst/>
          </a:prstGeom>
          <a:ln>
            <a:noFill/>
          </a:ln>
          <a:effectLst>
            <a:softEdge rad="112500"/>
          </a:effectLst>
        </p:spPr>
      </p:pic>
      <p:pic>
        <p:nvPicPr>
          <p:cNvPr id="80" name="Picture 79">
            <a:extLst>
              <a:ext uri="{FF2B5EF4-FFF2-40B4-BE49-F238E27FC236}">
                <a16:creationId xmlns:a16="http://schemas.microsoft.com/office/drawing/2014/main" id="{00000000-0008-0000-0000-0000150000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57351" y="1104877"/>
            <a:ext cx="1219199" cy="1262712"/>
          </a:xfrm>
          <a:prstGeom prst="ellipse">
            <a:avLst/>
          </a:prstGeom>
          <a:ln>
            <a:noFill/>
          </a:ln>
          <a:effectLst>
            <a:softEdge rad="112500"/>
          </a:effectLst>
        </p:spPr>
      </p:pic>
      <p:pic>
        <p:nvPicPr>
          <p:cNvPr id="81" name="Picture 80">
            <a:extLst>
              <a:ext uri="{FF2B5EF4-FFF2-40B4-BE49-F238E27FC236}">
                <a16:creationId xmlns:a16="http://schemas.microsoft.com/office/drawing/2014/main" id="{00000000-0008-0000-0000-00000F00000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99255" y="2779870"/>
            <a:ext cx="1181100" cy="1203104"/>
          </a:xfrm>
          <a:prstGeom prst="ellipse">
            <a:avLst/>
          </a:prstGeom>
          <a:ln>
            <a:noFill/>
          </a:ln>
          <a:effectLst>
            <a:softEdge rad="112500"/>
          </a:effectLst>
        </p:spPr>
      </p:pic>
      <p:pic>
        <p:nvPicPr>
          <p:cNvPr id="83" name="Picture 82">
            <a:extLst>
              <a:ext uri="{FF2B5EF4-FFF2-40B4-BE49-F238E27FC236}">
                <a16:creationId xmlns:a16="http://schemas.microsoft.com/office/drawing/2014/main" id="{00000000-0008-0000-0000-00000700000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4309" y="3323237"/>
            <a:ext cx="1155700" cy="1120139"/>
          </a:xfrm>
          <a:prstGeom prst="ellipse">
            <a:avLst/>
          </a:prstGeom>
          <a:ln>
            <a:noFill/>
          </a:ln>
          <a:effectLst>
            <a:softEdge rad="112500"/>
          </a:effectLst>
        </p:spPr>
      </p:pic>
      <p:pic>
        <p:nvPicPr>
          <p:cNvPr id="84" name="図 1">
            <a:extLst>
              <a:ext uri="{FF2B5EF4-FFF2-40B4-BE49-F238E27FC236}">
                <a16:creationId xmlns:a16="http://schemas.microsoft.com/office/drawing/2014/main" id="{00000000-0008-0000-0000-00000E000000}"/>
              </a:ext>
            </a:extLst>
          </p:cNvPr>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1846958" y="2990422"/>
            <a:ext cx="1181100" cy="11938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テキスト ボックス 47">
            <a:extLst>
              <a:ext uri="{FF2B5EF4-FFF2-40B4-BE49-F238E27FC236}">
                <a16:creationId xmlns:a16="http://schemas.microsoft.com/office/drawing/2014/main" id="{A072C594-45B2-4B4E-A4DC-A2D9FF4FBFFE}"/>
              </a:ext>
            </a:extLst>
          </p:cNvPr>
          <p:cNvSpPr txBox="1"/>
          <p:nvPr/>
        </p:nvSpPr>
        <p:spPr>
          <a:xfrm>
            <a:off x="4636638" y="4414924"/>
            <a:ext cx="972366" cy="153888"/>
          </a:xfrm>
          <a:prstGeom prst="rect">
            <a:avLst/>
          </a:prstGeom>
          <a:noFill/>
        </p:spPr>
        <p:txBody>
          <a:bodyPr wrap="square" lIns="0" tIns="0" rIns="0" bIns="0" rtlCol="0">
            <a:spAutoFit/>
          </a:bodyPr>
          <a:lstStyle>
            <a:defPPr>
              <a:defRPr lang="ja-JP"/>
            </a:defPPr>
            <a:lvl1pPr algn="ctr">
              <a:defRPr sz="2400" b="1">
                <a:ln w="12700">
                  <a:noFill/>
                  <a:prstDash val="solid"/>
                </a:ln>
                <a:solidFill>
                  <a:schemeClr val="accent6">
                    <a:lumMod val="75000"/>
                  </a:schemeClr>
                </a:solidFill>
                <a:effectLst>
                  <a:glow rad="279400">
                    <a:schemeClr val="bg1"/>
                  </a:glow>
                  <a:outerShdw blurRad="41275" dist="20320" dir="1800000" algn="tl" rotWithShape="0">
                    <a:srgbClr val="000000">
                      <a:alpha val="40000"/>
                    </a:srgbClr>
                  </a:outerShdw>
                </a:effectLst>
                <a:latin typeface="Meiryo UI" panose="020B0604030504040204" pitchFamily="50" charset="-128"/>
                <a:ea typeface="Meiryo UI" panose="020B0604030504040204" pitchFamily="50" charset="-128"/>
              </a:defRPr>
            </a:lvl1pPr>
          </a:lstStyle>
          <a:p>
            <a:r>
              <a:rPr lang="en-MY" altLang="ja-JP" sz="1000" dirty="0">
                <a:solidFill>
                  <a:srgbClr val="0070C0"/>
                </a:solidFill>
                <a:effectLst>
                  <a:glow rad="279400">
                    <a:srgbClr val="FFFFFF"/>
                  </a:glow>
                  <a:outerShdw blurRad="41275" dist="20320" dir="1800000" algn="tl" rotWithShape="0">
                    <a:srgbClr val="000000">
                      <a:alpha val="40000"/>
                    </a:srgbClr>
                  </a:outerShdw>
                </a:effectLst>
                <a:latin typeface="Arial" pitchFamily="34" charset="0"/>
                <a:cs typeface="Arial" pitchFamily="34" charset="0"/>
              </a:rPr>
              <a:t>Infra team</a:t>
            </a:r>
          </a:p>
        </p:txBody>
      </p:sp>
      <p:pic>
        <p:nvPicPr>
          <p:cNvPr id="94" name="Picture 2" descr="Hình ảnh 7 viên ngọc rồng - Tổng hợp hình ảnh 7 viên ngọc rồng đẹp nhất">
            <a:extLst>
              <a:ext uri="{FF2B5EF4-FFF2-40B4-BE49-F238E27FC236}">
                <a16:creationId xmlns:a16="http://schemas.microsoft.com/office/drawing/2014/main" id="{3B1B7031-9588-45F9-83B8-D3B5B2EBED60}"/>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5145" t="1273" b="24505"/>
          <a:stretch/>
        </p:blipFill>
        <p:spPr bwMode="auto">
          <a:xfrm>
            <a:off x="121680" y="20781"/>
            <a:ext cx="680646" cy="627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00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barn(inVertical)">
                                      <p:cBhvr>
                                        <p:cTn id="10" dur="500"/>
                                        <p:tgtEl>
                                          <p:spTgt spid="5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barn(inVertical)">
                                      <p:cBhvr>
                                        <p:cTn id="13" dur="500"/>
                                        <p:tgtEl>
                                          <p:spTgt spid="6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barn(inVertical)">
                                      <p:cBhvr>
                                        <p:cTn id="19" dur="500"/>
                                        <p:tgtEl>
                                          <p:spTgt spid="6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barn(inVertical)">
                                      <p:cBhvr>
                                        <p:cTn id="22" dur="500"/>
                                        <p:tgtEl>
                                          <p:spTgt spid="68"/>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barn(inVertical)">
                                      <p:cBhvr>
                                        <p:cTn id="25" dur="500"/>
                                        <p:tgtEl>
                                          <p:spTgt spid="70"/>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barn(inVertical)">
                                      <p:cBhvr>
                                        <p:cTn id="28" dur="500"/>
                                        <p:tgtEl>
                                          <p:spTgt spid="7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barn(inVertical)">
                                      <p:cBhvr>
                                        <p:cTn id="31" dur="500"/>
                                        <p:tgtEl>
                                          <p:spTgt spid="74"/>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barn(inVertical)">
                                      <p:cBhvr>
                                        <p:cTn id="36" dur="500"/>
                                        <p:tgtEl>
                                          <p:spTgt spid="85"/>
                                        </p:tgtEl>
                                      </p:cBhvr>
                                    </p:animEffect>
                                  </p:childTnLst>
                                </p:cTn>
                              </p:par>
                              <p:par>
                                <p:cTn id="37" presetID="16" presetClass="entr" presetSubtype="21" fill="hold" nodeType="withEffect">
                                  <p:stCondLst>
                                    <p:cond delay="0"/>
                                  </p:stCondLst>
                                  <p:childTnLst>
                                    <p:set>
                                      <p:cBhvr>
                                        <p:cTn id="38" dur="1" fill="hold">
                                          <p:stCondLst>
                                            <p:cond delay="0"/>
                                          </p:stCondLst>
                                        </p:cTn>
                                        <p:tgtEl>
                                          <p:spTgt spid="133"/>
                                        </p:tgtEl>
                                        <p:attrNameLst>
                                          <p:attrName>style.visibility</p:attrName>
                                        </p:attrNameLst>
                                      </p:cBhvr>
                                      <p:to>
                                        <p:strVal val="visible"/>
                                      </p:to>
                                    </p:set>
                                    <p:animEffect transition="in" filter="barn(inVertical)">
                                      <p:cBhvr>
                                        <p:cTn id="39" dur="500"/>
                                        <p:tgtEl>
                                          <p:spTgt spid="133"/>
                                        </p:tgtEl>
                                      </p:cBhvr>
                                    </p:animEffect>
                                  </p:childTnLst>
                                </p:cTn>
                              </p:par>
                              <p:par>
                                <p:cTn id="40" presetID="16" presetClass="entr" presetSubtype="21" fill="hold" nodeType="withEffect">
                                  <p:stCondLst>
                                    <p:cond delay="0"/>
                                  </p:stCondLst>
                                  <p:childTnLst>
                                    <p:set>
                                      <p:cBhvr>
                                        <p:cTn id="41" dur="1" fill="hold">
                                          <p:stCondLst>
                                            <p:cond delay="0"/>
                                          </p:stCondLst>
                                        </p:cTn>
                                        <p:tgtEl>
                                          <p:spTgt spid="141"/>
                                        </p:tgtEl>
                                        <p:attrNameLst>
                                          <p:attrName>style.visibility</p:attrName>
                                        </p:attrNameLst>
                                      </p:cBhvr>
                                      <p:to>
                                        <p:strVal val="visible"/>
                                      </p:to>
                                    </p:set>
                                    <p:animEffect transition="in" filter="barn(inVertical)">
                                      <p:cBhvr>
                                        <p:cTn id="42" dur="500"/>
                                        <p:tgtEl>
                                          <p:spTgt spid="141"/>
                                        </p:tgtEl>
                                      </p:cBhvr>
                                    </p:animEffect>
                                  </p:childTnLst>
                                </p:cTn>
                              </p:par>
                              <p:par>
                                <p:cTn id="43" presetID="16" presetClass="entr" presetSubtype="21" fill="hold" nodeType="withEffect">
                                  <p:stCondLst>
                                    <p:cond delay="0"/>
                                  </p:stCondLst>
                                  <p:childTnLst>
                                    <p:set>
                                      <p:cBhvr>
                                        <p:cTn id="44" dur="1" fill="hold">
                                          <p:stCondLst>
                                            <p:cond delay="0"/>
                                          </p:stCondLst>
                                        </p:cTn>
                                        <p:tgtEl>
                                          <p:spTgt spid="149"/>
                                        </p:tgtEl>
                                        <p:attrNameLst>
                                          <p:attrName>style.visibility</p:attrName>
                                        </p:attrNameLst>
                                      </p:cBhvr>
                                      <p:to>
                                        <p:strVal val="visible"/>
                                      </p:to>
                                    </p:set>
                                    <p:animEffect transition="in" filter="barn(inVertical)">
                                      <p:cBhvr>
                                        <p:cTn id="45" dur="500"/>
                                        <p:tgtEl>
                                          <p:spTgt spid="149"/>
                                        </p:tgtEl>
                                      </p:cBhvr>
                                    </p:animEffect>
                                  </p:childTnLst>
                                </p:cTn>
                              </p:par>
                              <p:par>
                                <p:cTn id="46" presetID="16" presetClass="entr" presetSubtype="21" fill="hold" nodeType="withEffect">
                                  <p:stCondLst>
                                    <p:cond delay="0"/>
                                  </p:stCondLst>
                                  <p:childTnLst>
                                    <p:set>
                                      <p:cBhvr>
                                        <p:cTn id="47" dur="1" fill="hold">
                                          <p:stCondLst>
                                            <p:cond delay="0"/>
                                          </p:stCondLst>
                                        </p:cTn>
                                        <p:tgtEl>
                                          <p:spTgt spid="157"/>
                                        </p:tgtEl>
                                        <p:attrNameLst>
                                          <p:attrName>style.visibility</p:attrName>
                                        </p:attrNameLst>
                                      </p:cBhvr>
                                      <p:to>
                                        <p:strVal val="visible"/>
                                      </p:to>
                                    </p:set>
                                    <p:animEffect transition="in" filter="barn(inVertical)">
                                      <p:cBhvr>
                                        <p:cTn id="48" dur="500"/>
                                        <p:tgtEl>
                                          <p:spTgt spid="157"/>
                                        </p:tgtEl>
                                      </p:cBhvr>
                                    </p:animEffect>
                                  </p:childTnLst>
                                </p:cTn>
                              </p:par>
                            </p:childTnLst>
                          </p:cTn>
                        </p:par>
                      </p:childTnLst>
                    </p:cTn>
                  </p:par>
                  <p:par>
                    <p:cTn id="49" fill="hold">
                      <p:stCondLst>
                        <p:cond delay="indefinite"/>
                      </p:stCondLst>
                      <p:childTnLst>
                        <p:par>
                          <p:cTn id="50" fill="hold">
                            <p:stCondLst>
                              <p:cond delay="0"/>
                            </p:stCondLst>
                            <p:childTnLst>
                              <p:par>
                                <p:cTn id="51" presetID="45"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2000"/>
                                        <p:tgtEl>
                                          <p:spTgt spid="8"/>
                                        </p:tgtEl>
                                      </p:cBhvr>
                                    </p:animEffect>
                                    <p:anim calcmode="lin" valueType="num">
                                      <p:cBhvr>
                                        <p:cTn id="54" dur="2000" fill="hold"/>
                                        <p:tgtEl>
                                          <p:spTgt spid="8"/>
                                        </p:tgtEl>
                                        <p:attrNameLst>
                                          <p:attrName>ppt_w</p:attrName>
                                        </p:attrNameLst>
                                      </p:cBhvr>
                                      <p:tavLst>
                                        <p:tav tm="0" fmla="#ppt_w*sin(2.5*pi*$)">
                                          <p:val>
                                            <p:fltVal val="0"/>
                                          </p:val>
                                        </p:tav>
                                        <p:tav tm="100000">
                                          <p:val>
                                            <p:fltVal val="1"/>
                                          </p:val>
                                        </p:tav>
                                      </p:tavLst>
                                    </p:anim>
                                    <p:anim calcmode="lin" valueType="num">
                                      <p:cBhvr>
                                        <p:cTn id="55" dur="2000" fill="hold"/>
                                        <p:tgtEl>
                                          <p:spTgt spid="8"/>
                                        </p:tgtEl>
                                        <p:attrNameLst>
                                          <p:attrName>ppt_h</p:attrName>
                                        </p:attrNameLst>
                                      </p:cBhvr>
                                      <p:tavLst>
                                        <p:tav tm="0">
                                          <p:val>
                                            <p:strVal val="#ppt_h"/>
                                          </p:val>
                                        </p:tav>
                                        <p:tav tm="100000">
                                          <p:val>
                                            <p:strVal val="#ppt_h"/>
                                          </p:val>
                                        </p:tav>
                                      </p:tavLst>
                                    </p:anim>
                                  </p:childTnLst>
                                </p:cTn>
                              </p:par>
                              <p:par>
                                <p:cTn id="56" presetID="16" presetClass="entr" presetSubtype="21" fill="hold" grpId="0" nodeType="with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barn(inVertical)">
                                      <p:cBhvr>
                                        <p:cTn id="5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4" grpId="0"/>
      <p:bldP spid="9" grpId="0"/>
      <p:bldP spid="67" grpId="0"/>
      <p:bldP spid="68" grpId="0"/>
      <p:bldP spid="70" grpId="0"/>
      <p:bldP spid="71" grpId="0"/>
      <p:bldP spid="74" grpId="0"/>
      <p:bldP spid="9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5"/>
          <p:cNvSpPr>
            <a:spLocks noChangeArrowheads="1"/>
          </p:cNvSpPr>
          <p:nvPr/>
        </p:nvSpPr>
        <p:spPr bwMode="auto">
          <a:xfrm>
            <a:off x="381001" y="0"/>
            <a:ext cx="9140825" cy="54768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ja-JP" sz="2000" b="1" dirty="0" smtClean="0">
                <a:solidFill>
                  <a:schemeClr val="bg1"/>
                </a:solidFill>
                <a:ea typeface="ＭＳ Ｐゴシック" panose="020B0600070205080204" pitchFamily="34" charset="-128"/>
              </a:rPr>
              <a:t>8.Next theme</a:t>
            </a:r>
            <a:endParaRPr lang="en-US" altLang="ja-JP" sz="2000" b="1" dirty="0">
              <a:solidFill>
                <a:schemeClr val="bg1"/>
              </a:solidFill>
              <a:ea typeface="ＭＳ Ｐゴシック" panose="020B0600070205080204" pitchFamily="34" charset="-128"/>
            </a:endParaRPr>
          </a:p>
        </p:txBody>
      </p:sp>
    </p:spTree>
    <p:extLst>
      <p:ext uri="{BB962C8B-B14F-4D97-AF65-F5344CB8AC3E}">
        <p14:creationId xmlns:p14="http://schemas.microsoft.com/office/powerpoint/2010/main" val="31357903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b="89087"/>
          <a:stretch/>
        </p:blipFill>
        <p:spPr>
          <a:xfrm>
            <a:off x="381000" y="20780"/>
            <a:ext cx="9144000" cy="623694"/>
          </a:xfrm>
          <a:prstGeom prst="rect">
            <a:avLst/>
          </a:prstGeom>
        </p:spPr>
      </p:pic>
      <p:sp>
        <p:nvSpPr>
          <p:cNvPr id="13" name="Rectangle 12"/>
          <p:cNvSpPr/>
          <p:nvPr/>
        </p:nvSpPr>
        <p:spPr>
          <a:xfrm>
            <a:off x="992816" y="0"/>
            <a:ext cx="7846384"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latin typeface="Arial" pitchFamily="34" charset="0"/>
                <a:cs typeface="Arial" pitchFamily="34" charset="0"/>
              </a:rPr>
              <a:t>FY2024 </a:t>
            </a:r>
            <a:r>
              <a:rPr lang="en-US" sz="4000" b="1" dirty="0">
                <a:latin typeface="Arial" pitchFamily="34" charset="0"/>
                <a:cs typeface="Arial" pitchFamily="34" charset="0"/>
              </a:rPr>
              <a:t>SLOGAN</a:t>
            </a:r>
            <a:endParaRPr lang="en-GB" sz="4000" b="1" dirty="0">
              <a:solidFill>
                <a:schemeClr val="bg1"/>
              </a:solidFill>
              <a:latin typeface="Arial" pitchFamily="34" charset="0"/>
              <a:cs typeface="Arial" pitchFamily="34" charset="0"/>
            </a:endParaRPr>
          </a:p>
        </p:txBody>
      </p:sp>
      <p:sp>
        <p:nvSpPr>
          <p:cNvPr id="152" name="Rectangle 151"/>
          <p:cNvSpPr/>
          <p:nvPr/>
        </p:nvSpPr>
        <p:spPr bwMode="auto">
          <a:xfrm>
            <a:off x="8686800" y="0"/>
            <a:ext cx="838200" cy="644474"/>
          </a:xfrm>
          <a:prstGeom prst="rect">
            <a:avLst/>
          </a:prstGeom>
          <a:noFill/>
          <a:ln w="952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r>
              <a:rPr lang="en-US" sz="2000" dirty="0">
                <a:latin typeface="Cambria" pitchFamily="18" charset="0"/>
              </a:rPr>
              <a:t>30/30</a:t>
            </a:r>
          </a:p>
        </p:txBody>
      </p:sp>
      <p:sp>
        <p:nvSpPr>
          <p:cNvPr id="6" name="Title 1"/>
          <p:cNvSpPr txBox="1">
            <a:spLocks/>
          </p:cNvSpPr>
          <p:nvPr/>
        </p:nvSpPr>
        <p:spPr bwMode="white">
          <a:xfrm>
            <a:off x="1312513" y="1269877"/>
            <a:ext cx="7010400" cy="563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a:solidFill>
                  <a:schemeClr val="bg1"/>
                </a:solidFill>
                <a:latin typeface="+mj-lt"/>
                <a:ea typeface="+mj-ea"/>
                <a:cs typeface="+mj-cs"/>
              </a:defRPr>
            </a:lvl1pPr>
            <a:lvl2pPr algn="ctr" rtl="0" eaLnBrk="1" fontAlgn="base" hangingPunct="1">
              <a:spcBef>
                <a:spcPct val="0"/>
              </a:spcBef>
              <a:spcAft>
                <a:spcPct val="0"/>
              </a:spcAft>
              <a:defRPr sz="3600">
                <a:solidFill>
                  <a:schemeClr val="bg1"/>
                </a:solidFill>
                <a:latin typeface="Arial" charset="0"/>
              </a:defRPr>
            </a:lvl2pPr>
            <a:lvl3pPr algn="ctr" rtl="0" eaLnBrk="1" fontAlgn="base" hangingPunct="1">
              <a:spcBef>
                <a:spcPct val="0"/>
              </a:spcBef>
              <a:spcAft>
                <a:spcPct val="0"/>
              </a:spcAft>
              <a:defRPr sz="3600">
                <a:solidFill>
                  <a:schemeClr val="bg1"/>
                </a:solidFill>
                <a:latin typeface="Arial" charset="0"/>
              </a:defRPr>
            </a:lvl3pPr>
            <a:lvl4pPr algn="ctr" rtl="0" eaLnBrk="1" fontAlgn="base" hangingPunct="1">
              <a:spcBef>
                <a:spcPct val="0"/>
              </a:spcBef>
              <a:spcAft>
                <a:spcPct val="0"/>
              </a:spcAft>
              <a:defRPr sz="3600">
                <a:solidFill>
                  <a:schemeClr val="bg1"/>
                </a:solidFill>
                <a:latin typeface="Arial" charset="0"/>
              </a:defRPr>
            </a:lvl4pPr>
            <a:lvl5pPr algn="ctr" rtl="0" eaLnBrk="1" fontAlgn="base" hangingPunct="1">
              <a:spcBef>
                <a:spcPct val="0"/>
              </a:spcBef>
              <a:spcAft>
                <a:spcPct val="0"/>
              </a:spcAft>
              <a:defRPr sz="3600">
                <a:solidFill>
                  <a:schemeClr val="bg1"/>
                </a:solidFill>
                <a:latin typeface="Arial" charset="0"/>
              </a:defRPr>
            </a:lvl5pPr>
            <a:lvl6pPr marL="457200" algn="ctr" rtl="0" eaLnBrk="1" fontAlgn="base" hangingPunct="1">
              <a:spcBef>
                <a:spcPct val="0"/>
              </a:spcBef>
              <a:spcAft>
                <a:spcPct val="0"/>
              </a:spcAft>
              <a:defRPr sz="3600">
                <a:solidFill>
                  <a:schemeClr val="bg1"/>
                </a:solidFill>
                <a:latin typeface="Arial" charset="0"/>
              </a:defRPr>
            </a:lvl6pPr>
            <a:lvl7pPr marL="914400" algn="ctr" rtl="0" eaLnBrk="1" fontAlgn="base" hangingPunct="1">
              <a:spcBef>
                <a:spcPct val="0"/>
              </a:spcBef>
              <a:spcAft>
                <a:spcPct val="0"/>
              </a:spcAft>
              <a:defRPr sz="3600">
                <a:solidFill>
                  <a:schemeClr val="bg1"/>
                </a:solidFill>
                <a:latin typeface="Arial" charset="0"/>
              </a:defRPr>
            </a:lvl7pPr>
            <a:lvl8pPr marL="1371600" algn="ctr" rtl="0" eaLnBrk="1" fontAlgn="base" hangingPunct="1">
              <a:spcBef>
                <a:spcPct val="0"/>
              </a:spcBef>
              <a:spcAft>
                <a:spcPct val="0"/>
              </a:spcAft>
              <a:defRPr sz="3600">
                <a:solidFill>
                  <a:schemeClr val="bg1"/>
                </a:solidFill>
                <a:latin typeface="Arial" charset="0"/>
              </a:defRPr>
            </a:lvl8pPr>
            <a:lvl9pPr marL="1828800" algn="ctr" rtl="0" eaLnBrk="1" fontAlgn="base" hangingPunct="1">
              <a:spcBef>
                <a:spcPct val="0"/>
              </a:spcBef>
              <a:spcAft>
                <a:spcPct val="0"/>
              </a:spcAft>
              <a:defRPr sz="3600">
                <a:solidFill>
                  <a:schemeClr val="bg1"/>
                </a:solidFill>
                <a:latin typeface="Arial" charset="0"/>
              </a:defRPr>
            </a:lvl9pPr>
          </a:lstStyle>
          <a:p>
            <a:r>
              <a:rPr lang="en-US"/>
              <a:t>TEAM</a:t>
            </a:r>
            <a:endParaRPr lang="vi-VN" dirty="0"/>
          </a:p>
        </p:txBody>
      </p:sp>
      <p:sp>
        <p:nvSpPr>
          <p:cNvPr id="7" name="Rectangle 6"/>
          <p:cNvSpPr/>
          <p:nvPr/>
        </p:nvSpPr>
        <p:spPr>
          <a:xfrm>
            <a:off x="388259" y="753093"/>
            <a:ext cx="6362809" cy="830997"/>
          </a:xfrm>
          <a:prstGeom prst="rect">
            <a:avLst/>
          </a:prstGeom>
          <a:noFill/>
        </p:spPr>
        <p:txBody>
          <a:bodyPr wrap="square" lIns="91440" tIns="45720" rIns="91440" bIns="45720">
            <a:spAutoFit/>
          </a:bodyPr>
          <a:lstStyle/>
          <a:p>
            <a:r>
              <a:rPr lang="en-US" sz="4800" b="1" dirty="0">
                <a:ln w="10541" cmpd="sng">
                  <a:solidFill>
                    <a:schemeClr val="accent1">
                      <a:shade val="88000"/>
                      <a:satMod val="110000"/>
                    </a:schemeClr>
                  </a:solidFill>
                  <a:prstDash val="solid"/>
                </a:ln>
                <a:solidFill>
                  <a:srgbClr val="0000FF"/>
                </a:solidFill>
                <a:effectLst>
                  <a:outerShdw blurRad="60007" dist="310007" dir="7680000" sy="30000" kx="1300200" algn="ctr" rotWithShape="0">
                    <a:prstClr val="black">
                      <a:alpha val="32000"/>
                    </a:prstClr>
                  </a:outerShdw>
                </a:effectLst>
              </a:rPr>
              <a:t>Thank you so much!</a:t>
            </a: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2580" y="932026"/>
            <a:ext cx="2736826" cy="5688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角丸四角形 1"/>
          <p:cNvSpPr/>
          <p:nvPr/>
        </p:nvSpPr>
        <p:spPr>
          <a:xfrm>
            <a:off x="463881" y="5551442"/>
            <a:ext cx="6079440" cy="1069050"/>
          </a:xfrm>
          <a:prstGeom prst="roundRect">
            <a:avLst/>
          </a:prstGeom>
          <a:gradFill flip="none" rotWithShape="1">
            <a:gsLst>
              <a:gs pos="0">
                <a:srgbClr val="0000FF">
                  <a:shade val="30000"/>
                  <a:satMod val="115000"/>
                </a:srgbClr>
              </a:gs>
              <a:gs pos="40000">
                <a:srgbClr val="0000FF">
                  <a:shade val="67500"/>
                  <a:satMod val="115000"/>
                </a:srgbClr>
              </a:gs>
              <a:gs pos="100000">
                <a:srgbClr val="0066FF"/>
              </a:gs>
            </a:gsLst>
            <a:path path="circle">
              <a:fillToRect l="50000" t="50000" r="50000" b="50000"/>
            </a:path>
            <a:tileRect/>
          </a:gradFill>
          <a:ln w="38100">
            <a:solidFill>
              <a:srgbClr val="99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effectLst>
                  <a:outerShdw blurRad="38100" dist="38100" dir="2700000" algn="tl">
                    <a:srgbClr val="000000">
                      <a:alpha val="43137"/>
                    </a:srgbClr>
                  </a:outerShdw>
                </a:effectLst>
                <a:latin typeface="Arial Black" pitchFamily="34" charset="0"/>
              </a:rPr>
              <a:t>All being possible, </a:t>
            </a:r>
          </a:p>
          <a:p>
            <a:pPr algn="ctr"/>
            <a:r>
              <a:rPr lang="en-US" sz="2400" dirty="0">
                <a:solidFill>
                  <a:schemeClr val="bg1"/>
                </a:solidFill>
                <a:effectLst>
                  <a:outerShdw blurRad="38100" dist="38100" dir="2700000" algn="tl">
                    <a:srgbClr val="000000">
                      <a:alpha val="43137"/>
                    </a:srgbClr>
                  </a:outerShdw>
                </a:effectLst>
                <a:latin typeface="Arial Black" pitchFamily="34" charset="0"/>
              </a:rPr>
              <a:t>if you believe that it’s possible! </a:t>
            </a:r>
          </a:p>
        </p:txBody>
      </p:sp>
      <p:pic>
        <p:nvPicPr>
          <p:cNvPr id="10" name="Picture 9"/>
          <p:cNvPicPr>
            <a:picLocks noChangeAspect="1"/>
          </p:cNvPicPr>
          <p:nvPr/>
        </p:nvPicPr>
        <p:blipFill rotWithShape="1">
          <a:blip r:embed="rId5" cstate="email">
            <a:extLst>
              <a:ext uri="{28A0092B-C50C-407E-A947-70E740481C1C}">
                <a14:useLocalDpi xmlns:a14="http://schemas.microsoft.com/office/drawing/2010/main"/>
              </a:ext>
            </a:extLst>
          </a:blip>
          <a:srcRect t="23152" b="15262"/>
          <a:stretch/>
        </p:blipFill>
        <p:spPr>
          <a:xfrm>
            <a:off x="510361" y="1723536"/>
            <a:ext cx="6032960" cy="3327521"/>
          </a:xfrm>
          <a:prstGeom prst="rect">
            <a:avLst/>
          </a:prstGeom>
          <a:ln>
            <a:solidFill>
              <a:schemeClr val="tx1"/>
            </a:solidFill>
          </a:ln>
        </p:spPr>
      </p:pic>
      <p:sp>
        <p:nvSpPr>
          <p:cNvPr id="11" name="角丸四角形 10"/>
          <p:cNvSpPr/>
          <p:nvPr/>
        </p:nvSpPr>
        <p:spPr>
          <a:xfrm>
            <a:off x="1998313" y="5096492"/>
            <a:ext cx="2819400" cy="454950"/>
          </a:xfrm>
          <a:prstGeom prst="roundRect">
            <a:avLst>
              <a:gd name="adj" fmla="val 21745"/>
            </a:avLst>
          </a:prstGeom>
          <a:solidFill>
            <a:srgbClr val="FFFF00"/>
          </a:solidFill>
          <a:ln w="25400" cap="flat" cmpd="sng" algn="ctr">
            <a:solidFill>
              <a:srgbClr val="BBE0E3">
                <a:shade val="50000"/>
              </a:srgbClr>
            </a:solidFill>
            <a:prstDash val="solid"/>
          </a:ln>
          <a:effectLst/>
        </p:spPr>
        <p:txBody>
          <a:bodyPr tIns="108000" rtlCol="0" anchor="ctr"/>
          <a:lstStyle/>
          <a:p>
            <a:pPr algn="ctr" fontAlgn="base">
              <a:spcBef>
                <a:spcPct val="50000"/>
              </a:spcBef>
              <a:spcAft>
                <a:spcPct val="0"/>
              </a:spcAft>
              <a:defRPr/>
            </a:pPr>
            <a:r>
              <a:rPr lang="en-US" altLang="ja-JP" sz="2400" b="1" kern="0" dirty="0" smtClean="0">
                <a:latin typeface="Arial Black" panose="020B0A04020102020204" pitchFamily="34" charset="0"/>
                <a:ea typeface="ＭＳ Ｐゴシック"/>
              </a:rPr>
              <a:t>ISD</a:t>
            </a:r>
            <a:r>
              <a:rPr lang="en-US" altLang="ja-JP" sz="2400" b="1" kern="0" dirty="0" smtClean="0">
                <a:latin typeface="Arial Black" panose="020B0A04020102020204" pitchFamily="34" charset="0"/>
                <a:ea typeface="ＭＳ Ｐゴシック"/>
              </a:rPr>
              <a:t> </a:t>
            </a:r>
            <a:r>
              <a:rPr lang="en-US" altLang="ja-JP" sz="2400" b="1" kern="0" dirty="0">
                <a:latin typeface="Arial Black" panose="020B0A04020102020204" pitchFamily="34" charset="0"/>
                <a:ea typeface="ＭＳ Ｐゴシック"/>
              </a:rPr>
              <a:t>Slogan</a:t>
            </a:r>
            <a:endParaRPr lang="ja-JP" altLang="en-US" sz="2400" b="1" kern="0" dirty="0">
              <a:latin typeface="Arial Black" panose="020B0A04020102020204" pitchFamily="34" charset="0"/>
              <a:ea typeface="ＭＳ Ｐゴシック"/>
            </a:endParaRPr>
          </a:p>
        </p:txBody>
      </p:sp>
      <p:pic>
        <p:nvPicPr>
          <p:cNvPr id="1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3957" y="1732782"/>
            <a:ext cx="1660747" cy="1466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362" y="1732783"/>
            <a:ext cx="1928039" cy="1327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descr="Hình ảnh 7 viên ngọc rồng - Tổng hợp hình ảnh 7 viên ngọc rồng đẹp nhất">
            <a:extLst>
              <a:ext uri="{FF2B5EF4-FFF2-40B4-BE49-F238E27FC236}">
                <a16:creationId xmlns:a16="http://schemas.microsoft.com/office/drawing/2014/main" id="{8E5DC21B-4E7B-40DA-875C-22043250D786}"/>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5145" t="1273" b="24505"/>
          <a:stretch/>
        </p:blipFill>
        <p:spPr bwMode="auto">
          <a:xfrm>
            <a:off x="121680" y="20781"/>
            <a:ext cx="680646" cy="627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57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89087"/>
          <a:stretch/>
        </p:blipFill>
        <p:spPr>
          <a:xfrm>
            <a:off x="381000" y="20780"/>
            <a:ext cx="9144000" cy="623694"/>
          </a:xfrm>
          <a:prstGeom prst="rect">
            <a:avLst/>
          </a:prstGeom>
        </p:spPr>
      </p:pic>
      <p:sp>
        <p:nvSpPr>
          <p:cNvPr id="6" name="Rectangle 5"/>
          <p:cNvSpPr/>
          <p:nvPr/>
        </p:nvSpPr>
        <p:spPr>
          <a:xfrm>
            <a:off x="1779460" y="0"/>
            <a:ext cx="7105621"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bg1"/>
                </a:solidFill>
                <a:latin typeface="Arial" pitchFamily="34" charset="0"/>
                <a:cs typeface="Arial" pitchFamily="34" charset="0"/>
              </a:rPr>
              <a:t>Team Introduction</a:t>
            </a:r>
            <a:endParaRPr lang="en-US" sz="4000" b="1" dirty="0">
              <a:solidFill>
                <a:schemeClr val="bg1"/>
              </a:solidFill>
              <a:latin typeface="Arial" pitchFamily="34" charset="0"/>
              <a:cs typeface="Arial" pitchFamily="34" charset="0"/>
            </a:endParaRPr>
          </a:p>
        </p:txBody>
      </p:sp>
      <p:pic>
        <p:nvPicPr>
          <p:cNvPr id="5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202" y="877587"/>
            <a:ext cx="3454970" cy="429789"/>
          </a:xfrm>
          <a:prstGeom prst="roundRect">
            <a:avLst>
              <a:gd name="adj" fmla="val 21942"/>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Rectangle 59"/>
          <p:cNvSpPr/>
          <p:nvPr/>
        </p:nvSpPr>
        <p:spPr>
          <a:xfrm>
            <a:off x="5083203" y="846387"/>
            <a:ext cx="3346971" cy="446276"/>
          </a:xfrm>
          <a:prstGeom prst="rect">
            <a:avLst/>
          </a:prstGeom>
          <a:noFill/>
        </p:spPr>
        <p:txBody>
          <a:bodyPr wrap="square" lIns="91440" tIns="45720" rIns="91440" bIns="45720">
            <a:spAutoFit/>
            <a:scene3d>
              <a:camera prst="orthographicFront">
                <a:rot lat="0" lon="0" rev="0"/>
              </a:camera>
              <a:lightRig rig="contrasting" dir="t">
                <a:rot lat="0" lon="0" rev="6600000"/>
              </a:lightRig>
            </a:scene3d>
            <a:sp3d extrusionH="120650" contourW="12700" prstMaterial="metal">
              <a:bevelT w="127000" h="31750" prst="relaxedInset"/>
              <a:contourClr>
                <a:schemeClr val="accent1">
                  <a:shade val="75000"/>
                </a:schemeClr>
              </a:contourClr>
            </a:sp3d>
          </a:bodyPr>
          <a:lstStyle/>
          <a:p>
            <a:pPr algn="ctr"/>
            <a:r>
              <a:rPr lang="en-US" sz="2300" b="1" i="1" cap="all" dirty="0">
                <a:ln w="0"/>
                <a:solidFill>
                  <a:schemeClr val="bg1"/>
                </a:solidFill>
                <a:effectLst>
                  <a:glow>
                    <a:schemeClr val="accent1">
                      <a:alpha val="40000"/>
                    </a:schemeClr>
                  </a:glow>
                  <a:reflection blurRad="12700" stA="50000" endPos="50000" dist="5000" dir="5400000" sy="-100000" rotWithShape="0"/>
                </a:effectLst>
              </a:rPr>
              <a:t>Meeting attendance</a:t>
            </a:r>
          </a:p>
        </p:txBody>
      </p:sp>
      <p:sp>
        <p:nvSpPr>
          <p:cNvPr id="61" name="Rectangle 60"/>
          <p:cNvSpPr/>
          <p:nvPr/>
        </p:nvSpPr>
        <p:spPr>
          <a:xfrm>
            <a:off x="5029200" y="795061"/>
            <a:ext cx="4343400" cy="305587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4"/>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12" b="98763" l="0" r="100000">
                        <a14:foregroundMark x1="25974" y1="29246" x2="40260" y2="34421"/>
                        <a14:foregroundMark x1="44461" y1="62655" x2="44461" y2="62655"/>
                        <a14:foregroundMark x1="46982" y1="50619" x2="22918" y2="84027"/>
                        <a14:foregroundMark x1="10466" y1="51294" x2="15890" y2="76153"/>
                        <a14:foregroundMark x1="49351" y1="64792" x2="36211" y2="84027"/>
                        <a14:foregroundMark x1="21467" y1="47469" x2="30863" y2="65804"/>
                        <a14:foregroundMark x1="39496" y1="28909" x2="53782" y2="4049"/>
                        <a14:foregroundMark x1="56608" y1="4049" x2="58518" y2="4049"/>
                        <a14:foregroundMark x1="61039" y1="4049" x2="61727" y2="5849"/>
                        <a14:foregroundMark x1="16204" y1="37415" x2="24537" y2="38095"/>
                        <a14:foregroundMark x1="14352" y1="80272" x2="21759" y2="84354"/>
                      </a14:backgroundRemoval>
                    </a14:imgEffect>
                  </a14:imgLayer>
                </a14:imgProps>
              </a:ext>
              <a:ext uri="{28A0092B-C50C-407E-A947-70E740481C1C}">
                <a14:useLocalDpi xmlns:a14="http://schemas.microsoft.com/office/drawing/2010/main" val="0"/>
              </a:ext>
            </a:extLst>
          </a:blip>
          <a:srcRect/>
          <a:stretch>
            <a:fillRect/>
          </a:stretch>
        </p:blipFill>
        <p:spPr bwMode="auto">
          <a:xfrm>
            <a:off x="8359329" y="709358"/>
            <a:ext cx="914400" cy="621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8" name="Group 67"/>
          <p:cNvGrpSpPr/>
          <p:nvPr/>
        </p:nvGrpSpPr>
        <p:grpSpPr>
          <a:xfrm>
            <a:off x="453582" y="1371601"/>
            <a:ext cx="1600200" cy="1200835"/>
            <a:chOff x="-1406236" y="3850933"/>
            <a:chExt cx="1600200" cy="1200835"/>
          </a:xfrm>
        </p:grpSpPr>
        <p:sp>
          <p:nvSpPr>
            <p:cNvPr id="69" name="Explosion 1 68"/>
            <p:cNvSpPr/>
            <p:nvPr/>
          </p:nvSpPr>
          <p:spPr>
            <a:xfrm>
              <a:off x="-1406236" y="3850933"/>
              <a:ext cx="1600200" cy="1200835"/>
            </a:xfrm>
            <a:prstGeom prst="irregularSeal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1397815" y="4197563"/>
              <a:ext cx="1502551" cy="646331"/>
            </a:xfrm>
            <a:prstGeom prst="rect">
              <a:avLst/>
            </a:prstGeom>
            <a:noFill/>
          </p:spPr>
          <p:txBody>
            <a:bodyPr wrap="square" lIns="91440" tIns="45720" rIns="91440" bIns="45720">
              <a:spAutoFit/>
              <a:scene3d>
                <a:camera prst="orthographicFront">
                  <a:rot lat="0" lon="0" rev="0"/>
                </a:camera>
                <a:lightRig rig="contrasting" dir="t">
                  <a:rot lat="0" lon="0" rev="6600000"/>
                </a:lightRig>
              </a:scene3d>
              <a:sp3d extrusionH="120650" contourW="12700" prstMaterial="metal">
                <a:bevelT w="127000" h="31750" prst="relaxedInset"/>
                <a:contourClr>
                  <a:schemeClr val="accent1">
                    <a:shade val="75000"/>
                  </a:schemeClr>
                </a:contourClr>
              </a:sp3d>
            </a:bodyPr>
            <a:lstStyle/>
            <a:p>
              <a:pPr algn="ctr"/>
              <a:r>
                <a:rPr lang="en-US" b="1" i="1" cap="all" dirty="0">
                  <a:ln w="0"/>
                  <a:solidFill>
                    <a:schemeClr val="bg2"/>
                  </a:solidFill>
                  <a:effectLst>
                    <a:glow>
                      <a:schemeClr val="accent1">
                        <a:alpha val="40000"/>
                      </a:schemeClr>
                    </a:glow>
                    <a:reflection blurRad="12700" stA="50000" endPos="50000" dist="5000" dir="5400000" sy="-100000" rotWithShape="0"/>
                  </a:effectLst>
                  <a:latin typeface="Arial" pitchFamily="34" charset="0"/>
                  <a:cs typeface="Arial" pitchFamily="34" charset="0"/>
                </a:rPr>
                <a:t>Average</a:t>
              </a:r>
            </a:p>
            <a:p>
              <a:pPr algn="ctr"/>
              <a:r>
                <a:rPr lang="en-GB" b="1" i="1" cap="all" dirty="0">
                  <a:ln w="0"/>
                  <a:solidFill>
                    <a:schemeClr val="bg2"/>
                  </a:solidFill>
                  <a:effectLst>
                    <a:glow>
                      <a:schemeClr val="accent1">
                        <a:alpha val="40000"/>
                      </a:schemeClr>
                    </a:glow>
                    <a:reflection blurRad="12700" stA="50000" endPos="50000" dist="5000" dir="5400000" sy="-100000" rotWithShape="0"/>
                  </a:effectLst>
                  <a:latin typeface="Arial" pitchFamily="34" charset="0"/>
                  <a:cs typeface="Arial" pitchFamily="34" charset="0"/>
                </a:rPr>
                <a:t>2.8</a:t>
              </a:r>
              <a:endParaRPr lang="en-US" b="1" i="1" cap="all" dirty="0">
                <a:ln w="0"/>
                <a:solidFill>
                  <a:schemeClr val="bg2"/>
                </a:solidFill>
                <a:effectLst>
                  <a:glow>
                    <a:schemeClr val="accent1">
                      <a:alpha val="40000"/>
                    </a:schemeClr>
                  </a:glow>
                  <a:reflection blurRad="12700" stA="50000" endPos="50000" dist="5000" dir="5400000" sy="-100000" rotWithShape="0"/>
                </a:effectLst>
                <a:latin typeface="Arial" pitchFamily="34" charset="0"/>
                <a:cs typeface="Arial" pitchFamily="34" charset="0"/>
              </a:endParaRPr>
            </a:p>
          </p:txBody>
        </p:sp>
      </p:grpSp>
      <p:pic>
        <p:nvPicPr>
          <p:cNvPr id="7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314" y="3241828"/>
            <a:ext cx="2651886" cy="593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TextBox 71"/>
          <p:cNvSpPr txBox="1"/>
          <p:nvPr/>
        </p:nvSpPr>
        <p:spPr>
          <a:xfrm>
            <a:off x="472629" y="2971800"/>
            <a:ext cx="2247900" cy="292388"/>
          </a:xfrm>
          <a:prstGeom prst="rect">
            <a:avLst/>
          </a:prstGeom>
          <a:noFill/>
        </p:spPr>
        <p:txBody>
          <a:bodyPr wrap="square" rtlCol="0">
            <a:spAutoFit/>
          </a:bodyPr>
          <a:lstStyle/>
          <a:p>
            <a:r>
              <a:rPr lang="en-GB" sz="1300" b="1" dirty="0">
                <a:latin typeface="Arial" pitchFamily="34" charset="0"/>
                <a:cs typeface="Arial" pitchFamily="34" charset="0"/>
              </a:rPr>
              <a:t>Evaluation</a:t>
            </a:r>
            <a:r>
              <a:rPr lang="en-US" sz="1300" b="1" dirty="0">
                <a:latin typeface="Arial" pitchFamily="34" charset="0"/>
                <a:cs typeface="Arial" pitchFamily="34" charset="0"/>
              </a:rPr>
              <a:t> </a:t>
            </a:r>
            <a:r>
              <a:rPr lang="en-GB" sz="1300" b="1" dirty="0">
                <a:latin typeface="Arial" pitchFamily="34" charset="0"/>
                <a:cs typeface="Arial" pitchFamily="34" charset="0"/>
              </a:rPr>
              <a:t>criteria</a:t>
            </a:r>
            <a:endParaRPr lang="en-US" sz="1300" b="1" dirty="0">
              <a:latin typeface="Arial" pitchFamily="34" charset="0"/>
              <a:cs typeface="Arial" pitchFamily="34" charset="0"/>
            </a:endParaRPr>
          </a:p>
        </p:txBody>
      </p:sp>
      <p:sp>
        <p:nvSpPr>
          <p:cNvPr id="73" name="TextBox 72"/>
          <p:cNvSpPr txBox="1"/>
          <p:nvPr/>
        </p:nvSpPr>
        <p:spPr>
          <a:xfrm>
            <a:off x="655574" y="3545648"/>
            <a:ext cx="350141" cy="261610"/>
          </a:xfrm>
          <a:prstGeom prst="rect">
            <a:avLst/>
          </a:prstGeom>
          <a:noFill/>
        </p:spPr>
        <p:txBody>
          <a:bodyPr wrap="square" rtlCol="0">
            <a:spAutoFit/>
          </a:bodyPr>
          <a:lstStyle/>
          <a:p>
            <a:r>
              <a:rPr lang="en-GB" sz="1100" b="1" dirty="0">
                <a:solidFill>
                  <a:schemeClr val="bg1"/>
                </a:solidFill>
                <a:latin typeface="Arial" pitchFamily="34" charset="0"/>
                <a:cs typeface="Arial" pitchFamily="34" charset="0"/>
              </a:rPr>
              <a:t>1</a:t>
            </a:r>
            <a:endParaRPr lang="en-US" sz="1100" b="1" dirty="0">
              <a:solidFill>
                <a:schemeClr val="bg1"/>
              </a:solidFill>
              <a:latin typeface="Arial" pitchFamily="34" charset="0"/>
              <a:cs typeface="Arial" pitchFamily="34" charset="0"/>
            </a:endParaRPr>
          </a:p>
        </p:txBody>
      </p:sp>
      <p:sp>
        <p:nvSpPr>
          <p:cNvPr id="74" name="TextBox 73"/>
          <p:cNvSpPr txBox="1"/>
          <p:nvPr/>
        </p:nvSpPr>
        <p:spPr>
          <a:xfrm>
            <a:off x="1097660" y="3545648"/>
            <a:ext cx="350141" cy="261610"/>
          </a:xfrm>
          <a:prstGeom prst="rect">
            <a:avLst/>
          </a:prstGeom>
          <a:noFill/>
        </p:spPr>
        <p:txBody>
          <a:bodyPr wrap="square" rtlCol="0">
            <a:spAutoFit/>
          </a:bodyPr>
          <a:lstStyle/>
          <a:p>
            <a:r>
              <a:rPr lang="en-GB" sz="1100" b="1" dirty="0">
                <a:solidFill>
                  <a:schemeClr val="bg1"/>
                </a:solidFill>
                <a:latin typeface="Arial" pitchFamily="34" charset="0"/>
                <a:cs typeface="Arial" pitchFamily="34" charset="0"/>
              </a:rPr>
              <a:t>2</a:t>
            </a:r>
            <a:endParaRPr lang="en-US" sz="1100" b="1" dirty="0">
              <a:solidFill>
                <a:schemeClr val="bg1"/>
              </a:solidFill>
              <a:latin typeface="Arial" pitchFamily="34" charset="0"/>
              <a:cs typeface="Arial" pitchFamily="34" charset="0"/>
            </a:endParaRPr>
          </a:p>
        </p:txBody>
      </p:sp>
      <p:sp>
        <p:nvSpPr>
          <p:cNvPr id="75" name="TextBox 74"/>
          <p:cNvSpPr txBox="1"/>
          <p:nvPr/>
        </p:nvSpPr>
        <p:spPr>
          <a:xfrm>
            <a:off x="1546042" y="3545648"/>
            <a:ext cx="350141" cy="261610"/>
          </a:xfrm>
          <a:prstGeom prst="rect">
            <a:avLst/>
          </a:prstGeom>
          <a:noFill/>
        </p:spPr>
        <p:txBody>
          <a:bodyPr wrap="square" rtlCol="0">
            <a:spAutoFit/>
          </a:bodyPr>
          <a:lstStyle/>
          <a:p>
            <a:r>
              <a:rPr lang="en-GB" sz="1100" b="1" dirty="0">
                <a:solidFill>
                  <a:schemeClr val="bg1"/>
                </a:solidFill>
                <a:latin typeface="Arial" pitchFamily="34" charset="0"/>
                <a:cs typeface="Arial" pitchFamily="34" charset="0"/>
              </a:rPr>
              <a:t>3</a:t>
            </a:r>
            <a:endParaRPr lang="en-US" sz="1100" b="1" dirty="0">
              <a:solidFill>
                <a:schemeClr val="bg1"/>
              </a:solidFill>
              <a:latin typeface="Arial" pitchFamily="34" charset="0"/>
              <a:cs typeface="Arial" pitchFamily="34" charset="0"/>
            </a:endParaRPr>
          </a:p>
        </p:txBody>
      </p:sp>
      <p:sp>
        <p:nvSpPr>
          <p:cNvPr id="76" name="TextBox 75"/>
          <p:cNvSpPr txBox="1"/>
          <p:nvPr/>
        </p:nvSpPr>
        <p:spPr>
          <a:xfrm>
            <a:off x="1981202" y="3545648"/>
            <a:ext cx="350141" cy="261610"/>
          </a:xfrm>
          <a:prstGeom prst="rect">
            <a:avLst/>
          </a:prstGeom>
          <a:noFill/>
        </p:spPr>
        <p:txBody>
          <a:bodyPr wrap="square" rtlCol="0">
            <a:spAutoFit/>
          </a:bodyPr>
          <a:lstStyle/>
          <a:p>
            <a:r>
              <a:rPr lang="en-GB" sz="1100" b="1" dirty="0">
                <a:solidFill>
                  <a:schemeClr val="bg1"/>
                </a:solidFill>
                <a:latin typeface="Arial" pitchFamily="34" charset="0"/>
                <a:cs typeface="Arial" pitchFamily="34" charset="0"/>
              </a:rPr>
              <a:t>4</a:t>
            </a:r>
            <a:endParaRPr lang="en-US" sz="1100" b="1" dirty="0">
              <a:solidFill>
                <a:schemeClr val="bg1"/>
              </a:solidFill>
              <a:latin typeface="Arial" pitchFamily="34" charset="0"/>
              <a:cs typeface="Arial" pitchFamily="34" charset="0"/>
            </a:endParaRPr>
          </a:p>
        </p:txBody>
      </p:sp>
      <p:sp>
        <p:nvSpPr>
          <p:cNvPr id="77" name="TextBox 76"/>
          <p:cNvSpPr txBox="1"/>
          <p:nvPr/>
        </p:nvSpPr>
        <p:spPr>
          <a:xfrm>
            <a:off x="2408174" y="3545648"/>
            <a:ext cx="350141" cy="261610"/>
          </a:xfrm>
          <a:prstGeom prst="rect">
            <a:avLst/>
          </a:prstGeom>
          <a:noFill/>
        </p:spPr>
        <p:txBody>
          <a:bodyPr wrap="square" rtlCol="0">
            <a:spAutoFit/>
          </a:bodyPr>
          <a:lstStyle/>
          <a:p>
            <a:r>
              <a:rPr lang="en-GB" sz="1100" b="1" dirty="0">
                <a:solidFill>
                  <a:schemeClr val="bg1"/>
                </a:solidFill>
                <a:latin typeface="Arial" pitchFamily="34" charset="0"/>
                <a:cs typeface="Arial" pitchFamily="34" charset="0"/>
              </a:rPr>
              <a:t>5</a:t>
            </a:r>
            <a:endParaRPr lang="en-US" sz="1100" b="1" dirty="0">
              <a:solidFill>
                <a:schemeClr val="bg1"/>
              </a:solidFill>
              <a:latin typeface="Arial" pitchFamily="34" charset="0"/>
              <a:cs typeface="Arial" pitchFamily="34" charset="0"/>
            </a:endParaRPr>
          </a:p>
        </p:txBody>
      </p:sp>
      <p:sp>
        <p:nvSpPr>
          <p:cNvPr id="78" name="TextBox 77"/>
          <p:cNvSpPr txBox="1"/>
          <p:nvPr/>
        </p:nvSpPr>
        <p:spPr>
          <a:xfrm>
            <a:off x="608970" y="3296570"/>
            <a:ext cx="508520" cy="246221"/>
          </a:xfrm>
          <a:prstGeom prst="rect">
            <a:avLst/>
          </a:prstGeom>
          <a:noFill/>
        </p:spPr>
        <p:txBody>
          <a:bodyPr wrap="square" rtlCol="0">
            <a:spAutoFit/>
          </a:bodyPr>
          <a:lstStyle/>
          <a:p>
            <a:r>
              <a:rPr lang="en-GB" sz="1000" dirty="0">
                <a:latin typeface="Arial" pitchFamily="34" charset="0"/>
                <a:cs typeface="Arial" pitchFamily="34" charset="0"/>
              </a:rPr>
              <a:t>Low</a:t>
            </a:r>
            <a:endParaRPr lang="en-US" sz="1000" dirty="0">
              <a:latin typeface="Arial" pitchFamily="34" charset="0"/>
              <a:cs typeface="Arial" pitchFamily="34" charset="0"/>
            </a:endParaRPr>
          </a:p>
        </p:txBody>
      </p:sp>
      <p:sp>
        <p:nvSpPr>
          <p:cNvPr id="79" name="TextBox 78"/>
          <p:cNvSpPr txBox="1"/>
          <p:nvPr/>
        </p:nvSpPr>
        <p:spPr>
          <a:xfrm>
            <a:off x="956757" y="3296570"/>
            <a:ext cx="593850" cy="246221"/>
          </a:xfrm>
          <a:prstGeom prst="rect">
            <a:avLst/>
          </a:prstGeom>
          <a:noFill/>
        </p:spPr>
        <p:txBody>
          <a:bodyPr wrap="square" rtlCol="0">
            <a:spAutoFit/>
          </a:bodyPr>
          <a:lstStyle/>
          <a:p>
            <a:r>
              <a:rPr lang="en-GB" sz="1000" dirty="0">
                <a:latin typeface="Arial" pitchFamily="34" charset="0"/>
                <a:cs typeface="Arial" pitchFamily="34" charset="0"/>
              </a:rPr>
              <a:t>Normal</a:t>
            </a:r>
            <a:endParaRPr lang="en-US" sz="1000" dirty="0">
              <a:latin typeface="Arial" pitchFamily="34" charset="0"/>
              <a:cs typeface="Arial" pitchFamily="34" charset="0"/>
            </a:endParaRPr>
          </a:p>
        </p:txBody>
      </p:sp>
      <p:sp>
        <p:nvSpPr>
          <p:cNvPr id="80" name="TextBox 79"/>
          <p:cNvSpPr txBox="1"/>
          <p:nvPr/>
        </p:nvSpPr>
        <p:spPr>
          <a:xfrm>
            <a:off x="1480234" y="3291715"/>
            <a:ext cx="439880" cy="246221"/>
          </a:xfrm>
          <a:prstGeom prst="rect">
            <a:avLst/>
          </a:prstGeom>
          <a:noFill/>
        </p:spPr>
        <p:txBody>
          <a:bodyPr wrap="square" rtlCol="0">
            <a:spAutoFit/>
          </a:bodyPr>
          <a:lstStyle/>
          <a:p>
            <a:r>
              <a:rPr lang="en-GB" sz="1000" dirty="0">
                <a:latin typeface="Arial" pitchFamily="34" charset="0"/>
                <a:cs typeface="Arial" pitchFamily="34" charset="0"/>
              </a:rPr>
              <a:t>Fair</a:t>
            </a:r>
            <a:endParaRPr lang="en-US" sz="1000" dirty="0">
              <a:latin typeface="Arial" pitchFamily="34" charset="0"/>
              <a:cs typeface="Arial" pitchFamily="34" charset="0"/>
            </a:endParaRPr>
          </a:p>
        </p:txBody>
      </p:sp>
      <p:sp>
        <p:nvSpPr>
          <p:cNvPr id="81" name="TextBox 80"/>
          <p:cNvSpPr txBox="1"/>
          <p:nvPr/>
        </p:nvSpPr>
        <p:spPr>
          <a:xfrm>
            <a:off x="1874772" y="3291715"/>
            <a:ext cx="508520" cy="246221"/>
          </a:xfrm>
          <a:prstGeom prst="rect">
            <a:avLst/>
          </a:prstGeom>
          <a:noFill/>
        </p:spPr>
        <p:txBody>
          <a:bodyPr wrap="square" rtlCol="0">
            <a:spAutoFit/>
          </a:bodyPr>
          <a:lstStyle/>
          <a:p>
            <a:r>
              <a:rPr lang="en-GB" sz="1000" dirty="0">
                <a:latin typeface="Arial" pitchFamily="34" charset="0"/>
                <a:cs typeface="Arial" pitchFamily="34" charset="0"/>
              </a:rPr>
              <a:t>Good</a:t>
            </a:r>
            <a:endParaRPr lang="en-US" sz="1000" dirty="0">
              <a:latin typeface="Arial" pitchFamily="34" charset="0"/>
              <a:cs typeface="Arial" pitchFamily="34" charset="0"/>
            </a:endParaRPr>
          </a:p>
        </p:txBody>
      </p:sp>
      <p:sp>
        <p:nvSpPr>
          <p:cNvPr id="83" name="TextBox 82"/>
          <p:cNvSpPr txBox="1"/>
          <p:nvPr/>
        </p:nvSpPr>
        <p:spPr>
          <a:xfrm>
            <a:off x="2318437" y="3276600"/>
            <a:ext cx="508520" cy="400110"/>
          </a:xfrm>
          <a:prstGeom prst="rect">
            <a:avLst/>
          </a:prstGeom>
          <a:noFill/>
        </p:spPr>
        <p:txBody>
          <a:bodyPr wrap="square" rtlCol="0">
            <a:spAutoFit/>
          </a:bodyPr>
          <a:lstStyle/>
          <a:p>
            <a:r>
              <a:rPr lang="en-GB" sz="1000" dirty="0">
                <a:latin typeface="Arial" pitchFamily="34" charset="0"/>
                <a:cs typeface="Arial" pitchFamily="34" charset="0"/>
              </a:rPr>
              <a:t>Excellent</a:t>
            </a:r>
            <a:endParaRPr lang="en-US" sz="1000" dirty="0">
              <a:latin typeface="Arial" pitchFamily="34" charset="0"/>
              <a:cs typeface="Arial" pitchFamily="34" charset="0"/>
            </a:endParaRPr>
          </a:p>
        </p:txBody>
      </p:sp>
      <p:sp>
        <p:nvSpPr>
          <p:cNvPr id="93" name="Rounded Rectangle 92"/>
          <p:cNvSpPr/>
          <p:nvPr/>
        </p:nvSpPr>
        <p:spPr>
          <a:xfrm>
            <a:off x="7676056" y="2475196"/>
            <a:ext cx="1637376" cy="42040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latin typeface="Arial" pitchFamily="34" charset="0"/>
                <a:cs typeface="Arial" pitchFamily="34" charset="0"/>
              </a:rPr>
              <a:t>1 Time/ Week</a:t>
            </a:r>
            <a:endParaRPr lang="en-US" sz="1500" dirty="0">
              <a:latin typeface="Arial" pitchFamily="34" charset="0"/>
              <a:cs typeface="Arial" pitchFamily="34" charset="0"/>
            </a:endParaRPr>
          </a:p>
        </p:txBody>
      </p:sp>
      <p:sp>
        <p:nvSpPr>
          <p:cNvPr id="94" name="Rounded Rectangle 93"/>
          <p:cNvSpPr/>
          <p:nvPr/>
        </p:nvSpPr>
        <p:spPr>
          <a:xfrm>
            <a:off x="7696200" y="2944996"/>
            <a:ext cx="1637376" cy="42040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latin typeface="Arial" pitchFamily="34" charset="0"/>
                <a:cs typeface="Arial" pitchFamily="34" charset="0"/>
              </a:rPr>
              <a:t>16 Week</a:t>
            </a:r>
            <a:endParaRPr lang="en-US" sz="1500" dirty="0">
              <a:latin typeface="Arial" pitchFamily="34" charset="0"/>
              <a:cs typeface="Arial" pitchFamily="34" charset="0"/>
            </a:endParaRPr>
          </a:p>
        </p:txBody>
      </p:sp>
      <p:sp>
        <p:nvSpPr>
          <p:cNvPr id="95" name="Rounded Rectangle 94"/>
          <p:cNvSpPr/>
          <p:nvPr/>
        </p:nvSpPr>
        <p:spPr>
          <a:xfrm>
            <a:off x="7693445" y="3386854"/>
            <a:ext cx="1637376" cy="42040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latin typeface="Arial" pitchFamily="34" charset="0"/>
                <a:cs typeface="Arial" pitchFamily="34" charset="0"/>
              </a:rPr>
              <a:t>1.5 Hour meeting</a:t>
            </a:r>
            <a:endParaRPr lang="en-US" sz="1500" dirty="0">
              <a:latin typeface="Arial" pitchFamily="34" charset="0"/>
              <a:cs typeface="Arial" pitchFamily="34" charset="0"/>
            </a:endParaRPr>
          </a:p>
        </p:txBody>
      </p:sp>
      <p:sp>
        <p:nvSpPr>
          <p:cNvPr id="110" name="Rectangle 109"/>
          <p:cNvSpPr/>
          <p:nvPr/>
        </p:nvSpPr>
        <p:spPr>
          <a:xfrm>
            <a:off x="511136" y="3980306"/>
            <a:ext cx="8861465" cy="272529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p:cNvGrpSpPr/>
          <p:nvPr/>
        </p:nvGrpSpPr>
        <p:grpSpPr>
          <a:xfrm rot="21055022">
            <a:off x="6048387" y="4224903"/>
            <a:ext cx="3255337" cy="1632376"/>
            <a:chOff x="5886261" y="4863002"/>
            <a:chExt cx="3255337" cy="1563778"/>
          </a:xfrm>
        </p:grpSpPr>
        <p:pic>
          <p:nvPicPr>
            <p:cNvPr id="120" name="Picture 3"/>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236" b="99057" l="0" r="99588"/>
                      </a14:imgEffect>
                    </a14:imgLayer>
                  </a14:imgProps>
                </a:ext>
                <a:ext uri="{28A0092B-C50C-407E-A947-70E740481C1C}">
                  <a14:useLocalDpi xmlns:a14="http://schemas.microsoft.com/office/drawing/2010/main" val="0"/>
                </a:ext>
              </a:extLst>
            </a:blip>
            <a:srcRect/>
            <a:stretch>
              <a:fillRect/>
            </a:stretch>
          </p:blipFill>
          <p:spPr bwMode="auto">
            <a:xfrm rot="20475142">
              <a:off x="5886261" y="4863002"/>
              <a:ext cx="2688665" cy="1563778"/>
            </a:xfrm>
            <a:prstGeom prst="snipRoundRect">
              <a:avLst>
                <a:gd name="adj1" fmla="val 48649"/>
                <a:gd name="adj2"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 name="Rectangle 120"/>
            <p:cNvSpPr/>
            <p:nvPr/>
          </p:nvSpPr>
          <p:spPr>
            <a:xfrm>
              <a:off x="6017397" y="5979762"/>
              <a:ext cx="3124201" cy="446276"/>
            </a:xfrm>
            <a:prstGeom prst="rect">
              <a:avLst/>
            </a:prstGeom>
            <a:noFill/>
          </p:spPr>
          <p:txBody>
            <a:bodyPr wrap="square" lIns="91440" tIns="45720" rIns="91440" bIns="45720">
              <a:spAutoFit/>
              <a:scene3d>
                <a:camera prst="orthographicFront">
                  <a:rot lat="0" lon="0" rev="0"/>
                </a:camera>
                <a:lightRig rig="contrasting" dir="t">
                  <a:rot lat="0" lon="0" rev="6600000"/>
                </a:lightRig>
              </a:scene3d>
              <a:sp3d extrusionH="120650" contourW="12700" prstMaterial="metal">
                <a:bevelT w="127000" h="31750" prst="relaxedInset"/>
                <a:contourClr>
                  <a:schemeClr val="accent1">
                    <a:shade val="75000"/>
                  </a:schemeClr>
                </a:contourClr>
              </a:sp3d>
            </a:bodyPr>
            <a:lstStyle/>
            <a:p>
              <a:pPr algn="ctr"/>
              <a:r>
                <a:rPr lang="en-US" sz="2300" b="1" i="1" cap="all" dirty="0">
                  <a:ln w="0"/>
                  <a:solidFill>
                    <a:srgbClr val="0070C0"/>
                  </a:solidFill>
                  <a:effectLst>
                    <a:glow>
                      <a:schemeClr val="accent1">
                        <a:alpha val="40000"/>
                      </a:schemeClr>
                    </a:glow>
                    <a:reflection blurRad="12700" stA="50000" endPos="50000" dist="5000" dir="5400000" sy="-100000" rotWithShape="0"/>
                  </a:effectLst>
                </a:rPr>
                <a:t>Let’s Go</a:t>
              </a:r>
            </a:p>
          </p:txBody>
        </p:sp>
      </p:grpSp>
      <p:grpSp>
        <p:nvGrpSpPr>
          <p:cNvPr id="124" name="Group 123"/>
          <p:cNvGrpSpPr/>
          <p:nvPr/>
        </p:nvGrpSpPr>
        <p:grpSpPr>
          <a:xfrm>
            <a:off x="7696200" y="1285039"/>
            <a:ext cx="1600200" cy="1200835"/>
            <a:chOff x="-1406236" y="3850933"/>
            <a:chExt cx="1600200" cy="1200835"/>
          </a:xfrm>
        </p:grpSpPr>
        <p:sp>
          <p:nvSpPr>
            <p:cNvPr id="125" name="Explosion 1 124"/>
            <p:cNvSpPr/>
            <p:nvPr/>
          </p:nvSpPr>
          <p:spPr>
            <a:xfrm>
              <a:off x="-1406236" y="3850933"/>
              <a:ext cx="1600200" cy="1200835"/>
            </a:xfrm>
            <a:prstGeom prst="irregularSeal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1358967" y="4107198"/>
              <a:ext cx="1502551" cy="646331"/>
            </a:xfrm>
            <a:prstGeom prst="rect">
              <a:avLst/>
            </a:prstGeom>
            <a:noFill/>
          </p:spPr>
          <p:txBody>
            <a:bodyPr wrap="square" lIns="91440" tIns="45720" rIns="91440" bIns="45720">
              <a:spAutoFit/>
              <a:scene3d>
                <a:camera prst="orthographicFront">
                  <a:rot lat="0" lon="0" rev="0"/>
                </a:camera>
                <a:lightRig rig="contrasting" dir="t">
                  <a:rot lat="0" lon="0" rev="6600000"/>
                </a:lightRig>
              </a:scene3d>
              <a:sp3d extrusionH="120650" contourW="12700" prstMaterial="metal">
                <a:bevelT w="127000" h="31750" prst="relaxedInset"/>
                <a:contourClr>
                  <a:schemeClr val="accent1">
                    <a:shade val="75000"/>
                  </a:schemeClr>
                </a:contourClr>
              </a:sp3d>
            </a:bodyPr>
            <a:lstStyle/>
            <a:p>
              <a:pPr algn="ctr"/>
              <a:r>
                <a:rPr lang="en-US" b="1" i="1" cap="all" dirty="0">
                  <a:ln w="0"/>
                  <a:solidFill>
                    <a:schemeClr val="bg2"/>
                  </a:solidFill>
                  <a:effectLst>
                    <a:glow>
                      <a:schemeClr val="accent1">
                        <a:alpha val="40000"/>
                      </a:schemeClr>
                    </a:glow>
                    <a:reflection blurRad="12700" stA="50000" endPos="50000" dist="5000" dir="5400000" sy="-100000" rotWithShape="0"/>
                  </a:effectLst>
                  <a:latin typeface="Arial" pitchFamily="34" charset="0"/>
                  <a:cs typeface="Arial" pitchFamily="34" charset="0"/>
                </a:rPr>
                <a:t>Join</a:t>
              </a:r>
            </a:p>
            <a:p>
              <a:pPr algn="ctr"/>
              <a:r>
                <a:rPr lang="en-GB" b="1" i="1" cap="all" dirty="0">
                  <a:ln w="0"/>
                  <a:solidFill>
                    <a:schemeClr val="bg2"/>
                  </a:solidFill>
                  <a:effectLst>
                    <a:glow>
                      <a:schemeClr val="accent1">
                        <a:alpha val="40000"/>
                      </a:schemeClr>
                    </a:glow>
                    <a:reflection blurRad="12700" stA="50000" endPos="50000" dist="5000" dir="5400000" sy="-100000" rotWithShape="0"/>
                  </a:effectLst>
                  <a:latin typeface="Arial" pitchFamily="34" charset="0"/>
                  <a:cs typeface="Arial" pitchFamily="34" charset="0"/>
                </a:rPr>
                <a:t>98%</a:t>
              </a:r>
              <a:endParaRPr lang="en-US" b="1" i="1" cap="all" dirty="0">
                <a:ln w="0"/>
                <a:solidFill>
                  <a:schemeClr val="bg2"/>
                </a:solidFill>
                <a:effectLst>
                  <a:glow>
                    <a:schemeClr val="accent1">
                      <a:alpha val="40000"/>
                    </a:schemeClr>
                  </a:glow>
                  <a:reflection blurRad="12700" stA="50000" endPos="50000" dist="5000" dir="5400000" sy="-100000" rotWithShape="0"/>
                </a:effectLst>
                <a:latin typeface="Arial" pitchFamily="34" charset="0"/>
                <a:cs typeface="Arial" pitchFamily="34" charset="0"/>
              </a:endParaRPr>
            </a:p>
          </p:txBody>
        </p:sp>
      </p:grpSp>
      <p:pic>
        <p:nvPicPr>
          <p:cNvPr id="82"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151667" y="1583142"/>
            <a:ext cx="2459927" cy="1845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6"/>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8974" b="94231" l="0" r="90000">
                        <a14:foregroundMark x1="44667" y1="32051" x2="50000" y2="77564"/>
                        <a14:foregroundMark x1="22667" y1="49359" x2="49333" y2="82692"/>
                        <a14:foregroundMark x1="62667" y1="51282" x2="54667" y2="86538"/>
                        <a14:foregroundMark x1="52000" y1="25000" x2="67333" y2="38462"/>
                        <a14:foregroundMark x1="40667" y1="26282" x2="26667" y2="39103"/>
                        <a14:foregroundMark x1="23333" y1="60256" x2="31333" y2="70513"/>
                        <a14:foregroundMark x1="42000" y1="83974" x2="60667" y2="83974"/>
                        <a14:foregroundMark x1="38000" y1="84615" x2="59333" y2="84615"/>
                        <a14:foregroundMark x1="40000" y1="91026" x2="62000" y2="90385"/>
                      </a14:backgroundRemoval>
                    </a14:imgEffect>
                  </a14:imgLayer>
                </a14:imgProps>
              </a:ext>
              <a:ext uri="{28A0092B-C50C-407E-A947-70E740481C1C}">
                <a14:useLocalDpi xmlns:a14="http://schemas.microsoft.com/office/drawing/2010/main" val="0"/>
              </a:ext>
            </a:extLst>
          </a:blip>
          <a:srcRect/>
          <a:stretch>
            <a:fillRect/>
          </a:stretch>
        </p:blipFill>
        <p:spPr bwMode="auto">
          <a:xfrm>
            <a:off x="3866284" y="609601"/>
            <a:ext cx="629516" cy="654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3774" y="685800"/>
            <a:ext cx="3346226" cy="422566"/>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 name="Rectangle 88"/>
          <p:cNvSpPr/>
          <p:nvPr/>
        </p:nvSpPr>
        <p:spPr>
          <a:xfrm>
            <a:off x="539974" y="665946"/>
            <a:ext cx="3124201" cy="477054"/>
          </a:xfrm>
          <a:prstGeom prst="rect">
            <a:avLst/>
          </a:prstGeom>
          <a:noFill/>
        </p:spPr>
        <p:txBody>
          <a:bodyPr wrap="square" lIns="91440" tIns="45720" rIns="91440" bIns="45720">
            <a:spAutoFit/>
            <a:scene3d>
              <a:camera prst="orthographicFront">
                <a:rot lat="0" lon="0" rev="0"/>
              </a:camera>
              <a:lightRig rig="contrasting" dir="t">
                <a:rot lat="0" lon="0" rev="6600000"/>
              </a:lightRig>
            </a:scene3d>
            <a:sp3d extrusionH="120650" contourW="12700" prstMaterial="metal">
              <a:bevelT w="127000" h="31750" prst="relaxedInset"/>
              <a:contourClr>
                <a:schemeClr val="accent1">
                  <a:shade val="75000"/>
                </a:schemeClr>
              </a:contourClr>
            </a:sp3d>
          </a:bodyPr>
          <a:lstStyle/>
          <a:p>
            <a:pPr algn="ctr"/>
            <a:r>
              <a:rPr lang="en-US" sz="2400" b="1" i="1" cap="all" dirty="0">
                <a:ln w="0"/>
                <a:solidFill>
                  <a:schemeClr val="bg2"/>
                </a:solidFill>
                <a:effectLst>
                  <a:glow>
                    <a:schemeClr val="accent1">
                      <a:alpha val="40000"/>
                    </a:schemeClr>
                  </a:glow>
                  <a:reflection blurRad="12700" stA="50000" endPos="50000" dist="5000" dir="5400000" sy="-100000" rotWithShape="0"/>
                </a:effectLst>
              </a:rPr>
              <a:t>Team Skills</a:t>
            </a:r>
          </a:p>
        </p:txBody>
      </p:sp>
      <p:sp>
        <p:nvSpPr>
          <p:cNvPr id="90" name="Rectangle 89"/>
          <p:cNvSpPr/>
          <p:nvPr/>
        </p:nvSpPr>
        <p:spPr bwMode="auto">
          <a:xfrm>
            <a:off x="8686800" y="0"/>
            <a:ext cx="838200" cy="644474"/>
          </a:xfrm>
          <a:prstGeom prst="rect">
            <a:avLst/>
          </a:prstGeom>
          <a:noFill/>
          <a:ln w="952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r>
              <a:rPr lang="en-US" sz="2400" b="1" dirty="0">
                <a:latin typeface="Cambria" pitchFamily="18" charset="0"/>
              </a:rPr>
              <a:t>2</a:t>
            </a:r>
            <a:r>
              <a:rPr lang="en-US" sz="2000" dirty="0">
                <a:latin typeface="Cambria" pitchFamily="18" charset="0"/>
              </a:rPr>
              <a:t>/30</a:t>
            </a:r>
          </a:p>
        </p:txBody>
      </p:sp>
      <p:graphicFrame>
        <p:nvGraphicFramePr>
          <p:cNvPr id="65" name="Chart 64"/>
          <p:cNvGraphicFramePr>
            <a:graphicFrameLocks/>
          </p:cNvGraphicFramePr>
          <p:nvPr>
            <p:extLst/>
          </p:nvPr>
        </p:nvGraphicFramePr>
        <p:xfrm>
          <a:off x="1896182" y="846387"/>
          <a:ext cx="3572662" cy="3117836"/>
        </p:xfrm>
        <a:graphic>
          <a:graphicData uri="http://schemas.openxmlformats.org/drawingml/2006/chart">
            <c:chart xmlns:c="http://schemas.openxmlformats.org/drawingml/2006/chart" xmlns:r="http://schemas.openxmlformats.org/officeDocument/2006/relationships" r:id="rId14"/>
          </a:graphicData>
        </a:graphic>
      </p:graphicFrame>
      <p:sp>
        <p:nvSpPr>
          <p:cNvPr id="4" name="Rectangle 3">
            <a:extLst>
              <a:ext uri="{FF2B5EF4-FFF2-40B4-BE49-F238E27FC236}">
                <a16:creationId xmlns:a16="http://schemas.microsoft.com/office/drawing/2014/main" id="{413FD322-877E-4833-80DF-396F40A424D2}"/>
              </a:ext>
            </a:extLst>
          </p:cNvPr>
          <p:cNvSpPr/>
          <p:nvPr/>
        </p:nvSpPr>
        <p:spPr>
          <a:xfrm>
            <a:off x="5418292" y="3545648"/>
            <a:ext cx="1955552" cy="250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Thay</a:t>
            </a:r>
            <a:r>
              <a:rPr lang="en-US" dirty="0"/>
              <a:t> </a:t>
            </a:r>
            <a:r>
              <a:rPr lang="en-US" dirty="0" err="1"/>
              <a:t>lai</a:t>
            </a:r>
            <a:r>
              <a:rPr lang="en-US" dirty="0"/>
              <a:t> </a:t>
            </a:r>
            <a:r>
              <a:rPr lang="en-US" dirty="0" err="1"/>
              <a:t>anh</a:t>
            </a:r>
            <a:endParaRPr lang="en-US" dirty="0"/>
          </a:p>
        </p:txBody>
      </p:sp>
      <p:pic>
        <p:nvPicPr>
          <p:cNvPr id="64" name="Picture 2" descr="Hình ảnh 7 viên ngọc rồng - Tổng hợp hình ảnh 7 viên ngọc rồng đẹp nhất">
            <a:extLst>
              <a:ext uri="{FF2B5EF4-FFF2-40B4-BE49-F238E27FC236}">
                <a16:creationId xmlns:a16="http://schemas.microsoft.com/office/drawing/2014/main" id="{6BCE2360-8F22-4AB3-ADE3-2FECAEE3725B}"/>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55145" t="1273" b="24505"/>
          <a:stretch/>
        </p:blipFill>
        <p:spPr bwMode="auto">
          <a:xfrm>
            <a:off x="121680" y="27563"/>
            <a:ext cx="680646" cy="620483"/>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a:extLst>
              <a:ext uri="{FF2B5EF4-FFF2-40B4-BE49-F238E27FC236}">
                <a16:creationId xmlns:a16="http://schemas.microsoft.com/office/drawing/2014/main" id="{33FE27D3-5C06-4BFE-BEBB-E1AB98046547}"/>
              </a:ext>
            </a:extLst>
          </p:cNvPr>
          <p:cNvSpPr txBox="1"/>
          <p:nvPr/>
        </p:nvSpPr>
        <p:spPr>
          <a:xfrm>
            <a:off x="655574" y="6172200"/>
            <a:ext cx="2082666" cy="369332"/>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b="1" dirty="0">
                <a:latin typeface=".VnBodoniH" panose="020B7200000000000000" pitchFamily="34" charset="0"/>
              </a:rPr>
              <a:t>Average Target ! </a:t>
            </a:r>
            <a:endParaRPr lang="vi-VN" b="1" dirty="0"/>
          </a:p>
        </p:txBody>
      </p:sp>
      <p:pic>
        <p:nvPicPr>
          <p:cNvPr id="87" name="Picture 235" descr="1277984453_mot-mui-ten-ban-trung-2-dich.jpg">
            <a:extLst>
              <a:ext uri="{FF2B5EF4-FFF2-40B4-BE49-F238E27FC236}">
                <a16:creationId xmlns:a16="http://schemas.microsoft.com/office/drawing/2014/main" id="{DC96A606-7FD5-4D5F-9AC2-5CA2C4AD56C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8972" y="5057538"/>
            <a:ext cx="1822524" cy="109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TextBox 90">
            <a:extLst>
              <a:ext uri="{FF2B5EF4-FFF2-40B4-BE49-F238E27FC236}">
                <a16:creationId xmlns:a16="http://schemas.microsoft.com/office/drawing/2014/main" id="{D709EEDB-64A3-400E-BF53-32F253C12332}"/>
              </a:ext>
            </a:extLst>
          </p:cNvPr>
          <p:cNvSpPr txBox="1"/>
          <p:nvPr/>
        </p:nvSpPr>
        <p:spPr>
          <a:xfrm>
            <a:off x="1209298" y="4712874"/>
            <a:ext cx="665474" cy="40011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2000" b="1" dirty="0">
                <a:solidFill>
                  <a:srgbClr val="FF0000"/>
                </a:solidFill>
                <a:latin typeface=".VnArial" panose="020B7200000000000000" pitchFamily="34" charset="0"/>
              </a:rPr>
              <a:t>3.8</a:t>
            </a:r>
            <a:endParaRPr lang="vi-VN" sz="2000" b="1" dirty="0">
              <a:solidFill>
                <a:srgbClr val="FF0000"/>
              </a:solidFill>
            </a:endParaRPr>
          </a:p>
        </p:txBody>
      </p:sp>
      <p:pic>
        <p:nvPicPr>
          <p:cNvPr id="92" name="Picture 45" descr="名称未設定-1">
            <a:extLst>
              <a:ext uri="{FF2B5EF4-FFF2-40B4-BE49-F238E27FC236}">
                <a16:creationId xmlns:a16="http://schemas.microsoft.com/office/drawing/2014/main" id="{074F614E-BBA5-4DD8-9538-E232170E9EC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2048449" flipV="1">
            <a:off x="2417350" y="4653971"/>
            <a:ext cx="1722580" cy="91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21">
            <a:extLst>
              <a:ext uri="{FF2B5EF4-FFF2-40B4-BE49-F238E27FC236}">
                <a16:creationId xmlns:a16="http://schemas.microsoft.com/office/drawing/2014/main" id="{5D98341C-4BB2-4590-B014-CC5383B9476B}"/>
              </a:ext>
            </a:extLst>
          </p:cNvPr>
          <p:cNvSpPr txBox="1"/>
          <p:nvPr/>
        </p:nvSpPr>
        <p:spPr>
          <a:xfrm>
            <a:off x="3646307" y="5129317"/>
            <a:ext cx="2088232" cy="369332"/>
          </a:xfrm>
          <a:prstGeom prst="rect">
            <a:avLst/>
          </a:prstGeom>
          <a:solidFill>
            <a:schemeClr val="accent1">
              <a:lumMod val="60000"/>
              <a:lumOff val="40000"/>
            </a:schemeClr>
          </a:solidFill>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b="1" dirty="0">
                <a:latin typeface=".VnArial" panose="020B7200000000000000" pitchFamily="34" charset="0"/>
              </a:rPr>
              <a:t>Average Skill: 2.8</a:t>
            </a:r>
            <a:endParaRPr lang="vi-VN" b="1" dirty="0"/>
          </a:p>
        </p:txBody>
      </p:sp>
    </p:spTree>
    <p:extLst>
      <p:ext uri="{BB962C8B-B14F-4D97-AF65-F5344CB8AC3E}">
        <p14:creationId xmlns:p14="http://schemas.microsoft.com/office/powerpoint/2010/main" val="224051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circle(in)">
                                      <p:cBhvr>
                                        <p:cTn id="7" dur="2000"/>
                                        <p:tgtEl>
                                          <p:spTgt spid="5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circle(in)">
                                      <p:cBhvr>
                                        <p:cTn id="10" dur="2000"/>
                                        <p:tgtEl>
                                          <p:spTgt spid="6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circle(in)">
                                      <p:cBhvr>
                                        <p:cTn id="13" dur="2000"/>
                                        <p:tgtEl>
                                          <p:spTgt spid="61"/>
                                        </p:tgtEl>
                                      </p:cBhvr>
                                    </p:animEffect>
                                  </p:childTnLst>
                                </p:cTn>
                              </p:par>
                              <p:par>
                                <p:cTn id="14" presetID="6" presetClass="entr" presetSubtype="16" fill="hold"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circle(in)">
                                      <p:cBhvr>
                                        <p:cTn id="16" dur="2000"/>
                                        <p:tgtEl>
                                          <p:spTgt spid="66"/>
                                        </p:tgtEl>
                                      </p:cBhvr>
                                    </p:animEffect>
                                  </p:childTnLst>
                                </p:cTn>
                              </p:par>
                              <p:par>
                                <p:cTn id="17" presetID="6"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circle(in)">
                                      <p:cBhvr>
                                        <p:cTn id="19" dur="2000"/>
                                        <p:tgtEl>
                                          <p:spTgt spid="68"/>
                                        </p:tgtEl>
                                      </p:cBhvr>
                                    </p:animEffect>
                                  </p:childTnLst>
                                </p:cTn>
                              </p:par>
                              <p:par>
                                <p:cTn id="20" presetID="6" presetClass="entr" presetSubtype="16"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circle(in)">
                                      <p:cBhvr>
                                        <p:cTn id="22" dur="2000"/>
                                        <p:tgtEl>
                                          <p:spTgt spid="71"/>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circle(in)">
                                      <p:cBhvr>
                                        <p:cTn id="25" dur="2000"/>
                                        <p:tgtEl>
                                          <p:spTgt spid="72"/>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circle(in)">
                                      <p:cBhvr>
                                        <p:cTn id="28" dur="2000"/>
                                        <p:tgtEl>
                                          <p:spTgt spid="73"/>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circle(in)">
                                      <p:cBhvr>
                                        <p:cTn id="31" dur="2000"/>
                                        <p:tgtEl>
                                          <p:spTgt spid="74"/>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circle(in)">
                                      <p:cBhvr>
                                        <p:cTn id="34" dur="2000"/>
                                        <p:tgtEl>
                                          <p:spTgt spid="75"/>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circle(in)">
                                      <p:cBhvr>
                                        <p:cTn id="37" dur="2000"/>
                                        <p:tgtEl>
                                          <p:spTgt spid="76"/>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circle(in)">
                                      <p:cBhvr>
                                        <p:cTn id="40" dur="2000"/>
                                        <p:tgtEl>
                                          <p:spTgt spid="77"/>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circle(in)">
                                      <p:cBhvr>
                                        <p:cTn id="43" dur="2000"/>
                                        <p:tgtEl>
                                          <p:spTgt spid="78"/>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circle(in)">
                                      <p:cBhvr>
                                        <p:cTn id="46" dur="2000"/>
                                        <p:tgtEl>
                                          <p:spTgt spid="79"/>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circle(in)">
                                      <p:cBhvr>
                                        <p:cTn id="49" dur="2000"/>
                                        <p:tgtEl>
                                          <p:spTgt spid="80"/>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81"/>
                                        </p:tgtEl>
                                        <p:attrNameLst>
                                          <p:attrName>style.visibility</p:attrName>
                                        </p:attrNameLst>
                                      </p:cBhvr>
                                      <p:to>
                                        <p:strVal val="visible"/>
                                      </p:to>
                                    </p:set>
                                    <p:animEffect transition="in" filter="circle(in)">
                                      <p:cBhvr>
                                        <p:cTn id="52" dur="2000"/>
                                        <p:tgtEl>
                                          <p:spTgt spid="81"/>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83"/>
                                        </p:tgtEl>
                                        <p:attrNameLst>
                                          <p:attrName>style.visibility</p:attrName>
                                        </p:attrNameLst>
                                      </p:cBhvr>
                                      <p:to>
                                        <p:strVal val="visible"/>
                                      </p:to>
                                    </p:set>
                                    <p:animEffect transition="in" filter="circle(in)">
                                      <p:cBhvr>
                                        <p:cTn id="55" dur="2000"/>
                                        <p:tgtEl>
                                          <p:spTgt spid="83"/>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circle(in)">
                                      <p:cBhvr>
                                        <p:cTn id="58" dur="2000"/>
                                        <p:tgtEl>
                                          <p:spTgt spid="93"/>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circle(in)">
                                      <p:cBhvr>
                                        <p:cTn id="61" dur="2000"/>
                                        <p:tgtEl>
                                          <p:spTgt spid="94"/>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circle(in)">
                                      <p:cBhvr>
                                        <p:cTn id="64" dur="2000"/>
                                        <p:tgtEl>
                                          <p:spTgt spid="95"/>
                                        </p:tgtEl>
                                      </p:cBhvr>
                                    </p:animEffect>
                                  </p:childTnLst>
                                </p:cTn>
                              </p:par>
                              <p:par>
                                <p:cTn id="65" presetID="6" presetClass="entr" presetSubtype="16" fill="hold" grpId="0" nodeType="withEffect">
                                  <p:stCondLst>
                                    <p:cond delay="0"/>
                                  </p:stCondLst>
                                  <p:childTnLst>
                                    <p:set>
                                      <p:cBhvr>
                                        <p:cTn id="66" dur="1" fill="hold">
                                          <p:stCondLst>
                                            <p:cond delay="0"/>
                                          </p:stCondLst>
                                        </p:cTn>
                                        <p:tgtEl>
                                          <p:spTgt spid="110"/>
                                        </p:tgtEl>
                                        <p:attrNameLst>
                                          <p:attrName>style.visibility</p:attrName>
                                        </p:attrNameLst>
                                      </p:cBhvr>
                                      <p:to>
                                        <p:strVal val="visible"/>
                                      </p:to>
                                    </p:set>
                                    <p:animEffect transition="in" filter="circle(in)">
                                      <p:cBhvr>
                                        <p:cTn id="67" dur="2000"/>
                                        <p:tgtEl>
                                          <p:spTgt spid="110"/>
                                        </p:tgtEl>
                                      </p:cBhvr>
                                    </p:animEffect>
                                  </p:childTnLst>
                                </p:cTn>
                              </p:par>
                              <p:par>
                                <p:cTn id="68" presetID="6" presetClass="entr" presetSubtype="16" fill="hold" nodeType="withEffect">
                                  <p:stCondLst>
                                    <p:cond delay="0"/>
                                  </p:stCondLst>
                                  <p:childTnLst>
                                    <p:set>
                                      <p:cBhvr>
                                        <p:cTn id="69" dur="1" fill="hold">
                                          <p:stCondLst>
                                            <p:cond delay="0"/>
                                          </p:stCondLst>
                                        </p:cTn>
                                        <p:tgtEl>
                                          <p:spTgt spid="119"/>
                                        </p:tgtEl>
                                        <p:attrNameLst>
                                          <p:attrName>style.visibility</p:attrName>
                                        </p:attrNameLst>
                                      </p:cBhvr>
                                      <p:to>
                                        <p:strVal val="visible"/>
                                      </p:to>
                                    </p:set>
                                    <p:animEffect transition="in" filter="circle(in)">
                                      <p:cBhvr>
                                        <p:cTn id="70" dur="2000"/>
                                        <p:tgtEl>
                                          <p:spTgt spid="119"/>
                                        </p:tgtEl>
                                      </p:cBhvr>
                                    </p:animEffect>
                                  </p:childTnLst>
                                </p:cTn>
                              </p:par>
                              <p:par>
                                <p:cTn id="71" presetID="6" presetClass="entr" presetSubtype="16" fill="hold" nodeType="withEffect">
                                  <p:stCondLst>
                                    <p:cond delay="0"/>
                                  </p:stCondLst>
                                  <p:childTnLst>
                                    <p:set>
                                      <p:cBhvr>
                                        <p:cTn id="72" dur="1" fill="hold">
                                          <p:stCondLst>
                                            <p:cond delay="0"/>
                                          </p:stCondLst>
                                        </p:cTn>
                                        <p:tgtEl>
                                          <p:spTgt spid="124"/>
                                        </p:tgtEl>
                                        <p:attrNameLst>
                                          <p:attrName>style.visibility</p:attrName>
                                        </p:attrNameLst>
                                      </p:cBhvr>
                                      <p:to>
                                        <p:strVal val="visible"/>
                                      </p:to>
                                    </p:set>
                                    <p:animEffect transition="in" filter="circle(in)">
                                      <p:cBhvr>
                                        <p:cTn id="73" dur="2000"/>
                                        <p:tgtEl>
                                          <p:spTgt spid="124"/>
                                        </p:tgtEl>
                                      </p:cBhvr>
                                    </p:animEffect>
                                  </p:childTnLst>
                                </p:cTn>
                              </p:par>
                              <p:par>
                                <p:cTn id="74" presetID="6" presetClass="entr" presetSubtype="16" fill="hold" nodeType="withEffect">
                                  <p:stCondLst>
                                    <p:cond delay="0"/>
                                  </p:stCondLst>
                                  <p:childTnLst>
                                    <p:set>
                                      <p:cBhvr>
                                        <p:cTn id="75" dur="1" fill="hold">
                                          <p:stCondLst>
                                            <p:cond delay="0"/>
                                          </p:stCondLst>
                                        </p:cTn>
                                        <p:tgtEl>
                                          <p:spTgt spid="82"/>
                                        </p:tgtEl>
                                        <p:attrNameLst>
                                          <p:attrName>style.visibility</p:attrName>
                                        </p:attrNameLst>
                                      </p:cBhvr>
                                      <p:to>
                                        <p:strVal val="visible"/>
                                      </p:to>
                                    </p:set>
                                    <p:animEffect transition="in" filter="circle(in)">
                                      <p:cBhvr>
                                        <p:cTn id="76" dur="2000"/>
                                        <p:tgtEl>
                                          <p:spTgt spid="82"/>
                                        </p:tgtEl>
                                      </p:cBhvr>
                                    </p:animEffect>
                                  </p:childTnLst>
                                </p:cTn>
                              </p:par>
                              <p:par>
                                <p:cTn id="77" presetID="6" presetClass="entr" presetSubtype="16" fill="hold" nodeType="withEffect">
                                  <p:stCondLst>
                                    <p:cond delay="0"/>
                                  </p:stCondLst>
                                  <p:childTnLst>
                                    <p:set>
                                      <p:cBhvr>
                                        <p:cTn id="78" dur="1" fill="hold">
                                          <p:stCondLst>
                                            <p:cond delay="0"/>
                                          </p:stCondLst>
                                        </p:cTn>
                                        <p:tgtEl>
                                          <p:spTgt spid="86"/>
                                        </p:tgtEl>
                                        <p:attrNameLst>
                                          <p:attrName>style.visibility</p:attrName>
                                        </p:attrNameLst>
                                      </p:cBhvr>
                                      <p:to>
                                        <p:strVal val="visible"/>
                                      </p:to>
                                    </p:set>
                                    <p:animEffect transition="in" filter="circle(in)">
                                      <p:cBhvr>
                                        <p:cTn id="79" dur="2000"/>
                                        <p:tgtEl>
                                          <p:spTgt spid="86"/>
                                        </p:tgtEl>
                                      </p:cBhvr>
                                    </p:animEffect>
                                  </p:childTnLst>
                                </p:cTn>
                              </p:par>
                              <p:par>
                                <p:cTn id="80" presetID="6" presetClass="entr" presetSubtype="16" fill="hold" nodeType="withEffect">
                                  <p:stCondLst>
                                    <p:cond delay="0"/>
                                  </p:stCondLst>
                                  <p:childTnLst>
                                    <p:set>
                                      <p:cBhvr>
                                        <p:cTn id="81" dur="1" fill="hold">
                                          <p:stCondLst>
                                            <p:cond delay="0"/>
                                          </p:stCondLst>
                                        </p:cTn>
                                        <p:tgtEl>
                                          <p:spTgt spid="88"/>
                                        </p:tgtEl>
                                        <p:attrNameLst>
                                          <p:attrName>style.visibility</p:attrName>
                                        </p:attrNameLst>
                                      </p:cBhvr>
                                      <p:to>
                                        <p:strVal val="visible"/>
                                      </p:to>
                                    </p:set>
                                    <p:animEffect transition="in" filter="circle(in)">
                                      <p:cBhvr>
                                        <p:cTn id="82" dur="2000"/>
                                        <p:tgtEl>
                                          <p:spTgt spid="88"/>
                                        </p:tgtEl>
                                      </p:cBhvr>
                                    </p:animEffect>
                                  </p:childTnLst>
                                </p:cTn>
                              </p:par>
                              <p:par>
                                <p:cTn id="83" presetID="6" presetClass="entr" presetSubtype="16" fill="hold" grpId="0" nodeType="withEffect">
                                  <p:stCondLst>
                                    <p:cond delay="0"/>
                                  </p:stCondLst>
                                  <p:childTnLst>
                                    <p:set>
                                      <p:cBhvr>
                                        <p:cTn id="84" dur="1" fill="hold">
                                          <p:stCondLst>
                                            <p:cond delay="0"/>
                                          </p:stCondLst>
                                        </p:cTn>
                                        <p:tgtEl>
                                          <p:spTgt spid="89"/>
                                        </p:tgtEl>
                                        <p:attrNameLst>
                                          <p:attrName>style.visibility</p:attrName>
                                        </p:attrNameLst>
                                      </p:cBhvr>
                                      <p:to>
                                        <p:strVal val="visible"/>
                                      </p:to>
                                    </p:set>
                                    <p:animEffect transition="in" filter="circle(in)">
                                      <p:cBhvr>
                                        <p:cTn id="85" dur="2000"/>
                                        <p:tgtEl>
                                          <p:spTgt spid="89"/>
                                        </p:tgtEl>
                                      </p:cBhvr>
                                    </p:animEffect>
                                  </p:childTnLst>
                                </p:cTn>
                              </p:par>
                              <p:par>
                                <p:cTn id="86" presetID="6" presetClass="entr" presetSubtype="16" fill="hold" grpId="0" nodeType="with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circle(in)">
                                      <p:cBhvr>
                                        <p:cTn id="88" dur="2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animBg="1"/>
      <p:bldP spid="72" grpId="0"/>
      <p:bldP spid="73" grpId="0"/>
      <p:bldP spid="74" grpId="0"/>
      <p:bldP spid="75" grpId="0"/>
      <p:bldP spid="76" grpId="0"/>
      <p:bldP spid="77" grpId="0"/>
      <p:bldP spid="78" grpId="0"/>
      <p:bldP spid="79" grpId="0"/>
      <p:bldP spid="80" grpId="0"/>
      <p:bldP spid="81" grpId="0"/>
      <p:bldP spid="83" grpId="0"/>
      <p:bldP spid="93" grpId="0" animBg="1"/>
      <p:bldP spid="94" grpId="0" animBg="1"/>
      <p:bldP spid="95" grpId="0" animBg="1"/>
      <p:bldP spid="110" grpId="0" animBg="1"/>
      <p:bldP spid="89" grpId="0"/>
      <p:bldGraphic spid="6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89087"/>
          <a:stretch/>
        </p:blipFill>
        <p:spPr>
          <a:xfrm>
            <a:off x="381000" y="20780"/>
            <a:ext cx="9144000" cy="623694"/>
          </a:xfrm>
          <a:prstGeom prst="rect">
            <a:avLst/>
          </a:prstGeom>
        </p:spPr>
      </p:pic>
      <p:sp>
        <p:nvSpPr>
          <p:cNvPr id="6" name="Rectangle 5"/>
          <p:cNvSpPr/>
          <p:nvPr/>
        </p:nvSpPr>
        <p:spPr>
          <a:xfrm>
            <a:off x="1779460" y="0"/>
            <a:ext cx="7105621"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bg1"/>
                </a:solidFill>
                <a:latin typeface="Arial" pitchFamily="34" charset="0"/>
                <a:cs typeface="Arial" pitchFamily="34" charset="0"/>
              </a:rPr>
              <a:t>QCC Action Process</a:t>
            </a:r>
          </a:p>
        </p:txBody>
      </p:sp>
      <p:sp>
        <p:nvSpPr>
          <p:cNvPr id="32" name="Rectangle 31"/>
          <p:cNvSpPr/>
          <p:nvPr/>
        </p:nvSpPr>
        <p:spPr bwMode="auto">
          <a:xfrm>
            <a:off x="8686800" y="0"/>
            <a:ext cx="838200" cy="644474"/>
          </a:xfrm>
          <a:prstGeom prst="rect">
            <a:avLst/>
          </a:prstGeom>
          <a:noFill/>
          <a:ln w="952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r>
              <a:rPr lang="en-US" sz="2400" b="1" dirty="0">
                <a:latin typeface="Cambria" pitchFamily="18" charset="0"/>
              </a:rPr>
              <a:t>3</a:t>
            </a:r>
            <a:r>
              <a:rPr lang="en-US" sz="2000" dirty="0">
                <a:latin typeface="Cambria" pitchFamily="18" charset="0"/>
              </a:rPr>
              <a:t>/30</a:t>
            </a:r>
          </a:p>
        </p:txBody>
      </p:sp>
      <p:pic>
        <p:nvPicPr>
          <p:cNvPr id="33" name="Picture 2">
            <a:extLst>
              <a:ext uri="{FF2B5EF4-FFF2-40B4-BE49-F238E27FC236}">
                <a16:creationId xmlns:a16="http://schemas.microsoft.com/office/drawing/2014/main" id="{A40991DA-346D-47C6-B656-8F567FE07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393793">
            <a:off x="2214922" y="1861397"/>
            <a:ext cx="2891870" cy="1209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Rectangle 33">
            <a:extLst>
              <a:ext uri="{FF2B5EF4-FFF2-40B4-BE49-F238E27FC236}">
                <a16:creationId xmlns:a16="http://schemas.microsoft.com/office/drawing/2014/main" id="{08C90AA5-663A-4939-B24C-7B45A787FD51}"/>
              </a:ext>
            </a:extLst>
          </p:cNvPr>
          <p:cNvSpPr/>
          <p:nvPr/>
        </p:nvSpPr>
        <p:spPr>
          <a:xfrm>
            <a:off x="53876" y="4937596"/>
            <a:ext cx="1136101" cy="1869285"/>
          </a:xfrm>
          <a:prstGeom prst="rect">
            <a:avLst/>
          </a:prstGeom>
          <a:no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THEME SELECT</a:t>
            </a:r>
          </a:p>
        </p:txBody>
      </p:sp>
      <p:sp>
        <p:nvSpPr>
          <p:cNvPr id="36" name="Rectangle 35">
            <a:extLst>
              <a:ext uri="{FF2B5EF4-FFF2-40B4-BE49-F238E27FC236}">
                <a16:creationId xmlns:a16="http://schemas.microsoft.com/office/drawing/2014/main" id="{B092CDC2-EEC5-41BA-9CCF-BB4A60D828B9}"/>
              </a:ext>
            </a:extLst>
          </p:cNvPr>
          <p:cNvSpPr/>
          <p:nvPr/>
        </p:nvSpPr>
        <p:spPr>
          <a:xfrm>
            <a:off x="3496686" y="3775975"/>
            <a:ext cx="1136101" cy="3034478"/>
          </a:xfrm>
          <a:prstGeom prst="rect">
            <a:avLst/>
          </a:prstGeom>
          <a:no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ANALYSE</a:t>
            </a:r>
          </a:p>
          <a:p>
            <a:pPr algn="ctr"/>
            <a:r>
              <a:rPr lang="en-US" b="1" dirty="0">
                <a:solidFill>
                  <a:schemeClr val="tx2"/>
                </a:solidFill>
              </a:rPr>
              <a:t>CAUSE</a:t>
            </a: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p:txBody>
      </p:sp>
      <p:sp>
        <p:nvSpPr>
          <p:cNvPr id="37" name="Rectangle 36">
            <a:extLst>
              <a:ext uri="{FF2B5EF4-FFF2-40B4-BE49-F238E27FC236}">
                <a16:creationId xmlns:a16="http://schemas.microsoft.com/office/drawing/2014/main" id="{2279A830-54D6-478A-BB84-1F56ED012C33}"/>
              </a:ext>
            </a:extLst>
          </p:cNvPr>
          <p:cNvSpPr/>
          <p:nvPr/>
        </p:nvSpPr>
        <p:spPr>
          <a:xfrm>
            <a:off x="4638411" y="3384984"/>
            <a:ext cx="1124852" cy="3425469"/>
          </a:xfrm>
          <a:prstGeom prst="rect">
            <a:avLst/>
          </a:prstGeom>
          <a:no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TAKE ACTION</a:t>
            </a: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p:txBody>
      </p:sp>
      <p:sp>
        <p:nvSpPr>
          <p:cNvPr id="38" name="Rectangle 37">
            <a:extLst>
              <a:ext uri="{FF2B5EF4-FFF2-40B4-BE49-F238E27FC236}">
                <a16:creationId xmlns:a16="http://schemas.microsoft.com/office/drawing/2014/main" id="{A96D16C1-1C58-4B15-B86E-E9B3BF4BA6A9}"/>
              </a:ext>
            </a:extLst>
          </p:cNvPr>
          <p:cNvSpPr/>
          <p:nvPr/>
        </p:nvSpPr>
        <p:spPr>
          <a:xfrm>
            <a:off x="5766501" y="2973091"/>
            <a:ext cx="1147462" cy="3837362"/>
          </a:xfrm>
          <a:prstGeom prst="rect">
            <a:avLst/>
          </a:prstGeom>
          <a:no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EFFECT</a:t>
            </a:r>
          </a:p>
          <a:p>
            <a:pPr algn="ctr"/>
            <a:r>
              <a:rPr lang="en-US" b="1" dirty="0">
                <a:solidFill>
                  <a:schemeClr val="tx2"/>
                </a:solidFill>
              </a:rPr>
              <a:t>CONFIRM</a:t>
            </a: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p:txBody>
      </p:sp>
      <p:sp>
        <p:nvSpPr>
          <p:cNvPr id="39" name="Rectangle 38">
            <a:extLst>
              <a:ext uri="{FF2B5EF4-FFF2-40B4-BE49-F238E27FC236}">
                <a16:creationId xmlns:a16="http://schemas.microsoft.com/office/drawing/2014/main" id="{1D21F30D-84A8-4F46-B402-C39779F604BF}"/>
              </a:ext>
            </a:extLst>
          </p:cNvPr>
          <p:cNvSpPr/>
          <p:nvPr/>
        </p:nvSpPr>
        <p:spPr>
          <a:xfrm>
            <a:off x="6917347" y="2461605"/>
            <a:ext cx="1136101" cy="4348848"/>
          </a:xfrm>
          <a:prstGeom prst="rect">
            <a:avLst/>
          </a:prstGeom>
          <a:no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STANDRADIZATION</a:t>
            </a: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p:txBody>
      </p:sp>
      <p:sp>
        <p:nvSpPr>
          <p:cNvPr id="40" name="Rectangle 39">
            <a:extLst>
              <a:ext uri="{FF2B5EF4-FFF2-40B4-BE49-F238E27FC236}">
                <a16:creationId xmlns:a16="http://schemas.microsoft.com/office/drawing/2014/main" id="{E2452DBE-8DA8-442F-BD2A-7A398F28DE74}"/>
              </a:ext>
            </a:extLst>
          </p:cNvPr>
          <p:cNvSpPr/>
          <p:nvPr/>
        </p:nvSpPr>
        <p:spPr>
          <a:xfrm>
            <a:off x="8056173" y="1988238"/>
            <a:ext cx="1080960" cy="4822215"/>
          </a:xfrm>
          <a:prstGeom prst="rect">
            <a:avLst/>
          </a:prstGeom>
          <a:no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NEXT </a:t>
            </a:r>
          </a:p>
          <a:p>
            <a:pPr algn="ctr"/>
            <a:r>
              <a:rPr lang="en-US" b="1" dirty="0">
                <a:solidFill>
                  <a:schemeClr val="tx2"/>
                </a:solidFill>
              </a:rPr>
              <a:t>THEME</a:t>
            </a: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p:txBody>
      </p:sp>
      <p:sp>
        <p:nvSpPr>
          <p:cNvPr id="41" name="Rectangle 40">
            <a:extLst>
              <a:ext uri="{FF2B5EF4-FFF2-40B4-BE49-F238E27FC236}">
                <a16:creationId xmlns:a16="http://schemas.microsoft.com/office/drawing/2014/main" id="{58123373-D85F-4E86-9E8C-6160A94E7947}"/>
              </a:ext>
            </a:extLst>
          </p:cNvPr>
          <p:cNvSpPr/>
          <p:nvPr/>
        </p:nvSpPr>
        <p:spPr>
          <a:xfrm>
            <a:off x="1344883" y="4188537"/>
            <a:ext cx="1015338" cy="355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itchFamily="34" charset="0"/>
                <a:cs typeface="Arial" pitchFamily="34" charset="0"/>
              </a:rPr>
              <a:t>Step 2</a:t>
            </a:r>
          </a:p>
        </p:txBody>
      </p:sp>
      <p:sp>
        <p:nvSpPr>
          <p:cNvPr id="42" name="Rectangle 41">
            <a:extLst>
              <a:ext uri="{FF2B5EF4-FFF2-40B4-BE49-F238E27FC236}">
                <a16:creationId xmlns:a16="http://schemas.microsoft.com/office/drawing/2014/main" id="{D7D472A0-309C-48C3-9A1F-A53ADE748B6C}"/>
              </a:ext>
            </a:extLst>
          </p:cNvPr>
          <p:cNvSpPr/>
          <p:nvPr/>
        </p:nvSpPr>
        <p:spPr>
          <a:xfrm>
            <a:off x="2380981" y="3773763"/>
            <a:ext cx="1015338" cy="355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itchFamily="34" charset="0"/>
                <a:cs typeface="Arial" pitchFamily="34" charset="0"/>
              </a:rPr>
              <a:t>Step 3</a:t>
            </a:r>
          </a:p>
        </p:txBody>
      </p:sp>
      <p:sp>
        <p:nvSpPr>
          <p:cNvPr id="43" name="Rectangle 42">
            <a:extLst>
              <a:ext uri="{FF2B5EF4-FFF2-40B4-BE49-F238E27FC236}">
                <a16:creationId xmlns:a16="http://schemas.microsoft.com/office/drawing/2014/main" id="{53D72E86-5A2E-4D5B-AB06-14BF6B36373F}"/>
              </a:ext>
            </a:extLst>
          </p:cNvPr>
          <p:cNvSpPr/>
          <p:nvPr/>
        </p:nvSpPr>
        <p:spPr>
          <a:xfrm>
            <a:off x="3565008" y="3417890"/>
            <a:ext cx="1015338" cy="355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itchFamily="34" charset="0"/>
                <a:cs typeface="Arial" pitchFamily="34" charset="0"/>
              </a:rPr>
              <a:t>Step 4</a:t>
            </a:r>
          </a:p>
        </p:txBody>
      </p:sp>
      <p:sp>
        <p:nvSpPr>
          <p:cNvPr id="44" name="Rectangle 43">
            <a:extLst>
              <a:ext uri="{FF2B5EF4-FFF2-40B4-BE49-F238E27FC236}">
                <a16:creationId xmlns:a16="http://schemas.microsoft.com/office/drawing/2014/main" id="{D1637F52-9933-43ED-BFFD-1F5794BD8535}"/>
              </a:ext>
            </a:extLst>
          </p:cNvPr>
          <p:cNvSpPr/>
          <p:nvPr/>
        </p:nvSpPr>
        <p:spPr>
          <a:xfrm>
            <a:off x="4632787" y="3001101"/>
            <a:ext cx="1015338" cy="355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itchFamily="34" charset="0"/>
                <a:cs typeface="Arial" pitchFamily="34" charset="0"/>
              </a:rPr>
              <a:t>Step 5</a:t>
            </a:r>
          </a:p>
        </p:txBody>
      </p:sp>
      <p:sp>
        <p:nvSpPr>
          <p:cNvPr id="45" name="Rectangle 44">
            <a:extLst>
              <a:ext uri="{FF2B5EF4-FFF2-40B4-BE49-F238E27FC236}">
                <a16:creationId xmlns:a16="http://schemas.microsoft.com/office/drawing/2014/main" id="{2D173B1D-5CAD-48D2-886A-B9FDF2A4848E}"/>
              </a:ext>
            </a:extLst>
          </p:cNvPr>
          <p:cNvSpPr/>
          <p:nvPr/>
        </p:nvSpPr>
        <p:spPr>
          <a:xfrm>
            <a:off x="5803383" y="2631819"/>
            <a:ext cx="1015338" cy="355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itchFamily="34" charset="0"/>
                <a:cs typeface="Arial" pitchFamily="34" charset="0"/>
              </a:rPr>
              <a:t>Step 6</a:t>
            </a:r>
          </a:p>
        </p:txBody>
      </p:sp>
      <p:sp>
        <p:nvSpPr>
          <p:cNvPr id="46" name="Rectangle 45">
            <a:extLst>
              <a:ext uri="{FF2B5EF4-FFF2-40B4-BE49-F238E27FC236}">
                <a16:creationId xmlns:a16="http://schemas.microsoft.com/office/drawing/2014/main" id="{4ACD2771-1194-4B9B-AE25-8B275C0422B9}"/>
              </a:ext>
            </a:extLst>
          </p:cNvPr>
          <p:cNvSpPr/>
          <p:nvPr/>
        </p:nvSpPr>
        <p:spPr>
          <a:xfrm>
            <a:off x="6921645" y="2131592"/>
            <a:ext cx="1015338" cy="355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itchFamily="34" charset="0"/>
                <a:cs typeface="Arial" pitchFamily="34" charset="0"/>
              </a:rPr>
              <a:t>Step 7</a:t>
            </a:r>
          </a:p>
        </p:txBody>
      </p:sp>
      <p:sp>
        <p:nvSpPr>
          <p:cNvPr id="47" name="Rectangle 46">
            <a:extLst>
              <a:ext uri="{FF2B5EF4-FFF2-40B4-BE49-F238E27FC236}">
                <a16:creationId xmlns:a16="http://schemas.microsoft.com/office/drawing/2014/main" id="{9FD4D2CD-0443-42C9-9DD5-B43FB32620A3}"/>
              </a:ext>
            </a:extLst>
          </p:cNvPr>
          <p:cNvSpPr/>
          <p:nvPr/>
        </p:nvSpPr>
        <p:spPr>
          <a:xfrm>
            <a:off x="8064645" y="1680702"/>
            <a:ext cx="1015338" cy="355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itchFamily="34" charset="0"/>
                <a:cs typeface="Arial" pitchFamily="34" charset="0"/>
              </a:rPr>
              <a:t>Step 8</a:t>
            </a:r>
          </a:p>
        </p:txBody>
      </p:sp>
      <p:grpSp>
        <p:nvGrpSpPr>
          <p:cNvPr id="48" name="Group 47">
            <a:extLst>
              <a:ext uri="{FF2B5EF4-FFF2-40B4-BE49-F238E27FC236}">
                <a16:creationId xmlns:a16="http://schemas.microsoft.com/office/drawing/2014/main" id="{9D12A338-F2F2-4C2B-B9DE-0F351EFE6980}"/>
              </a:ext>
            </a:extLst>
          </p:cNvPr>
          <p:cNvGrpSpPr/>
          <p:nvPr/>
        </p:nvGrpSpPr>
        <p:grpSpPr>
          <a:xfrm flipH="1">
            <a:off x="7936986" y="764704"/>
            <a:ext cx="1865532" cy="970765"/>
            <a:chOff x="7924800" y="672860"/>
            <a:chExt cx="1242322" cy="1286721"/>
          </a:xfrm>
        </p:grpSpPr>
        <p:pic>
          <p:nvPicPr>
            <p:cNvPr id="49" name="Picture 3">
              <a:extLst>
                <a:ext uri="{FF2B5EF4-FFF2-40B4-BE49-F238E27FC236}">
                  <a16:creationId xmlns:a16="http://schemas.microsoft.com/office/drawing/2014/main" id="{38B2E70E-63D3-4C40-B7C0-1368342989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26" t="4653" r="3742" b="714"/>
            <a:stretch/>
          </p:blipFill>
          <p:spPr bwMode="auto">
            <a:xfrm>
              <a:off x="7924800" y="672860"/>
              <a:ext cx="1242322" cy="1286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Oval 4">
              <a:extLst>
                <a:ext uri="{FF2B5EF4-FFF2-40B4-BE49-F238E27FC236}">
                  <a16:creationId xmlns:a16="http://schemas.microsoft.com/office/drawing/2014/main" id="{7328D0CC-0C0F-4F73-9DFD-7B6C7EAB144B}"/>
                </a:ext>
              </a:extLst>
            </p:cNvPr>
            <p:cNvSpPr/>
            <p:nvPr/>
          </p:nvSpPr>
          <p:spPr>
            <a:xfrm>
              <a:off x="8423098" y="821758"/>
              <a:ext cx="676149" cy="8191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r>
                <a:rPr lang="en-US" sz="1000" b="1" kern="1200" dirty="0">
                  <a:solidFill>
                    <a:schemeClr val="tx1"/>
                  </a:solidFill>
                </a:rPr>
                <a:t>Quality the first</a:t>
              </a:r>
            </a:p>
          </p:txBody>
        </p:sp>
      </p:grpSp>
      <p:sp>
        <p:nvSpPr>
          <p:cNvPr id="51" name="Rectangle 50">
            <a:extLst>
              <a:ext uri="{FF2B5EF4-FFF2-40B4-BE49-F238E27FC236}">
                <a16:creationId xmlns:a16="http://schemas.microsoft.com/office/drawing/2014/main" id="{96E52139-0D66-4583-BC44-7933C4C86C49}"/>
              </a:ext>
            </a:extLst>
          </p:cNvPr>
          <p:cNvSpPr/>
          <p:nvPr/>
        </p:nvSpPr>
        <p:spPr>
          <a:xfrm>
            <a:off x="1209945" y="4591269"/>
            <a:ext cx="1136101" cy="2215612"/>
          </a:xfrm>
          <a:prstGeom prst="rect">
            <a:avLst/>
          </a:prstGeom>
          <a:no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TARGET</a:t>
            </a:r>
          </a:p>
          <a:p>
            <a:pPr algn="ctr"/>
            <a:r>
              <a:rPr lang="en-US" b="1" dirty="0">
                <a:solidFill>
                  <a:schemeClr val="tx2"/>
                </a:solidFill>
              </a:rPr>
              <a:t>SETING</a:t>
            </a:r>
          </a:p>
          <a:p>
            <a:pPr algn="ctr"/>
            <a:endParaRPr lang="en-US" b="1" dirty="0">
              <a:solidFill>
                <a:schemeClr val="tx2"/>
              </a:solidFill>
            </a:endParaRPr>
          </a:p>
        </p:txBody>
      </p:sp>
      <p:sp>
        <p:nvSpPr>
          <p:cNvPr id="52" name="Rectangle 51">
            <a:extLst>
              <a:ext uri="{FF2B5EF4-FFF2-40B4-BE49-F238E27FC236}">
                <a16:creationId xmlns:a16="http://schemas.microsoft.com/office/drawing/2014/main" id="{6EB9132D-1DA1-4824-BCDC-B16011526FD8}"/>
              </a:ext>
            </a:extLst>
          </p:cNvPr>
          <p:cNvSpPr/>
          <p:nvPr/>
        </p:nvSpPr>
        <p:spPr>
          <a:xfrm>
            <a:off x="2363956" y="4166213"/>
            <a:ext cx="1124852" cy="2644240"/>
          </a:xfrm>
          <a:prstGeom prst="rect">
            <a:avLst/>
          </a:prstGeom>
          <a:no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ACTION </a:t>
            </a:r>
          </a:p>
          <a:p>
            <a:pPr algn="ctr"/>
            <a:r>
              <a:rPr lang="en-US" b="1" dirty="0">
                <a:solidFill>
                  <a:schemeClr val="tx2"/>
                </a:solidFill>
              </a:rPr>
              <a:t>PLAN</a:t>
            </a: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p:txBody>
      </p:sp>
      <p:pic>
        <p:nvPicPr>
          <p:cNvPr id="56" name="Picture 2" descr="Hình ảnh 7 viên ngọc rồng - Tổng hợp hình ảnh 7 viên ngọc rồng đẹp nhất">
            <a:extLst>
              <a:ext uri="{FF2B5EF4-FFF2-40B4-BE49-F238E27FC236}">
                <a16:creationId xmlns:a16="http://schemas.microsoft.com/office/drawing/2014/main" id="{7E383DFA-827E-4DB0-BA5F-794283ABCA3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5145" t="1273" b="24505"/>
          <a:stretch/>
        </p:blipFill>
        <p:spPr bwMode="auto">
          <a:xfrm>
            <a:off x="121680" y="27563"/>
            <a:ext cx="680646" cy="620483"/>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C9B04600-96DF-4569-BEAC-5B7FAB61ECD3}"/>
              </a:ext>
            </a:extLst>
          </p:cNvPr>
          <p:cNvSpPr/>
          <p:nvPr/>
        </p:nvSpPr>
        <p:spPr>
          <a:xfrm>
            <a:off x="91658" y="4563615"/>
            <a:ext cx="1015338" cy="355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itchFamily="34" charset="0"/>
                <a:cs typeface="Arial" pitchFamily="34" charset="0"/>
              </a:rPr>
              <a:t>Step 1</a:t>
            </a:r>
          </a:p>
        </p:txBody>
      </p:sp>
    </p:spTree>
    <p:extLst>
      <p:ext uri="{BB962C8B-B14F-4D97-AF65-F5344CB8AC3E}">
        <p14:creationId xmlns:p14="http://schemas.microsoft.com/office/powerpoint/2010/main" val="377428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34"/>
                                        </p:tgtEl>
                                      </p:cBhvr>
                                    </p:animEffect>
                                    <p:anim calcmode="lin" valueType="num">
                                      <p:cBhvr>
                                        <p:cTn id="7" dur="1000"/>
                                        <p:tgtEl>
                                          <p:spTgt spid="34"/>
                                        </p:tgtEl>
                                        <p:attrNameLst>
                                          <p:attrName>ppt_x</p:attrName>
                                        </p:attrNameLst>
                                      </p:cBhvr>
                                      <p:tavLst>
                                        <p:tav tm="0">
                                          <p:val>
                                            <p:strVal val="ppt_x"/>
                                          </p:val>
                                        </p:tav>
                                        <p:tav tm="100000">
                                          <p:val>
                                            <p:strVal val="ppt_x"/>
                                          </p:val>
                                        </p:tav>
                                      </p:tavLst>
                                    </p:anim>
                                    <p:anim calcmode="lin" valueType="num">
                                      <p:cBhvr>
                                        <p:cTn id="8" dur="1000"/>
                                        <p:tgtEl>
                                          <p:spTgt spid="34"/>
                                        </p:tgtEl>
                                        <p:attrNameLst>
                                          <p:attrName>ppt_y</p:attrName>
                                        </p:attrNameLst>
                                      </p:cBhvr>
                                      <p:tavLst>
                                        <p:tav tm="0">
                                          <p:val>
                                            <p:strVal val="ppt_y"/>
                                          </p:val>
                                        </p:tav>
                                        <p:tav tm="100000">
                                          <p:val>
                                            <p:strVal val="ppt_y+.1"/>
                                          </p:val>
                                        </p:tav>
                                      </p:tavLst>
                                    </p:anim>
                                    <p:set>
                                      <p:cBhvr>
                                        <p:cTn id="9" dur="1" fill="hold">
                                          <p:stCondLst>
                                            <p:cond delay="999"/>
                                          </p:stCondLst>
                                        </p:cTn>
                                        <p:tgtEl>
                                          <p:spTgt spid="34"/>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36"/>
                                        </p:tgtEl>
                                      </p:cBhvr>
                                    </p:animEffect>
                                    <p:anim calcmode="lin" valueType="num">
                                      <p:cBhvr>
                                        <p:cTn id="12" dur="1000"/>
                                        <p:tgtEl>
                                          <p:spTgt spid="36"/>
                                        </p:tgtEl>
                                        <p:attrNameLst>
                                          <p:attrName>ppt_x</p:attrName>
                                        </p:attrNameLst>
                                      </p:cBhvr>
                                      <p:tavLst>
                                        <p:tav tm="0">
                                          <p:val>
                                            <p:strVal val="ppt_x"/>
                                          </p:val>
                                        </p:tav>
                                        <p:tav tm="100000">
                                          <p:val>
                                            <p:strVal val="ppt_x"/>
                                          </p:val>
                                        </p:tav>
                                      </p:tavLst>
                                    </p:anim>
                                    <p:anim calcmode="lin" valueType="num">
                                      <p:cBhvr>
                                        <p:cTn id="13" dur="1000"/>
                                        <p:tgtEl>
                                          <p:spTgt spid="36"/>
                                        </p:tgtEl>
                                        <p:attrNameLst>
                                          <p:attrName>ppt_y</p:attrName>
                                        </p:attrNameLst>
                                      </p:cBhvr>
                                      <p:tavLst>
                                        <p:tav tm="0">
                                          <p:val>
                                            <p:strVal val="ppt_y"/>
                                          </p:val>
                                        </p:tav>
                                        <p:tav tm="100000">
                                          <p:val>
                                            <p:strVal val="ppt_y+.1"/>
                                          </p:val>
                                        </p:tav>
                                      </p:tavLst>
                                    </p:anim>
                                    <p:set>
                                      <p:cBhvr>
                                        <p:cTn id="14" dur="1" fill="hold">
                                          <p:stCondLst>
                                            <p:cond delay="999"/>
                                          </p:stCondLst>
                                        </p:cTn>
                                        <p:tgtEl>
                                          <p:spTgt spid="36"/>
                                        </p:tgtEl>
                                        <p:attrNameLst>
                                          <p:attrName>style.visibility</p:attrName>
                                        </p:attrNameLst>
                                      </p:cBhvr>
                                      <p:to>
                                        <p:strVal val="hidden"/>
                                      </p:to>
                                    </p:set>
                                  </p:childTnLst>
                                </p:cTn>
                              </p:par>
                              <p:par>
                                <p:cTn id="15" presetID="42" presetClass="exit" presetSubtype="0" fill="hold" grpId="0" nodeType="withEffect">
                                  <p:stCondLst>
                                    <p:cond delay="0"/>
                                  </p:stCondLst>
                                  <p:childTnLst>
                                    <p:animEffect transition="out" filter="fade">
                                      <p:cBhvr>
                                        <p:cTn id="16" dur="1000"/>
                                        <p:tgtEl>
                                          <p:spTgt spid="37"/>
                                        </p:tgtEl>
                                      </p:cBhvr>
                                    </p:animEffect>
                                    <p:anim calcmode="lin" valueType="num">
                                      <p:cBhvr>
                                        <p:cTn id="17" dur="1000"/>
                                        <p:tgtEl>
                                          <p:spTgt spid="37"/>
                                        </p:tgtEl>
                                        <p:attrNameLst>
                                          <p:attrName>ppt_x</p:attrName>
                                        </p:attrNameLst>
                                      </p:cBhvr>
                                      <p:tavLst>
                                        <p:tav tm="0">
                                          <p:val>
                                            <p:strVal val="ppt_x"/>
                                          </p:val>
                                        </p:tav>
                                        <p:tav tm="100000">
                                          <p:val>
                                            <p:strVal val="ppt_x"/>
                                          </p:val>
                                        </p:tav>
                                      </p:tavLst>
                                    </p:anim>
                                    <p:anim calcmode="lin" valueType="num">
                                      <p:cBhvr>
                                        <p:cTn id="18" dur="1000"/>
                                        <p:tgtEl>
                                          <p:spTgt spid="37"/>
                                        </p:tgtEl>
                                        <p:attrNameLst>
                                          <p:attrName>ppt_y</p:attrName>
                                        </p:attrNameLst>
                                      </p:cBhvr>
                                      <p:tavLst>
                                        <p:tav tm="0">
                                          <p:val>
                                            <p:strVal val="ppt_y"/>
                                          </p:val>
                                        </p:tav>
                                        <p:tav tm="100000">
                                          <p:val>
                                            <p:strVal val="ppt_y+.1"/>
                                          </p:val>
                                        </p:tav>
                                      </p:tavLst>
                                    </p:anim>
                                    <p:set>
                                      <p:cBhvr>
                                        <p:cTn id="19" dur="1" fill="hold">
                                          <p:stCondLst>
                                            <p:cond delay="999"/>
                                          </p:stCondLst>
                                        </p:cTn>
                                        <p:tgtEl>
                                          <p:spTgt spid="37"/>
                                        </p:tgtEl>
                                        <p:attrNameLst>
                                          <p:attrName>style.visibility</p:attrName>
                                        </p:attrNameLst>
                                      </p:cBhvr>
                                      <p:to>
                                        <p:strVal val="hidden"/>
                                      </p:to>
                                    </p:set>
                                  </p:childTnLst>
                                </p:cTn>
                              </p:par>
                              <p:par>
                                <p:cTn id="20" presetID="42" presetClass="exit" presetSubtype="0" fill="hold" grpId="0" nodeType="withEffect">
                                  <p:stCondLst>
                                    <p:cond delay="0"/>
                                  </p:stCondLst>
                                  <p:childTnLst>
                                    <p:animEffect transition="out" filter="fade">
                                      <p:cBhvr>
                                        <p:cTn id="21" dur="1000"/>
                                        <p:tgtEl>
                                          <p:spTgt spid="41"/>
                                        </p:tgtEl>
                                      </p:cBhvr>
                                    </p:animEffect>
                                    <p:anim calcmode="lin" valueType="num">
                                      <p:cBhvr>
                                        <p:cTn id="22" dur="1000"/>
                                        <p:tgtEl>
                                          <p:spTgt spid="41"/>
                                        </p:tgtEl>
                                        <p:attrNameLst>
                                          <p:attrName>ppt_x</p:attrName>
                                        </p:attrNameLst>
                                      </p:cBhvr>
                                      <p:tavLst>
                                        <p:tav tm="0">
                                          <p:val>
                                            <p:strVal val="ppt_x"/>
                                          </p:val>
                                        </p:tav>
                                        <p:tav tm="100000">
                                          <p:val>
                                            <p:strVal val="ppt_x"/>
                                          </p:val>
                                        </p:tav>
                                      </p:tavLst>
                                    </p:anim>
                                    <p:anim calcmode="lin" valueType="num">
                                      <p:cBhvr>
                                        <p:cTn id="23" dur="1000"/>
                                        <p:tgtEl>
                                          <p:spTgt spid="41"/>
                                        </p:tgtEl>
                                        <p:attrNameLst>
                                          <p:attrName>ppt_y</p:attrName>
                                        </p:attrNameLst>
                                      </p:cBhvr>
                                      <p:tavLst>
                                        <p:tav tm="0">
                                          <p:val>
                                            <p:strVal val="ppt_y"/>
                                          </p:val>
                                        </p:tav>
                                        <p:tav tm="100000">
                                          <p:val>
                                            <p:strVal val="ppt_y+.1"/>
                                          </p:val>
                                        </p:tav>
                                      </p:tavLst>
                                    </p:anim>
                                    <p:set>
                                      <p:cBhvr>
                                        <p:cTn id="24" dur="1" fill="hold">
                                          <p:stCondLst>
                                            <p:cond delay="999"/>
                                          </p:stCondLst>
                                        </p:cTn>
                                        <p:tgtEl>
                                          <p:spTgt spid="41"/>
                                        </p:tgtEl>
                                        <p:attrNameLst>
                                          <p:attrName>style.visibility</p:attrName>
                                        </p:attrNameLst>
                                      </p:cBhvr>
                                      <p:to>
                                        <p:strVal val="hidden"/>
                                      </p:to>
                                    </p:set>
                                  </p:childTnLst>
                                </p:cTn>
                              </p:par>
                              <p:par>
                                <p:cTn id="25" presetID="42" presetClass="exit" presetSubtype="0" fill="hold" grpId="0" nodeType="withEffect">
                                  <p:stCondLst>
                                    <p:cond delay="0"/>
                                  </p:stCondLst>
                                  <p:childTnLst>
                                    <p:animEffect transition="out" filter="fade">
                                      <p:cBhvr>
                                        <p:cTn id="26" dur="1000"/>
                                        <p:tgtEl>
                                          <p:spTgt spid="42"/>
                                        </p:tgtEl>
                                      </p:cBhvr>
                                    </p:animEffect>
                                    <p:anim calcmode="lin" valueType="num">
                                      <p:cBhvr>
                                        <p:cTn id="27" dur="1000"/>
                                        <p:tgtEl>
                                          <p:spTgt spid="42"/>
                                        </p:tgtEl>
                                        <p:attrNameLst>
                                          <p:attrName>ppt_x</p:attrName>
                                        </p:attrNameLst>
                                      </p:cBhvr>
                                      <p:tavLst>
                                        <p:tav tm="0">
                                          <p:val>
                                            <p:strVal val="ppt_x"/>
                                          </p:val>
                                        </p:tav>
                                        <p:tav tm="100000">
                                          <p:val>
                                            <p:strVal val="ppt_x"/>
                                          </p:val>
                                        </p:tav>
                                      </p:tavLst>
                                    </p:anim>
                                    <p:anim calcmode="lin" valueType="num">
                                      <p:cBhvr>
                                        <p:cTn id="28" dur="1000"/>
                                        <p:tgtEl>
                                          <p:spTgt spid="42"/>
                                        </p:tgtEl>
                                        <p:attrNameLst>
                                          <p:attrName>ppt_y</p:attrName>
                                        </p:attrNameLst>
                                      </p:cBhvr>
                                      <p:tavLst>
                                        <p:tav tm="0">
                                          <p:val>
                                            <p:strVal val="ppt_y"/>
                                          </p:val>
                                        </p:tav>
                                        <p:tav tm="100000">
                                          <p:val>
                                            <p:strVal val="ppt_y+.1"/>
                                          </p:val>
                                        </p:tav>
                                      </p:tavLst>
                                    </p:anim>
                                    <p:set>
                                      <p:cBhvr>
                                        <p:cTn id="29" dur="1" fill="hold">
                                          <p:stCondLst>
                                            <p:cond delay="999"/>
                                          </p:stCondLst>
                                        </p:cTn>
                                        <p:tgtEl>
                                          <p:spTgt spid="42"/>
                                        </p:tgtEl>
                                        <p:attrNameLst>
                                          <p:attrName>style.visibility</p:attrName>
                                        </p:attrNameLst>
                                      </p:cBhvr>
                                      <p:to>
                                        <p:strVal val="hidden"/>
                                      </p:to>
                                    </p:set>
                                  </p:childTnLst>
                                </p:cTn>
                              </p:par>
                              <p:par>
                                <p:cTn id="30" presetID="42" presetClass="exit" presetSubtype="0" fill="hold" grpId="0" nodeType="withEffect">
                                  <p:stCondLst>
                                    <p:cond delay="0"/>
                                  </p:stCondLst>
                                  <p:childTnLst>
                                    <p:animEffect transition="out" filter="fade">
                                      <p:cBhvr>
                                        <p:cTn id="31" dur="1000"/>
                                        <p:tgtEl>
                                          <p:spTgt spid="43"/>
                                        </p:tgtEl>
                                      </p:cBhvr>
                                    </p:animEffect>
                                    <p:anim calcmode="lin" valueType="num">
                                      <p:cBhvr>
                                        <p:cTn id="32" dur="1000"/>
                                        <p:tgtEl>
                                          <p:spTgt spid="43"/>
                                        </p:tgtEl>
                                        <p:attrNameLst>
                                          <p:attrName>ppt_x</p:attrName>
                                        </p:attrNameLst>
                                      </p:cBhvr>
                                      <p:tavLst>
                                        <p:tav tm="0">
                                          <p:val>
                                            <p:strVal val="ppt_x"/>
                                          </p:val>
                                        </p:tav>
                                        <p:tav tm="100000">
                                          <p:val>
                                            <p:strVal val="ppt_x"/>
                                          </p:val>
                                        </p:tav>
                                      </p:tavLst>
                                    </p:anim>
                                    <p:anim calcmode="lin" valueType="num">
                                      <p:cBhvr>
                                        <p:cTn id="33" dur="1000"/>
                                        <p:tgtEl>
                                          <p:spTgt spid="43"/>
                                        </p:tgtEl>
                                        <p:attrNameLst>
                                          <p:attrName>ppt_y</p:attrName>
                                        </p:attrNameLst>
                                      </p:cBhvr>
                                      <p:tavLst>
                                        <p:tav tm="0">
                                          <p:val>
                                            <p:strVal val="ppt_y"/>
                                          </p:val>
                                        </p:tav>
                                        <p:tav tm="100000">
                                          <p:val>
                                            <p:strVal val="ppt_y+.1"/>
                                          </p:val>
                                        </p:tav>
                                      </p:tavLst>
                                    </p:anim>
                                    <p:set>
                                      <p:cBhvr>
                                        <p:cTn id="34" dur="1" fill="hold">
                                          <p:stCondLst>
                                            <p:cond delay="999"/>
                                          </p:stCondLst>
                                        </p:cTn>
                                        <p:tgtEl>
                                          <p:spTgt spid="43"/>
                                        </p:tgtEl>
                                        <p:attrNameLst>
                                          <p:attrName>style.visibility</p:attrName>
                                        </p:attrNameLst>
                                      </p:cBhvr>
                                      <p:to>
                                        <p:strVal val="hidden"/>
                                      </p:to>
                                    </p:set>
                                  </p:childTnLst>
                                </p:cTn>
                              </p:par>
                              <p:par>
                                <p:cTn id="35" presetID="42" presetClass="exit" presetSubtype="0" fill="hold" grpId="0" nodeType="withEffect">
                                  <p:stCondLst>
                                    <p:cond delay="0"/>
                                  </p:stCondLst>
                                  <p:childTnLst>
                                    <p:animEffect transition="out" filter="fade">
                                      <p:cBhvr>
                                        <p:cTn id="36" dur="1000"/>
                                        <p:tgtEl>
                                          <p:spTgt spid="38"/>
                                        </p:tgtEl>
                                      </p:cBhvr>
                                    </p:animEffect>
                                    <p:anim calcmode="lin" valueType="num">
                                      <p:cBhvr>
                                        <p:cTn id="37" dur="1000"/>
                                        <p:tgtEl>
                                          <p:spTgt spid="38"/>
                                        </p:tgtEl>
                                        <p:attrNameLst>
                                          <p:attrName>ppt_x</p:attrName>
                                        </p:attrNameLst>
                                      </p:cBhvr>
                                      <p:tavLst>
                                        <p:tav tm="0">
                                          <p:val>
                                            <p:strVal val="ppt_x"/>
                                          </p:val>
                                        </p:tav>
                                        <p:tav tm="100000">
                                          <p:val>
                                            <p:strVal val="ppt_x"/>
                                          </p:val>
                                        </p:tav>
                                      </p:tavLst>
                                    </p:anim>
                                    <p:anim calcmode="lin" valueType="num">
                                      <p:cBhvr>
                                        <p:cTn id="38" dur="1000"/>
                                        <p:tgtEl>
                                          <p:spTgt spid="38"/>
                                        </p:tgtEl>
                                        <p:attrNameLst>
                                          <p:attrName>ppt_y</p:attrName>
                                        </p:attrNameLst>
                                      </p:cBhvr>
                                      <p:tavLst>
                                        <p:tav tm="0">
                                          <p:val>
                                            <p:strVal val="ppt_y"/>
                                          </p:val>
                                        </p:tav>
                                        <p:tav tm="100000">
                                          <p:val>
                                            <p:strVal val="ppt_y+.1"/>
                                          </p:val>
                                        </p:tav>
                                      </p:tavLst>
                                    </p:anim>
                                    <p:set>
                                      <p:cBhvr>
                                        <p:cTn id="39" dur="1" fill="hold">
                                          <p:stCondLst>
                                            <p:cond delay="999"/>
                                          </p:stCondLst>
                                        </p:cTn>
                                        <p:tgtEl>
                                          <p:spTgt spid="38"/>
                                        </p:tgtEl>
                                        <p:attrNameLst>
                                          <p:attrName>style.visibility</p:attrName>
                                        </p:attrNameLst>
                                      </p:cBhvr>
                                      <p:to>
                                        <p:strVal val="hidden"/>
                                      </p:to>
                                    </p:set>
                                  </p:childTnLst>
                                </p:cTn>
                              </p:par>
                              <p:par>
                                <p:cTn id="40" presetID="42" presetClass="exit" presetSubtype="0" fill="hold" grpId="0" nodeType="withEffect">
                                  <p:stCondLst>
                                    <p:cond delay="0"/>
                                  </p:stCondLst>
                                  <p:childTnLst>
                                    <p:animEffect transition="out" filter="fade">
                                      <p:cBhvr>
                                        <p:cTn id="41" dur="1000"/>
                                        <p:tgtEl>
                                          <p:spTgt spid="44"/>
                                        </p:tgtEl>
                                      </p:cBhvr>
                                    </p:animEffect>
                                    <p:anim calcmode="lin" valueType="num">
                                      <p:cBhvr>
                                        <p:cTn id="42" dur="1000"/>
                                        <p:tgtEl>
                                          <p:spTgt spid="44"/>
                                        </p:tgtEl>
                                        <p:attrNameLst>
                                          <p:attrName>ppt_x</p:attrName>
                                        </p:attrNameLst>
                                      </p:cBhvr>
                                      <p:tavLst>
                                        <p:tav tm="0">
                                          <p:val>
                                            <p:strVal val="ppt_x"/>
                                          </p:val>
                                        </p:tav>
                                        <p:tav tm="100000">
                                          <p:val>
                                            <p:strVal val="ppt_x"/>
                                          </p:val>
                                        </p:tav>
                                      </p:tavLst>
                                    </p:anim>
                                    <p:anim calcmode="lin" valueType="num">
                                      <p:cBhvr>
                                        <p:cTn id="43" dur="1000"/>
                                        <p:tgtEl>
                                          <p:spTgt spid="44"/>
                                        </p:tgtEl>
                                        <p:attrNameLst>
                                          <p:attrName>ppt_y</p:attrName>
                                        </p:attrNameLst>
                                      </p:cBhvr>
                                      <p:tavLst>
                                        <p:tav tm="0">
                                          <p:val>
                                            <p:strVal val="ppt_y"/>
                                          </p:val>
                                        </p:tav>
                                        <p:tav tm="100000">
                                          <p:val>
                                            <p:strVal val="ppt_y+.1"/>
                                          </p:val>
                                        </p:tav>
                                      </p:tavLst>
                                    </p:anim>
                                    <p:set>
                                      <p:cBhvr>
                                        <p:cTn id="44" dur="1" fill="hold">
                                          <p:stCondLst>
                                            <p:cond delay="999"/>
                                          </p:stCondLst>
                                        </p:cTn>
                                        <p:tgtEl>
                                          <p:spTgt spid="44"/>
                                        </p:tgtEl>
                                        <p:attrNameLst>
                                          <p:attrName>style.visibility</p:attrName>
                                        </p:attrNameLst>
                                      </p:cBhvr>
                                      <p:to>
                                        <p:strVal val="hidden"/>
                                      </p:to>
                                    </p:set>
                                  </p:childTnLst>
                                </p:cTn>
                              </p:par>
                              <p:par>
                                <p:cTn id="45" presetID="42" presetClass="exit" presetSubtype="0" fill="hold" grpId="0" nodeType="withEffect">
                                  <p:stCondLst>
                                    <p:cond delay="0"/>
                                  </p:stCondLst>
                                  <p:childTnLst>
                                    <p:animEffect transition="out" filter="fade">
                                      <p:cBhvr>
                                        <p:cTn id="46" dur="1000"/>
                                        <p:tgtEl>
                                          <p:spTgt spid="45"/>
                                        </p:tgtEl>
                                      </p:cBhvr>
                                    </p:animEffect>
                                    <p:anim calcmode="lin" valueType="num">
                                      <p:cBhvr>
                                        <p:cTn id="47" dur="1000"/>
                                        <p:tgtEl>
                                          <p:spTgt spid="45"/>
                                        </p:tgtEl>
                                        <p:attrNameLst>
                                          <p:attrName>ppt_x</p:attrName>
                                        </p:attrNameLst>
                                      </p:cBhvr>
                                      <p:tavLst>
                                        <p:tav tm="0">
                                          <p:val>
                                            <p:strVal val="ppt_x"/>
                                          </p:val>
                                        </p:tav>
                                        <p:tav tm="100000">
                                          <p:val>
                                            <p:strVal val="ppt_x"/>
                                          </p:val>
                                        </p:tav>
                                      </p:tavLst>
                                    </p:anim>
                                    <p:anim calcmode="lin" valueType="num">
                                      <p:cBhvr>
                                        <p:cTn id="48" dur="1000"/>
                                        <p:tgtEl>
                                          <p:spTgt spid="45"/>
                                        </p:tgtEl>
                                        <p:attrNameLst>
                                          <p:attrName>ppt_y</p:attrName>
                                        </p:attrNameLst>
                                      </p:cBhvr>
                                      <p:tavLst>
                                        <p:tav tm="0">
                                          <p:val>
                                            <p:strVal val="ppt_y"/>
                                          </p:val>
                                        </p:tav>
                                        <p:tav tm="100000">
                                          <p:val>
                                            <p:strVal val="ppt_y+.1"/>
                                          </p:val>
                                        </p:tav>
                                      </p:tavLst>
                                    </p:anim>
                                    <p:set>
                                      <p:cBhvr>
                                        <p:cTn id="49" dur="1" fill="hold">
                                          <p:stCondLst>
                                            <p:cond delay="999"/>
                                          </p:stCondLst>
                                        </p:cTn>
                                        <p:tgtEl>
                                          <p:spTgt spid="45"/>
                                        </p:tgtEl>
                                        <p:attrNameLst>
                                          <p:attrName>style.visibility</p:attrName>
                                        </p:attrNameLst>
                                      </p:cBhvr>
                                      <p:to>
                                        <p:strVal val="hidden"/>
                                      </p:to>
                                    </p:set>
                                  </p:childTnLst>
                                </p:cTn>
                              </p:par>
                              <p:par>
                                <p:cTn id="50" presetID="42" presetClass="exit" presetSubtype="0" fill="hold" grpId="0" nodeType="withEffect">
                                  <p:stCondLst>
                                    <p:cond delay="0"/>
                                  </p:stCondLst>
                                  <p:childTnLst>
                                    <p:animEffect transition="out" filter="fade">
                                      <p:cBhvr>
                                        <p:cTn id="51" dur="1000"/>
                                        <p:tgtEl>
                                          <p:spTgt spid="39"/>
                                        </p:tgtEl>
                                      </p:cBhvr>
                                    </p:animEffect>
                                    <p:anim calcmode="lin" valueType="num">
                                      <p:cBhvr>
                                        <p:cTn id="52" dur="1000"/>
                                        <p:tgtEl>
                                          <p:spTgt spid="39"/>
                                        </p:tgtEl>
                                        <p:attrNameLst>
                                          <p:attrName>ppt_x</p:attrName>
                                        </p:attrNameLst>
                                      </p:cBhvr>
                                      <p:tavLst>
                                        <p:tav tm="0">
                                          <p:val>
                                            <p:strVal val="ppt_x"/>
                                          </p:val>
                                        </p:tav>
                                        <p:tav tm="100000">
                                          <p:val>
                                            <p:strVal val="ppt_x"/>
                                          </p:val>
                                        </p:tav>
                                      </p:tavLst>
                                    </p:anim>
                                    <p:anim calcmode="lin" valueType="num">
                                      <p:cBhvr>
                                        <p:cTn id="53" dur="1000"/>
                                        <p:tgtEl>
                                          <p:spTgt spid="39"/>
                                        </p:tgtEl>
                                        <p:attrNameLst>
                                          <p:attrName>ppt_y</p:attrName>
                                        </p:attrNameLst>
                                      </p:cBhvr>
                                      <p:tavLst>
                                        <p:tav tm="0">
                                          <p:val>
                                            <p:strVal val="ppt_y"/>
                                          </p:val>
                                        </p:tav>
                                        <p:tav tm="100000">
                                          <p:val>
                                            <p:strVal val="ppt_y+.1"/>
                                          </p:val>
                                        </p:tav>
                                      </p:tavLst>
                                    </p:anim>
                                    <p:set>
                                      <p:cBhvr>
                                        <p:cTn id="54" dur="1" fill="hold">
                                          <p:stCondLst>
                                            <p:cond delay="999"/>
                                          </p:stCondLst>
                                        </p:cTn>
                                        <p:tgtEl>
                                          <p:spTgt spid="39"/>
                                        </p:tgtEl>
                                        <p:attrNameLst>
                                          <p:attrName>style.visibility</p:attrName>
                                        </p:attrNameLst>
                                      </p:cBhvr>
                                      <p:to>
                                        <p:strVal val="hidden"/>
                                      </p:to>
                                    </p:set>
                                  </p:childTnLst>
                                </p:cTn>
                              </p:par>
                              <p:par>
                                <p:cTn id="55" presetID="42" presetClass="exit" presetSubtype="0" fill="hold" grpId="0" nodeType="withEffect">
                                  <p:stCondLst>
                                    <p:cond delay="0"/>
                                  </p:stCondLst>
                                  <p:childTnLst>
                                    <p:animEffect transition="out" filter="fade">
                                      <p:cBhvr>
                                        <p:cTn id="56" dur="1000"/>
                                        <p:tgtEl>
                                          <p:spTgt spid="40"/>
                                        </p:tgtEl>
                                      </p:cBhvr>
                                    </p:animEffect>
                                    <p:anim calcmode="lin" valueType="num">
                                      <p:cBhvr>
                                        <p:cTn id="57" dur="1000"/>
                                        <p:tgtEl>
                                          <p:spTgt spid="40"/>
                                        </p:tgtEl>
                                        <p:attrNameLst>
                                          <p:attrName>ppt_x</p:attrName>
                                        </p:attrNameLst>
                                      </p:cBhvr>
                                      <p:tavLst>
                                        <p:tav tm="0">
                                          <p:val>
                                            <p:strVal val="ppt_x"/>
                                          </p:val>
                                        </p:tav>
                                        <p:tav tm="100000">
                                          <p:val>
                                            <p:strVal val="ppt_x"/>
                                          </p:val>
                                        </p:tav>
                                      </p:tavLst>
                                    </p:anim>
                                    <p:anim calcmode="lin" valueType="num">
                                      <p:cBhvr>
                                        <p:cTn id="58" dur="1000"/>
                                        <p:tgtEl>
                                          <p:spTgt spid="40"/>
                                        </p:tgtEl>
                                        <p:attrNameLst>
                                          <p:attrName>ppt_y</p:attrName>
                                        </p:attrNameLst>
                                      </p:cBhvr>
                                      <p:tavLst>
                                        <p:tav tm="0">
                                          <p:val>
                                            <p:strVal val="ppt_y"/>
                                          </p:val>
                                        </p:tav>
                                        <p:tav tm="100000">
                                          <p:val>
                                            <p:strVal val="ppt_y+.1"/>
                                          </p:val>
                                        </p:tav>
                                      </p:tavLst>
                                    </p:anim>
                                    <p:set>
                                      <p:cBhvr>
                                        <p:cTn id="59" dur="1" fill="hold">
                                          <p:stCondLst>
                                            <p:cond delay="999"/>
                                          </p:stCondLst>
                                        </p:cTn>
                                        <p:tgtEl>
                                          <p:spTgt spid="40"/>
                                        </p:tgtEl>
                                        <p:attrNameLst>
                                          <p:attrName>style.visibility</p:attrName>
                                        </p:attrNameLst>
                                      </p:cBhvr>
                                      <p:to>
                                        <p:strVal val="hidden"/>
                                      </p:to>
                                    </p:set>
                                  </p:childTnLst>
                                </p:cTn>
                              </p:par>
                              <p:par>
                                <p:cTn id="60" presetID="42" presetClass="exit" presetSubtype="0" fill="hold" grpId="0" nodeType="withEffect">
                                  <p:stCondLst>
                                    <p:cond delay="0"/>
                                  </p:stCondLst>
                                  <p:childTnLst>
                                    <p:animEffect transition="out" filter="fade">
                                      <p:cBhvr>
                                        <p:cTn id="61" dur="1000"/>
                                        <p:tgtEl>
                                          <p:spTgt spid="46"/>
                                        </p:tgtEl>
                                      </p:cBhvr>
                                    </p:animEffect>
                                    <p:anim calcmode="lin" valueType="num">
                                      <p:cBhvr>
                                        <p:cTn id="62" dur="1000"/>
                                        <p:tgtEl>
                                          <p:spTgt spid="46"/>
                                        </p:tgtEl>
                                        <p:attrNameLst>
                                          <p:attrName>ppt_x</p:attrName>
                                        </p:attrNameLst>
                                      </p:cBhvr>
                                      <p:tavLst>
                                        <p:tav tm="0">
                                          <p:val>
                                            <p:strVal val="ppt_x"/>
                                          </p:val>
                                        </p:tav>
                                        <p:tav tm="100000">
                                          <p:val>
                                            <p:strVal val="ppt_x"/>
                                          </p:val>
                                        </p:tav>
                                      </p:tavLst>
                                    </p:anim>
                                    <p:anim calcmode="lin" valueType="num">
                                      <p:cBhvr>
                                        <p:cTn id="63" dur="1000"/>
                                        <p:tgtEl>
                                          <p:spTgt spid="46"/>
                                        </p:tgtEl>
                                        <p:attrNameLst>
                                          <p:attrName>ppt_y</p:attrName>
                                        </p:attrNameLst>
                                      </p:cBhvr>
                                      <p:tavLst>
                                        <p:tav tm="0">
                                          <p:val>
                                            <p:strVal val="ppt_y"/>
                                          </p:val>
                                        </p:tav>
                                        <p:tav tm="100000">
                                          <p:val>
                                            <p:strVal val="ppt_y+.1"/>
                                          </p:val>
                                        </p:tav>
                                      </p:tavLst>
                                    </p:anim>
                                    <p:set>
                                      <p:cBhvr>
                                        <p:cTn id="64" dur="1" fill="hold">
                                          <p:stCondLst>
                                            <p:cond delay="999"/>
                                          </p:stCondLst>
                                        </p:cTn>
                                        <p:tgtEl>
                                          <p:spTgt spid="46"/>
                                        </p:tgtEl>
                                        <p:attrNameLst>
                                          <p:attrName>style.visibility</p:attrName>
                                        </p:attrNameLst>
                                      </p:cBhvr>
                                      <p:to>
                                        <p:strVal val="hidden"/>
                                      </p:to>
                                    </p:set>
                                  </p:childTnLst>
                                </p:cTn>
                              </p:par>
                              <p:par>
                                <p:cTn id="65" presetID="42" presetClass="exit" presetSubtype="0" fill="hold" grpId="0" nodeType="withEffect">
                                  <p:stCondLst>
                                    <p:cond delay="0"/>
                                  </p:stCondLst>
                                  <p:childTnLst>
                                    <p:animEffect transition="out" filter="fade">
                                      <p:cBhvr>
                                        <p:cTn id="66" dur="1000"/>
                                        <p:tgtEl>
                                          <p:spTgt spid="47"/>
                                        </p:tgtEl>
                                      </p:cBhvr>
                                    </p:animEffect>
                                    <p:anim calcmode="lin" valueType="num">
                                      <p:cBhvr>
                                        <p:cTn id="67" dur="1000"/>
                                        <p:tgtEl>
                                          <p:spTgt spid="47"/>
                                        </p:tgtEl>
                                        <p:attrNameLst>
                                          <p:attrName>ppt_x</p:attrName>
                                        </p:attrNameLst>
                                      </p:cBhvr>
                                      <p:tavLst>
                                        <p:tav tm="0">
                                          <p:val>
                                            <p:strVal val="ppt_x"/>
                                          </p:val>
                                        </p:tav>
                                        <p:tav tm="100000">
                                          <p:val>
                                            <p:strVal val="ppt_x"/>
                                          </p:val>
                                        </p:tav>
                                      </p:tavLst>
                                    </p:anim>
                                    <p:anim calcmode="lin" valueType="num">
                                      <p:cBhvr>
                                        <p:cTn id="68" dur="1000"/>
                                        <p:tgtEl>
                                          <p:spTgt spid="47"/>
                                        </p:tgtEl>
                                        <p:attrNameLst>
                                          <p:attrName>ppt_y</p:attrName>
                                        </p:attrNameLst>
                                      </p:cBhvr>
                                      <p:tavLst>
                                        <p:tav tm="0">
                                          <p:val>
                                            <p:strVal val="ppt_y"/>
                                          </p:val>
                                        </p:tav>
                                        <p:tav tm="100000">
                                          <p:val>
                                            <p:strVal val="ppt_y+.1"/>
                                          </p:val>
                                        </p:tav>
                                      </p:tavLst>
                                    </p:anim>
                                    <p:set>
                                      <p:cBhvr>
                                        <p:cTn id="69" dur="1" fill="hold">
                                          <p:stCondLst>
                                            <p:cond delay="999"/>
                                          </p:stCondLst>
                                        </p:cTn>
                                        <p:tgtEl>
                                          <p:spTgt spid="4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51"/>
                                        </p:tgtEl>
                                        <p:attrNameLst>
                                          <p:attrName>style.visibility</p:attrName>
                                        </p:attrNameLst>
                                      </p:cBhvr>
                                      <p:to>
                                        <p:strVal val="visible"/>
                                      </p:to>
                                    </p:set>
                                    <p:anim calcmode="lin" valueType="num">
                                      <p:cBhvr additive="base">
                                        <p:cTn id="74" dur="500" fill="hold"/>
                                        <p:tgtEl>
                                          <p:spTgt spid="51"/>
                                        </p:tgtEl>
                                        <p:attrNameLst>
                                          <p:attrName>ppt_x</p:attrName>
                                        </p:attrNameLst>
                                      </p:cBhvr>
                                      <p:tavLst>
                                        <p:tav tm="0">
                                          <p:val>
                                            <p:strVal val="#ppt_x"/>
                                          </p:val>
                                        </p:tav>
                                        <p:tav tm="100000">
                                          <p:val>
                                            <p:strVal val="#ppt_x"/>
                                          </p:val>
                                        </p:tav>
                                      </p:tavLst>
                                    </p:anim>
                                    <p:anim calcmode="lin" valueType="num">
                                      <p:cBhvr additive="base">
                                        <p:cTn id="75"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52"/>
                                        </p:tgtEl>
                                        <p:attrNameLst>
                                          <p:attrName>style.visibility</p:attrName>
                                        </p:attrNameLst>
                                      </p:cBhvr>
                                      <p:to>
                                        <p:strVal val="visible"/>
                                      </p:to>
                                    </p:set>
                                    <p:anim calcmode="lin" valueType="num">
                                      <p:cBhvr additive="base">
                                        <p:cTn id="80" dur="500" fill="hold"/>
                                        <p:tgtEl>
                                          <p:spTgt spid="52"/>
                                        </p:tgtEl>
                                        <p:attrNameLst>
                                          <p:attrName>ppt_x</p:attrName>
                                        </p:attrNameLst>
                                      </p:cBhvr>
                                      <p:tavLst>
                                        <p:tav tm="0">
                                          <p:val>
                                            <p:strVal val="#ppt_x"/>
                                          </p:val>
                                        </p:tav>
                                        <p:tav tm="100000">
                                          <p:val>
                                            <p:strVal val="#ppt_x"/>
                                          </p:val>
                                        </p:tav>
                                      </p:tavLst>
                                    </p:anim>
                                    <p:anim calcmode="lin" valueType="num">
                                      <p:cBhvr additive="base">
                                        <p:cTn id="81" dur="500" fill="hold"/>
                                        <p:tgtEl>
                                          <p:spTgt spid="52"/>
                                        </p:tgtEl>
                                        <p:attrNameLst>
                                          <p:attrName>ppt_y</p:attrName>
                                        </p:attrNameLst>
                                      </p:cBhvr>
                                      <p:tavLst>
                                        <p:tav tm="0">
                                          <p:val>
                                            <p:strVal val="1+#ppt_h/2"/>
                                          </p:val>
                                        </p:tav>
                                        <p:tav tm="100000">
                                          <p:val>
                                            <p:strVal val="#ppt_y"/>
                                          </p:val>
                                        </p:tav>
                                      </p:tavLst>
                                    </p:anim>
                                  </p:childTnLst>
                                </p:cTn>
                              </p:par>
                              <p:par>
                                <p:cTn id="82" presetID="42" presetClass="exit" presetSubtype="0" fill="hold" grpId="0" nodeType="withEffect">
                                  <p:stCondLst>
                                    <p:cond delay="0"/>
                                  </p:stCondLst>
                                  <p:childTnLst>
                                    <p:animEffect transition="out" filter="fade">
                                      <p:cBhvr>
                                        <p:cTn id="83" dur="1000"/>
                                        <p:tgtEl>
                                          <p:spTgt spid="57"/>
                                        </p:tgtEl>
                                      </p:cBhvr>
                                    </p:animEffect>
                                    <p:anim calcmode="lin" valueType="num">
                                      <p:cBhvr>
                                        <p:cTn id="84" dur="1000"/>
                                        <p:tgtEl>
                                          <p:spTgt spid="57"/>
                                        </p:tgtEl>
                                        <p:attrNameLst>
                                          <p:attrName>ppt_x</p:attrName>
                                        </p:attrNameLst>
                                      </p:cBhvr>
                                      <p:tavLst>
                                        <p:tav tm="0">
                                          <p:val>
                                            <p:strVal val="ppt_x"/>
                                          </p:val>
                                        </p:tav>
                                        <p:tav tm="100000">
                                          <p:val>
                                            <p:strVal val="ppt_x"/>
                                          </p:val>
                                        </p:tav>
                                      </p:tavLst>
                                    </p:anim>
                                    <p:anim calcmode="lin" valueType="num">
                                      <p:cBhvr>
                                        <p:cTn id="85" dur="1000"/>
                                        <p:tgtEl>
                                          <p:spTgt spid="57"/>
                                        </p:tgtEl>
                                        <p:attrNameLst>
                                          <p:attrName>ppt_y</p:attrName>
                                        </p:attrNameLst>
                                      </p:cBhvr>
                                      <p:tavLst>
                                        <p:tav tm="0">
                                          <p:val>
                                            <p:strVal val="ppt_y"/>
                                          </p:val>
                                        </p:tav>
                                        <p:tav tm="100000">
                                          <p:val>
                                            <p:strVal val="ppt_y+.1"/>
                                          </p:val>
                                        </p:tav>
                                      </p:tavLst>
                                    </p:anim>
                                    <p:set>
                                      <p:cBhvr>
                                        <p:cTn id="86" dur="1" fill="hold">
                                          <p:stCondLst>
                                            <p:cond delay="9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37" grpId="0" animBg="1"/>
      <p:bldP spid="38" grpId="0" animBg="1"/>
      <p:bldP spid="39" grpId="0" animBg="1"/>
      <p:bldP spid="40" grpId="0" animBg="1"/>
      <p:bldP spid="41" grpId="0"/>
      <p:bldP spid="42" grpId="0"/>
      <p:bldP spid="43" grpId="0"/>
      <p:bldP spid="44" grpId="0"/>
      <p:bldP spid="45" grpId="0"/>
      <p:bldP spid="46" grpId="0"/>
      <p:bldP spid="47" grpId="0"/>
      <p:bldP spid="51" grpId="0" animBg="1"/>
      <p:bldP spid="52" grpId="0" animBg="1"/>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b="89087"/>
          <a:stretch/>
        </p:blipFill>
        <p:spPr>
          <a:xfrm>
            <a:off x="381000" y="20780"/>
            <a:ext cx="9144000" cy="623694"/>
          </a:xfrm>
          <a:prstGeom prst="rect">
            <a:avLst/>
          </a:prstGeom>
        </p:spPr>
      </p:pic>
      <p:sp>
        <p:nvSpPr>
          <p:cNvPr id="17" name="Rectangle 16"/>
          <p:cNvSpPr/>
          <p:nvPr/>
        </p:nvSpPr>
        <p:spPr>
          <a:xfrm>
            <a:off x="1779460" y="0"/>
            <a:ext cx="7105621"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bg1"/>
                </a:solidFill>
                <a:latin typeface="Arial" pitchFamily="34" charset="0"/>
                <a:cs typeface="Arial" pitchFamily="34" charset="0"/>
              </a:rPr>
              <a:t>Theme Selection</a:t>
            </a:r>
          </a:p>
        </p:txBody>
      </p:sp>
      <p:sp>
        <p:nvSpPr>
          <p:cNvPr id="20" name="Rectangle 19"/>
          <p:cNvSpPr/>
          <p:nvPr/>
        </p:nvSpPr>
        <p:spPr bwMode="auto">
          <a:xfrm>
            <a:off x="8686800" y="0"/>
            <a:ext cx="838200" cy="644474"/>
          </a:xfrm>
          <a:prstGeom prst="rect">
            <a:avLst/>
          </a:prstGeom>
          <a:noFill/>
          <a:ln w="952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r>
              <a:rPr lang="en-US" sz="2000" dirty="0">
                <a:latin typeface="Cambria" pitchFamily="18" charset="0"/>
              </a:rPr>
              <a:t>4/30</a:t>
            </a:r>
          </a:p>
        </p:txBody>
      </p:sp>
      <p:pic>
        <p:nvPicPr>
          <p:cNvPr id="6" name="Picture 2" descr="Hình ảnh 7 viên ngọc rồng - Tổng hợp hình ảnh 7 viên ngọc rồng đẹp nhất">
            <a:extLst>
              <a:ext uri="{FF2B5EF4-FFF2-40B4-BE49-F238E27FC236}">
                <a16:creationId xmlns:a16="http://schemas.microsoft.com/office/drawing/2014/main" id="{74AD3835-D92D-42FF-BA62-34D933F2159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145" t="1273" b="24505"/>
          <a:stretch/>
        </p:blipFill>
        <p:spPr bwMode="auto">
          <a:xfrm>
            <a:off x="121680" y="27563"/>
            <a:ext cx="680646" cy="62048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22">
            <a:extLst>
              <a:ext uri="{FF2B5EF4-FFF2-40B4-BE49-F238E27FC236}">
                <a16:creationId xmlns:a16="http://schemas.microsoft.com/office/drawing/2014/main" id="{B8FC1A96-3B40-4A36-B0A8-F12B4335C1A0}"/>
              </a:ext>
            </a:extLst>
          </p:cNvPr>
          <p:cNvSpPr/>
          <p:nvPr/>
        </p:nvSpPr>
        <p:spPr>
          <a:xfrm>
            <a:off x="181397" y="898886"/>
            <a:ext cx="3173437" cy="37656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Current Asset Management IT</a:t>
            </a:r>
          </a:p>
        </p:txBody>
      </p:sp>
      <p:grpSp>
        <p:nvGrpSpPr>
          <p:cNvPr id="8" name="Group 7">
            <a:extLst>
              <a:ext uri="{FF2B5EF4-FFF2-40B4-BE49-F238E27FC236}">
                <a16:creationId xmlns:a16="http://schemas.microsoft.com/office/drawing/2014/main" id="{3139B2A2-C543-4393-965E-77AE8F36D53D}"/>
              </a:ext>
            </a:extLst>
          </p:cNvPr>
          <p:cNvGrpSpPr/>
          <p:nvPr/>
        </p:nvGrpSpPr>
        <p:grpSpPr>
          <a:xfrm>
            <a:off x="348247" y="1484784"/>
            <a:ext cx="2944802" cy="2055037"/>
            <a:chOff x="178710" y="4651848"/>
            <a:chExt cx="3427763" cy="2155216"/>
          </a:xfrm>
        </p:grpSpPr>
        <p:sp>
          <p:nvSpPr>
            <p:cNvPr id="9" name="Rectangle: Rounded Corners 13">
              <a:extLst>
                <a:ext uri="{FF2B5EF4-FFF2-40B4-BE49-F238E27FC236}">
                  <a16:creationId xmlns:a16="http://schemas.microsoft.com/office/drawing/2014/main" id="{947259A7-9604-4FFE-B981-5C971512C067}"/>
                </a:ext>
              </a:extLst>
            </p:cNvPr>
            <p:cNvSpPr/>
            <p:nvPr/>
          </p:nvSpPr>
          <p:spPr>
            <a:xfrm>
              <a:off x="238368" y="5425676"/>
              <a:ext cx="803552" cy="380991"/>
            </a:xfrm>
            <a:prstGeom prst="roundRect">
              <a:avLst>
                <a:gd name="adj" fmla="val 16667"/>
              </a:avLst>
            </a:prstGeom>
            <a:solidFill>
              <a:srgbClr val="92D050"/>
            </a:solidFill>
            <a:ln w="25560">
              <a:solidFill>
                <a:srgbClr val="FFFFFF"/>
              </a:solidFill>
              <a:round/>
            </a:ln>
          </p:spPr>
          <p:style>
            <a:lnRef idx="0">
              <a:scrgbClr r="0" g="0" b="0"/>
            </a:lnRef>
            <a:fillRef idx="0">
              <a:scrgbClr r="0" g="0" b="0"/>
            </a:fillRef>
            <a:effectRef idx="0">
              <a:scrgbClr r="0" g="0" b="0"/>
            </a:effectRef>
            <a:fontRef idx="minor"/>
          </p:style>
          <p:txBody>
            <a:bodyPr lIns="57240" tIns="57240" rIns="57240" bIns="57240" numCol="1" spcCol="1440" anchor="ctr">
              <a:noAutofit/>
            </a:bodyPr>
            <a:lstStyle/>
            <a:p>
              <a:pPr algn="ctr" defTabSz="666720">
                <a:lnSpc>
                  <a:spcPct val="90000"/>
                </a:lnSpc>
                <a:spcAft>
                  <a:spcPts val="524"/>
                </a:spcAft>
                <a:tabLst>
                  <a:tab pos="0" algn="l"/>
                </a:tabLst>
              </a:pPr>
              <a:r>
                <a:rPr lang="en-US" sz="1400" b="1" spc="-1" dirty="0">
                  <a:solidFill>
                    <a:srgbClr val="002060"/>
                  </a:solidFill>
                  <a:latin typeface="Arial" panose="020B0604020202020204" pitchFamily="34" charset="0"/>
                  <a:ea typeface="Microsoft YaHei"/>
                  <a:cs typeface="Arial" panose="020B0604020202020204" pitchFamily="34" charset="0"/>
                </a:rPr>
                <a:t>Scrap</a:t>
              </a:r>
            </a:p>
          </p:txBody>
        </p:sp>
        <p:grpSp>
          <p:nvGrpSpPr>
            <p:cNvPr id="10" name="Group 9">
              <a:extLst>
                <a:ext uri="{FF2B5EF4-FFF2-40B4-BE49-F238E27FC236}">
                  <a16:creationId xmlns:a16="http://schemas.microsoft.com/office/drawing/2014/main" id="{C8509E5B-9FEF-4539-9DA7-7544ABED105A}"/>
                </a:ext>
              </a:extLst>
            </p:cNvPr>
            <p:cNvGrpSpPr/>
            <p:nvPr/>
          </p:nvGrpSpPr>
          <p:grpSpPr>
            <a:xfrm>
              <a:off x="178710" y="4651848"/>
              <a:ext cx="3427763" cy="2155216"/>
              <a:chOff x="178710" y="4651848"/>
              <a:chExt cx="3427763" cy="2155216"/>
            </a:xfrm>
          </p:grpSpPr>
          <p:sp>
            <p:nvSpPr>
              <p:cNvPr id="11" name="Rectangle: Rounded Corners 9">
                <a:extLst>
                  <a:ext uri="{FF2B5EF4-FFF2-40B4-BE49-F238E27FC236}">
                    <a16:creationId xmlns:a16="http://schemas.microsoft.com/office/drawing/2014/main" id="{DD1AB848-609C-4DC4-9EB4-179507BAF520}"/>
                  </a:ext>
                </a:extLst>
              </p:cNvPr>
              <p:cNvSpPr/>
              <p:nvPr/>
            </p:nvSpPr>
            <p:spPr>
              <a:xfrm>
                <a:off x="2086756" y="6477000"/>
                <a:ext cx="1519717" cy="330064"/>
              </a:xfrm>
              <a:prstGeom prst="roundRect">
                <a:avLst>
                  <a:gd name="adj" fmla="val 16667"/>
                </a:avLst>
              </a:prstGeom>
              <a:solidFill>
                <a:schemeClr val="accent1">
                  <a:lumMod val="60000"/>
                  <a:lumOff val="40000"/>
                </a:schemeClr>
              </a:solidFill>
              <a:ln w="25560">
                <a:solidFill>
                  <a:srgbClr val="FFFFFF"/>
                </a:solidFill>
                <a:round/>
              </a:ln>
            </p:spPr>
            <p:style>
              <a:lnRef idx="0">
                <a:scrgbClr r="0" g="0" b="0"/>
              </a:lnRef>
              <a:fillRef idx="0">
                <a:scrgbClr r="0" g="0" b="0"/>
              </a:fillRef>
              <a:effectRef idx="0">
                <a:scrgbClr r="0" g="0" b="0"/>
              </a:effectRef>
              <a:fontRef idx="minor"/>
            </p:style>
            <p:txBody>
              <a:bodyPr lIns="57240" tIns="57240" rIns="57240" bIns="57240" numCol="1" spcCol="144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66720">
                  <a:lnSpc>
                    <a:spcPct val="90000"/>
                  </a:lnSpc>
                  <a:spcAft>
                    <a:spcPts val="524"/>
                  </a:spcAft>
                  <a:tabLst>
                    <a:tab pos="0" algn="l"/>
                  </a:tabLst>
                </a:pPr>
                <a:r>
                  <a:rPr lang="en-US" sz="1400" b="1" strike="noStrike" spc="-1" dirty="0">
                    <a:solidFill>
                      <a:srgbClr val="002060"/>
                    </a:solidFill>
                    <a:latin typeface="Arial" panose="020B0604020202020204" pitchFamily="34" charset="0"/>
                    <a:ea typeface="Microsoft YaHei"/>
                    <a:cs typeface="Arial" panose="020B0604020202020204" pitchFamily="34" charset="0"/>
                  </a:rPr>
                  <a:t>Maintenance</a:t>
                </a:r>
                <a:endParaRPr lang="en-US" sz="1400" b="0" strike="noStrike" spc="-1" dirty="0">
                  <a:solidFill>
                    <a:srgbClr val="002060"/>
                  </a:solidFill>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C53237EC-C1F0-421A-ACA8-88796CE197EA}"/>
                  </a:ext>
                </a:extLst>
              </p:cNvPr>
              <p:cNvGrpSpPr/>
              <p:nvPr/>
            </p:nvGrpSpPr>
            <p:grpSpPr>
              <a:xfrm>
                <a:off x="178710" y="4651848"/>
                <a:ext cx="3405032" cy="2115693"/>
                <a:chOff x="178710" y="4651848"/>
                <a:chExt cx="3405032" cy="2115693"/>
              </a:xfrm>
            </p:grpSpPr>
            <p:pic>
              <p:nvPicPr>
                <p:cNvPr id="13" name="Picture 12">
                  <a:extLst>
                    <a:ext uri="{FF2B5EF4-FFF2-40B4-BE49-F238E27FC236}">
                      <a16:creationId xmlns:a16="http://schemas.microsoft.com/office/drawing/2014/main" id="{E9464F12-2045-4898-B329-7040BE1B3097}"/>
                    </a:ext>
                  </a:extLst>
                </p:cNvPr>
                <p:cNvPicPr>
                  <a:picLocks noChangeAspect="1"/>
                </p:cNvPicPr>
                <p:nvPr/>
              </p:nvPicPr>
              <p:blipFill>
                <a:blip r:embed="rId5"/>
                <a:stretch>
                  <a:fillRect/>
                </a:stretch>
              </p:blipFill>
              <p:spPr>
                <a:xfrm>
                  <a:off x="1096002" y="5086236"/>
                  <a:ext cx="1390897" cy="1390650"/>
                </a:xfrm>
                <a:prstGeom prst="rect">
                  <a:avLst/>
                </a:prstGeom>
              </p:spPr>
            </p:pic>
            <p:sp>
              <p:nvSpPr>
                <p:cNvPr id="14" name="Rectangle: Rounded Corners 5">
                  <a:extLst>
                    <a:ext uri="{FF2B5EF4-FFF2-40B4-BE49-F238E27FC236}">
                      <a16:creationId xmlns:a16="http://schemas.microsoft.com/office/drawing/2014/main" id="{97D8972D-2B14-4896-B2DD-AF8F4119047E}"/>
                    </a:ext>
                  </a:extLst>
                </p:cNvPr>
                <p:cNvSpPr/>
                <p:nvPr/>
              </p:nvSpPr>
              <p:spPr>
                <a:xfrm>
                  <a:off x="952480" y="4651848"/>
                  <a:ext cx="1588502" cy="335729"/>
                </a:xfrm>
                <a:prstGeom prst="roundRect">
                  <a:avLst>
                    <a:gd name="adj" fmla="val 16667"/>
                  </a:avLst>
                </a:prstGeom>
                <a:solidFill>
                  <a:srgbClr val="ED7D31"/>
                </a:solidFill>
                <a:ln w="25560">
                  <a:solidFill>
                    <a:srgbClr val="FFFFFF"/>
                  </a:solidFill>
                  <a:round/>
                </a:ln>
              </p:spPr>
              <p:style>
                <a:lnRef idx="0">
                  <a:scrgbClr r="0" g="0" b="0"/>
                </a:lnRef>
                <a:fillRef idx="0">
                  <a:scrgbClr r="0" g="0" b="0"/>
                </a:fillRef>
                <a:effectRef idx="0">
                  <a:scrgbClr r="0" g="0" b="0"/>
                </a:effectRef>
                <a:fontRef idx="minor"/>
              </p:style>
              <p:txBody>
                <a:bodyPr lIns="57240" tIns="57240" rIns="57240" bIns="57240" numCol="1" spcCol="144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66720">
                    <a:lnSpc>
                      <a:spcPct val="90000"/>
                    </a:lnSpc>
                    <a:spcAft>
                      <a:spcPts val="524"/>
                    </a:spcAft>
                    <a:tabLst>
                      <a:tab pos="0" algn="l"/>
                    </a:tabLst>
                  </a:pPr>
                  <a:r>
                    <a:rPr lang="en-US" sz="1400" b="1" strike="noStrike" spc="-1" dirty="0">
                      <a:solidFill>
                        <a:srgbClr val="002060"/>
                      </a:solidFill>
                      <a:latin typeface="Arial" panose="020B0604020202020204" pitchFamily="34" charset="0"/>
                      <a:ea typeface="Microsoft YaHei"/>
                      <a:cs typeface="Arial" panose="020B0604020202020204" pitchFamily="34" charset="0"/>
                    </a:rPr>
                    <a:t>Good receipt</a:t>
                  </a:r>
                  <a:endParaRPr lang="en-US" sz="1400" b="0" strike="noStrike" spc="-1" dirty="0">
                    <a:solidFill>
                      <a:srgbClr val="002060"/>
                    </a:solidFill>
                    <a:latin typeface="Arial" panose="020B0604020202020204" pitchFamily="34" charset="0"/>
                    <a:cs typeface="Arial" panose="020B0604020202020204" pitchFamily="34" charset="0"/>
                  </a:endParaRPr>
                </a:p>
              </p:txBody>
            </p:sp>
            <p:sp>
              <p:nvSpPr>
                <p:cNvPr id="15" name="Rectangle: Rounded Corners 7">
                  <a:extLst>
                    <a:ext uri="{FF2B5EF4-FFF2-40B4-BE49-F238E27FC236}">
                      <a16:creationId xmlns:a16="http://schemas.microsoft.com/office/drawing/2014/main" id="{CBDDE7E3-8FC8-4651-A2DC-BB0D6D771B7F}"/>
                    </a:ext>
                  </a:extLst>
                </p:cNvPr>
                <p:cNvSpPr/>
                <p:nvPr/>
              </p:nvSpPr>
              <p:spPr>
                <a:xfrm>
                  <a:off x="2540981" y="5472655"/>
                  <a:ext cx="1042761" cy="339508"/>
                </a:xfrm>
                <a:prstGeom prst="roundRect">
                  <a:avLst>
                    <a:gd name="adj" fmla="val 16667"/>
                  </a:avLst>
                </a:prstGeom>
                <a:solidFill>
                  <a:srgbClr val="A5A5A5"/>
                </a:solidFill>
                <a:ln w="25560">
                  <a:solidFill>
                    <a:srgbClr val="FFFFFF"/>
                  </a:solidFill>
                  <a:round/>
                </a:ln>
              </p:spPr>
              <p:style>
                <a:lnRef idx="0">
                  <a:scrgbClr r="0" g="0" b="0"/>
                </a:lnRef>
                <a:fillRef idx="0">
                  <a:scrgbClr r="0" g="0" b="0"/>
                </a:fillRef>
                <a:effectRef idx="0">
                  <a:scrgbClr r="0" g="0" b="0"/>
                </a:effectRef>
                <a:fontRef idx="minor"/>
              </p:style>
              <p:txBody>
                <a:bodyPr lIns="57240" tIns="57240" rIns="57240" bIns="57240" numCol="1" spcCol="144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66720">
                    <a:lnSpc>
                      <a:spcPct val="90000"/>
                    </a:lnSpc>
                    <a:spcAft>
                      <a:spcPts val="524"/>
                    </a:spcAft>
                    <a:tabLst>
                      <a:tab pos="0" algn="l"/>
                    </a:tabLst>
                  </a:pPr>
                  <a:r>
                    <a:rPr lang="en-US" sz="1400" b="1" strike="noStrike" spc="-1" dirty="0">
                      <a:solidFill>
                        <a:srgbClr val="002060"/>
                      </a:solidFill>
                      <a:latin typeface="Arial" panose="020B0604020202020204" pitchFamily="34" charset="0"/>
                      <a:ea typeface="Microsoft YaHei"/>
                      <a:cs typeface="Arial" panose="020B0604020202020204" pitchFamily="34" charset="0"/>
                    </a:rPr>
                    <a:t>Transfer</a:t>
                  </a:r>
                  <a:endParaRPr lang="en-US" sz="1400" b="0" strike="noStrike" spc="-1" dirty="0">
                    <a:solidFill>
                      <a:srgbClr val="002060"/>
                    </a:solidFill>
                    <a:latin typeface="Arial" panose="020B0604020202020204" pitchFamily="34" charset="0"/>
                    <a:cs typeface="Arial" panose="020B0604020202020204" pitchFamily="34" charset="0"/>
                  </a:endParaRPr>
                </a:p>
              </p:txBody>
            </p:sp>
            <p:sp>
              <p:nvSpPr>
                <p:cNvPr id="19" name="Rectangle: Rounded Corners 11">
                  <a:extLst>
                    <a:ext uri="{FF2B5EF4-FFF2-40B4-BE49-F238E27FC236}">
                      <a16:creationId xmlns:a16="http://schemas.microsoft.com/office/drawing/2014/main" id="{F7E05A8A-FF86-42F3-9338-6564B36C914F}"/>
                    </a:ext>
                  </a:extLst>
                </p:cNvPr>
                <p:cNvSpPr/>
                <p:nvPr/>
              </p:nvSpPr>
              <p:spPr>
                <a:xfrm>
                  <a:off x="178710" y="6417739"/>
                  <a:ext cx="1028461" cy="327638"/>
                </a:xfrm>
                <a:prstGeom prst="roundRect">
                  <a:avLst>
                    <a:gd name="adj" fmla="val 16667"/>
                  </a:avLst>
                </a:prstGeom>
                <a:solidFill>
                  <a:srgbClr val="4472C4"/>
                </a:solidFill>
                <a:ln w="25560">
                  <a:solidFill>
                    <a:srgbClr val="FFFFFF"/>
                  </a:solidFill>
                  <a:round/>
                </a:ln>
              </p:spPr>
              <p:style>
                <a:lnRef idx="0">
                  <a:scrgbClr r="0" g="0" b="0"/>
                </a:lnRef>
                <a:fillRef idx="0">
                  <a:scrgbClr r="0" g="0" b="0"/>
                </a:fillRef>
                <a:effectRef idx="0">
                  <a:scrgbClr r="0" g="0" b="0"/>
                </a:effectRef>
                <a:fontRef idx="minor"/>
              </p:style>
              <p:txBody>
                <a:bodyPr lIns="57240" tIns="57240" rIns="57240" bIns="57240" numCol="1" spcCol="144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66720">
                    <a:lnSpc>
                      <a:spcPct val="90000"/>
                    </a:lnSpc>
                    <a:spcAft>
                      <a:spcPts val="524"/>
                    </a:spcAft>
                    <a:tabLst>
                      <a:tab pos="0" algn="l"/>
                    </a:tabLst>
                  </a:pPr>
                  <a:r>
                    <a:rPr lang="en-US" sz="1400" b="0" strike="noStrike" spc="-1" dirty="0">
                      <a:solidFill>
                        <a:schemeClr val="lt1"/>
                      </a:solidFill>
                      <a:latin typeface="Arial" panose="020B0604020202020204" pitchFamily="34" charset="0"/>
                      <a:ea typeface="Microsoft YaHei"/>
                      <a:cs typeface="Arial" panose="020B0604020202020204" pitchFamily="34" charset="0"/>
                    </a:rPr>
                    <a:t>Inventory</a:t>
                  </a:r>
                  <a:endParaRPr lang="en-US" sz="1400" b="0" strike="noStrike" spc="-1" dirty="0">
                    <a:latin typeface="Arial" panose="020B0604020202020204" pitchFamily="34" charset="0"/>
                    <a:cs typeface="Arial" panose="020B0604020202020204" pitchFamily="34" charset="0"/>
                  </a:endParaRPr>
                </a:p>
              </p:txBody>
            </p:sp>
            <p:sp>
              <p:nvSpPr>
                <p:cNvPr id="21" name="Freeform: Shape 14">
                  <a:extLst>
                    <a:ext uri="{FF2B5EF4-FFF2-40B4-BE49-F238E27FC236}">
                      <a16:creationId xmlns:a16="http://schemas.microsoft.com/office/drawing/2014/main" id="{230DB930-BE04-4A24-967A-31BCA4E8335A}"/>
                    </a:ext>
                  </a:extLst>
                </p:cNvPr>
                <p:cNvSpPr/>
                <p:nvPr/>
              </p:nvSpPr>
              <p:spPr>
                <a:xfrm>
                  <a:off x="488859" y="4976017"/>
                  <a:ext cx="1366782" cy="1699781"/>
                </a:xfrm>
                <a:custGeom>
                  <a:avLst/>
                  <a:gdLst>
                    <a:gd name="textAreaLeft" fmla="*/ 0 w 1434240"/>
                    <a:gd name="textAreaRight" fmla="*/ 1434600 w 1434240"/>
                    <a:gd name="textAreaTop" fmla="*/ 0 h 1046520"/>
                    <a:gd name="textAreaBottom" fmla="*/ 1046880 h 1046520"/>
                  </a:gdLst>
                  <a:ahLst/>
                  <a:cxnLst/>
                  <a:rect l="textAreaLeft" t="textAreaTop" r="textAreaRight" b="textAreaBottom"/>
                  <a:pathLst>
                    <a:path w="3284576" h="3284576">
                      <a:moveTo>
                        <a:pt x="395084" y="573834"/>
                      </a:moveTo>
                      <a:arcTo wR="1642288" hR="1642288" stAng="13235158" swAng="1211183"/>
                    </a:path>
                  </a:pathLst>
                </a:custGeom>
                <a:noFill/>
                <a:ln w="9360">
                  <a:solidFill>
                    <a:srgbClr val="F79646"/>
                  </a:solidFill>
                  <a:round/>
                  <a:tailEnd type="arrow" w="med" len="med"/>
                </a:ln>
              </p:spPr>
              <p:style>
                <a:lnRef idx="0">
                  <a:scrgbClr r="0" g="0" b="0"/>
                </a:lnRef>
                <a:fillRef idx="0">
                  <a:scrgbClr r="0" g="0" b="0"/>
                </a:fillRef>
                <a:effectRef idx="0">
                  <a:scrgbClr r="0" g="0" b="0"/>
                </a:effectRef>
                <a:fontRef idx="minor"/>
              </p:style>
              <p:txBody>
                <a:bodyPr/>
                <a:lstStyle/>
                <a:p>
                  <a:endParaRPr lang="en-US" dirty="0"/>
                </a:p>
              </p:txBody>
            </p:sp>
            <p:sp>
              <p:nvSpPr>
                <p:cNvPr id="22" name="Freeform: Shape 6">
                  <a:extLst>
                    <a:ext uri="{FF2B5EF4-FFF2-40B4-BE49-F238E27FC236}">
                      <a16:creationId xmlns:a16="http://schemas.microsoft.com/office/drawing/2014/main" id="{2E0C0817-7342-4DB0-B9B4-FA508ED17AA8}"/>
                    </a:ext>
                  </a:extLst>
                </p:cNvPr>
                <p:cNvSpPr/>
                <p:nvPr/>
              </p:nvSpPr>
              <p:spPr>
                <a:xfrm>
                  <a:off x="1725035" y="4990092"/>
                  <a:ext cx="1337729" cy="1777449"/>
                </a:xfrm>
                <a:custGeom>
                  <a:avLst/>
                  <a:gdLst>
                    <a:gd name="textAreaLeft" fmla="*/ 0 w 1434240"/>
                    <a:gd name="textAreaRight" fmla="*/ 1434600 w 1434240"/>
                    <a:gd name="textAreaTop" fmla="*/ 0 h 1046520"/>
                    <a:gd name="textAreaBottom" fmla="*/ 1046880 h 1046520"/>
                  </a:gdLst>
                  <a:ahLst/>
                  <a:cxnLst/>
                  <a:rect l="textAreaLeft" t="textAreaTop" r="textAreaRight" b="textAreaBottom"/>
                  <a:pathLst>
                    <a:path w="3284576" h="3284576">
                      <a:moveTo>
                        <a:pt x="2444186" y="209085"/>
                      </a:moveTo>
                      <a:arcTo wR="1642288" hR="1642288" stAng="17953659" swAng="1211183"/>
                    </a:path>
                  </a:pathLst>
                </a:custGeom>
                <a:noFill/>
                <a:ln w="9360">
                  <a:solidFill>
                    <a:srgbClr val="C0504D"/>
                  </a:solidFill>
                  <a:round/>
                  <a:tailEnd type="arrow" w="med" len="med"/>
                </a:ln>
              </p:spPr>
              <p:style>
                <a:lnRef idx="0">
                  <a:scrgbClr r="0" g="0" b="0"/>
                </a:lnRef>
                <a:fillRef idx="0">
                  <a:scrgbClr r="0" g="0" b="0"/>
                </a:fillRef>
                <a:effectRef idx="0">
                  <a:scrgbClr r="0" g="0" b="0"/>
                </a:effectRef>
                <a:fontRef idx="minor"/>
              </p:style>
              <p:txBody>
                <a:bodyPr/>
                <a:lstStyle/>
                <a:p>
                  <a:endParaRPr lang="en-US"/>
                </a:p>
              </p:txBody>
            </p:sp>
            <p:sp>
              <p:nvSpPr>
                <p:cNvPr id="23" name="Freeform: Shape 8">
                  <a:extLst>
                    <a:ext uri="{FF2B5EF4-FFF2-40B4-BE49-F238E27FC236}">
                      <a16:creationId xmlns:a16="http://schemas.microsoft.com/office/drawing/2014/main" id="{96FD35DD-7A5A-44FC-8AEB-DD7E4113BEF4}"/>
                    </a:ext>
                  </a:extLst>
                </p:cNvPr>
                <p:cNvSpPr/>
                <p:nvPr/>
              </p:nvSpPr>
              <p:spPr>
                <a:xfrm rot="614271">
                  <a:off x="1601465" y="5267361"/>
                  <a:ext cx="1345659" cy="1198939"/>
                </a:xfrm>
                <a:custGeom>
                  <a:avLst/>
                  <a:gdLst>
                    <a:gd name="textAreaLeft" fmla="*/ 0 w 1434240"/>
                    <a:gd name="textAreaRight" fmla="*/ 1434600 w 1434240"/>
                    <a:gd name="textAreaTop" fmla="*/ 0 h 1046520"/>
                    <a:gd name="textAreaBottom" fmla="*/ 1046880 h 1046520"/>
                  </a:gdLst>
                  <a:ahLst/>
                  <a:cxnLst/>
                  <a:rect l="textAreaLeft" t="textAreaTop" r="textAreaRight" b="textAreaBottom"/>
                  <a:pathLst>
                    <a:path w="3284576" h="3284576">
                      <a:moveTo>
                        <a:pt x="3280633" y="1756028"/>
                      </a:moveTo>
                      <a:arcTo wR="1642288" hR="1642288" stAng="21838279" swAng="1359451"/>
                    </a:path>
                  </a:pathLst>
                </a:custGeom>
                <a:noFill/>
                <a:ln w="9360">
                  <a:solidFill>
                    <a:srgbClr val="9BBB59"/>
                  </a:solidFill>
                  <a:round/>
                  <a:tailEnd type="arrow" w="med" len="med"/>
                </a:ln>
              </p:spPr>
              <p:style>
                <a:lnRef idx="0">
                  <a:scrgbClr r="0" g="0" b="0"/>
                </a:lnRef>
                <a:fillRef idx="0">
                  <a:scrgbClr r="0" g="0" b="0"/>
                </a:fillRef>
                <a:effectRef idx="0">
                  <a:scrgbClr r="0" g="0" b="0"/>
                </a:effectRef>
                <a:fontRef idx="minor"/>
              </p:style>
              <p:txBody>
                <a:bodyPr/>
                <a:lstStyle/>
                <a:p>
                  <a:endParaRPr lang="en-US"/>
                </a:p>
              </p:txBody>
            </p:sp>
            <p:sp>
              <p:nvSpPr>
                <p:cNvPr id="24" name="Freeform: Shape 10">
                  <a:extLst>
                    <a:ext uri="{FF2B5EF4-FFF2-40B4-BE49-F238E27FC236}">
                      <a16:creationId xmlns:a16="http://schemas.microsoft.com/office/drawing/2014/main" id="{9BB4E4AD-70CF-4722-9442-F06C97B11E35}"/>
                    </a:ext>
                  </a:extLst>
                </p:cNvPr>
                <p:cNvSpPr/>
                <p:nvPr/>
              </p:nvSpPr>
              <p:spPr>
                <a:xfrm>
                  <a:off x="952480" y="5499338"/>
                  <a:ext cx="1757930" cy="1126731"/>
                </a:xfrm>
                <a:custGeom>
                  <a:avLst/>
                  <a:gdLst>
                    <a:gd name="textAreaLeft" fmla="*/ 0 w 1434240"/>
                    <a:gd name="textAreaRight" fmla="*/ 1434600 w 1434240"/>
                    <a:gd name="textAreaTop" fmla="*/ 0 h 1046520"/>
                    <a:gd name="textAreaBottom" fmla="*/ 1046880 h 1046520"/>
                  </a:gdLst>
                  <a:ahLst/>
                  <a:cxnLst/>
                  <a:rect l="textAreaLeft" t="textAreaTop" r="textAreaRight" b="textAreaBottom"/>
                  <a:pathLst>
                    <a:path w="3284576" h="3284576">
                      <a:moveTo>
                        <a:pt x="1843741" y="3272173"/>
                      </a:moveTo>
                      <a:arcTo wR="1642288" hR="1642288" stAng="4977240" swAng="845520"/>
                    </a:path>
                  </a:pathLst>
                </a:custGeom>
                <a:noFill/>
                <a:ln w="9360">
                  <a:solidFill>
                    <a:srgbClr val="8064A2"/>
                  </a:solidFill>
                  <a:round/>
                  <a:tailEnd type="arrow" w="med" len="med"/>
                </a:ln>
              </p:spPr>
              <p:style>
                <a:lnRef idx="0">
                  <a:scrgbClr r="0" g="0" b="0"/>
                </a:lnRef>
                <a:fillRef idx="0">
                  <a:scrgbClr r="0" g="0" b="0"/>
                </a:fillRef>
                <a:effectRef idx="0">
                  <a:scrgbClr r="0" g="0" b="0"/>
                </a:effectRef>
                <a:fontRef idx="minor"/>
              </p:style>
              <p:txBody>
                <a:bodyPr/>
                <a:lstStyle/>
                <a:p>
                  <a:endParaRPr lang="en-US"/>
                </a:p>
              </p:txBody>
            </p:sp>
            <p:sp>
              <p:nvSpPr>
                <p:cNvPr id="25" name="Freeform: Shape 12">
                  <a:extLst>
                    <a:ext uri="{FF2B5EF4-FFF2-40B4-BE49-F238E27FC236}">
                      <a16:creationId xmlns:a16="http://schemas.microsoft.com/office/drawing/2014/main" id="{8A95AA72-07DF-4681-ADD8-A04D2D72AB12}"/>
                    </a:ext>
                  </a:extLst>
                </p:cNvPr>
                <p:cNvSpPr/>
                <p:nvPr/>
              </p:nvSpPr>
              <p:spPr>
                <a:xfrm>
                  <a:off x="655678" y="5367473"/>
                  <a:ext cx="1465793" cy="1193061"/>
                </a:xfrm>
                <a:custGeom>
                  <a:avLst/>
                  <a:gdLst>
                    <a:gd name="textAreaLeft" fmla="*/ 0 w 1434240"/>
                    <a:gd name="textAreaRight" fmla="*/ 1434600 w 1434240"/>
                    <a:gd name="textAreaTop" fmla="*/ 0 h 1046520"/>
                    <a:gd name="textAreaBottom" fmla="*/ 1046880 h 1046520"/>
                  </a:gdLst>
                  <a:ahLst/>
                  <a:cxnLst/>
                  <a:rect l="textAreaLeft" t="textAreaTop" r="textAreaRight" b="textAreaBottom"/>
                  <a:pathLst>
                    <a:path w="3284576" h="3284576">
                      <a:moveTo>
                        <a:pt x="174199" y="2378376"/>
                      </a:moveTo>
                      <a:arcTo wR="1642288" hR="1642288" stAng="9202269" swAng="1359451"/>
                    </a:path>
                  </a:pathLst>
                </a:custGeom>
                <a:noFill/>
                <a:ln w="9360">
                  <a:solidFill>
                    <a:srgbClr val="4BACC6"/>
                  </a:solidFill>
                  <a:round/>
                  <a:tailEnd type="arrow" w="med" len="med"/>
                </a:ln>
              </p:spPr>
              <p:style>
                <a:lnRef idx="0">
                  <a:scrgbClr r="0" g="0" b="0"/>
                </a:lnRef>
                <a:fillRef idx="0">
                  <a:scrgbClr r="0" g="0" b="0"/>
                </a:fillRef>
                <a:effectRef idx="0">
                  <a:scrgbClr r="0" g="0" b="0"/>
                </a:effectRef>
                <a:fontRef idx="minor"/>
              </p:style>
              <p:txBody>
                <a:bodyPr/>
                <a:lstStyle/>
                <a:p>
                  <a:endParaRPr lang="en-US"/>
                </a:p>
              </p:txBody>
            </p:sp>
          </p:grpSp>
        </p:grpSp>
      </p:grpSp>
      <p:pic>
        <p:nvPicPr>
          <p:cNvPr id="26" name="Picture 17" descr="C:\Program Files\Microsoft Office\MEDIA\CAGCAT10\j0195384.wmf">
            <a:extLst>
              <a:ext uri="{FF2B5EF4-FFF2-40B4-BE49-F238E27FC236}">
                <a16:creationId xmlns:a16="http://schemas.microsoft.com/office/drawing/2014/main" id="{5ADA585B-0785-45FE-B0F4-A43C201F76B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4670837" y="1942964"/>
            <a:ext cx="600275" cy="480221"/>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56FECA5F-EA8A-4A5A-9955-76C7AA257285}"/>
              </a:ext>
            </a:extLst>
          </p:cNvPr>
          <p:cNvSpPr/>
          <p:nvPr/>
        </p:nvSpPr>
        <p:spPr>
          <a:xfrm>
            <a:off x="4376936" y="1639996"/>
            <a:ext cx="2607027" cy="307777"/>
          </a:xfrm>
          <a:prstGeom prst="rect">
            <a:avLst/>
          </a:prstGeom>
        </p:spPr>
        <p:txBody>
          <a:bodyPr wrap="square">
            <a:spAutoFit/>
          </a:bodyPr>
          <a:lstStyle/>
          <a:p>
            <a:r>
              <a:rPr lang="en-US" altLang="ja-JP" sz="1400" dirty="0">
                <a:solidFill>
                  <a:srgbClr val="FF0000"/>
                </a:solidFill>
                <a:latin typeface="Arial" panose="020B0604020202020204" pitchFamily="34" charset="0"/>
                <a:cs typeface="Arial" panose="020B0604020202020204" pitchFamily="34" charset="0"/>
              </a:rPr>
              <a:t>Use Excel manage equipment</a:t>
            </a:r>
            <a:r>
              <a:rPr lang="en-US" altLang="ja-JP" sz="1400" dirty="0">
                <a:latin typeface="Arial" panose="020B0604020202020204" pitchFamily="34" charset="0"/>
                <a:cs typeface="Arial" panose="020B0604020202020204" pitchFamily="34" charset="0"/>
              </a:rPr>
              <a:t> </a:t>
            </a:r>
          </a:p>
        </p:txBody>
      </p:sp>
      <p:sp>
        <p:nvSpPr>
          <p:cNvPr id="28" name="Right Arrow 58">
            <a:extLst>
              <a:ext uri="{FF2B5EF4-FFF2-40B4-BE49-F238E27FC236}">
                <a16:creationId xmlns:a16="http://schemas.microsoft.com/office/drawing/2014/main" id="{92042FC7-063D-472B-8A3F-9F6AA9669279}"/>
              </a:ext>
            </a:extLst>
          </p:cNvPr>
          <p:cNvSpPr/>
          <p:nvPr/>
        </p:nvSpPr>
        <p:spPr>
          <a:xfrm>
            <a:off x="5552063" y="2039985"/>
            <a:ext cx="190820" cy="23353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7DF914AC-0879-4A34-B887-523990C111C2}"/>
              </a:ext>
            </a:extLst>
          </p:cNvPr>
          <p:cNvPicPr>
            <a:picLocks noChangeAspect="1"/>
          </p:cNvPicPr>
          <p:nvPr/>
        </p:nvPicPr>
        <p:blipFill>
          <a:blip r:embed="rId7"/>
          <a:stretch>
            <a:fillRect/>
          </a:stretch>
        </p:blipFill>
        <p:spPr>
          <a:xfrm>
            <a:off x="6115285" y="1910831"/>
            <a:ext cx="499549" cy="481237"/>
          </a:xfrm>
          <a:prstGeom prst="rect">
            <a:avLst/>
          </a:prstGeom>
        </p:spPr>
      </p:pic>
      <p:pic>
        <p:nvPicPr>
          <p:cNvPr id="30" name="Picture 29">
            <a:extLst>
              <a:ext uri="{FF2B5EF4-FFF2-40B4-BE49-F238E27FC236}">
                <a16:creationId xmlns:a16="http://schemas.microsoft.com/office/drawing/2014/main" id="{5DE423D3-2B6E-46E3-8125-FAFEFB4E995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2802" t="11456" r="20365" b="8615"/>
          <a:stretch/>
        </p:blipFill>
        <p:spPr>
          <a:xfrm>
            <a:off x="5835513" y="2799153"/>
            <a:ext cx="964842" cy="487013"/>
          </a:xfrm>
          <a:prstGeom prst="rect">
            <a:avLst/>
          </a:prstGeom>
        </p:spPr>
      </p:pic>
      <p:sp>
        <p:nvSpPr>
          <p:cNvPr id="31" name="Rectangle 30">
            <a:extLst>
              <a:ext uri="{FF2B5EF4-FFF2-40B4-BE49-F238E27FC236}">
                <a16:creationId xmlns:a16="http://schemas.microsoft.com/office/drawing/2014/main" id="{103C31C3-36D2-4362-92AC-B3BB5C264552}"/>
              </a:ext>
            </a:extLst>
          </p:cNvPr>
          <p:cNvSpPr/>
          <p:nvPr/>
        </p:nvSpPr>
        <p:spPr>
          <a:xfrm>
            <a:off x="4497261" y="2826817"/>
            <a:ext cx="1314871" cy="523220"/>
          </a:xfrm>
          <a:prstGeom prst="rect">
            <a:avLst/>
          </a:prstGeom>
        </p:spPr>
        <p:txBody>
          <a:bodyPr wrap="square">
            <a:spAutoFit/>
          </a:bodyPr>
          <a:lstStyle/>
          <a:p>
            <a:r>
              <a:rPr lang="en-US" altLang="ja-JP" sz="1400" dirty="0">
                <a:solidFill>
                  <a:srgbClr val="FF0000"/>
                </a:solidFill>
                <a:latin typeface="Arial" panose="020B0604020202020204" pitchFamily="34" charset="0"/>
                <a:cs typeface="Arial" panose="020B0604020202020204" pitchFamily="34" charset="0"/>
              </a:rPr>
              <a:t>To Inventory PC by Paper  </a:t>
            </a:r>
          </a:p>
        </p:txBody>
      </p:sp>
      <p:sp>
        <p:nvSpPr>
          <p:cNvPr id="32" name="Down Arrow 62">
            <a:extLst>
              <a:ext uri="{FF2B5EF4-FFF2-40B4-BE49-F238E27FC236}">
                <a16:creationId xmlns:a16="http://schemas.microsoft.com/office/drawing/2014/main" id="{473F752F-B777-4063-A280-3DF5F0991924}"/>
              </a:ext>
            </a:extLst>
          </p:cNvPr>
          <p:cNvSpPr/>
          <p:nvPr/>
        </p:nvSpPr>
        <p:spPr>
          <a:xfrm>
            <a:off x="6264873" y="2514794"/>
            <a:ext cx="279618" cy="20608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Up Arrow 63">
            <a:extLst>
              <a:ext uri="{FF2B5EF4-FFF2-40B4-BE49-F238E27FC236}">
                <a16:creationId xmlns:a16="http://schemas.microsoft.com/office/drawing/2014/main" id="{CD2F39F6-FC28-4507-9637-222FD5E60C71}"/>
              </a:ext>
            </a:extLst>
          </p:cNvPr>
          <p:cNvSpPr/>
          <p:nvPr/>
        </p:nvSpPr>
        <p:spPr>
          <a:xfrm>
            <a:off x="4870539" y="2551712"/>
            <a:ext cx="284158" cy="214976"/>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3" descr="ISN063のコピー">
            <a:extLst>
              <a:ext uri="{FF2B5EF4-FFF2-40B4-BE49-F238E27FC236}">
                <a16:creationId xmlns:a16="http://schemas.microsoft.com/office/drawing/2014/main" id="{8E9274FA-E180-401E-A055-7727337B4BF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28137" y="1639995"/>
            <a:ext cx="1431944" cy="1241375"/>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01D9C295-EEE6-4DFA-8155-6175907954DD}"/>
              </a:ext>
            </a:extLst>
          </p:cNvPr>
          <p:cNvSpPr/>
          <p:nvPr/>
        </p:nvSpPr>
        <p:spPr>
          <a:xfrm>
            <a:off x="7976306" y="1214575"/>
            <a:ext cx="1066864" cy="46166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Why ?</a:t>
            </a:r>
            <a:endParaRPr lang="en-US" sz="2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aphicFrame>
        <p:nvGraphicFramePr>
          <p:cNvPr id="36" name="Table 35">
            <a:extLst>
              <a:ext uri="{FF2B5EF4-FFF2-40B4-BE49-F238E27FC236}">
                <a16:creationId xmlns:a16="http://schemas.microsoft.com/office/drawing/2014/main" id="{DB130891-931B-4118-BB6E-FEA888452C52}"/>
              </a:ext>
            </a:extLst>
          </p:cNvPr>
          <p:cNvGraphicFramePr>
            <a:graphicFrameLocks noGrp="1"/>
          </p:cNvGraphicFramePr>
          <p:nvPr>
            <p:extLst>
              <p:ext uri="{D42A27DB-BD31-4B8C-83A1-F6EECF244321}">
                <p14:modId xmlns:p14="http://schemas.microsoft.com/office/powerpoint/2010/main" val="2493178568"/>
              </p:ext>
            </p:extLst>
          </p:nvPr>
        </p:nvGraphicFramePr>
        <p:xfrm>
          <a:off x="144482" y="3832237"/>
          <a:ext cx="3288843" cy="1064925"/>
        </p:xfrm>
        <a:graphic>
          <a:graphicData uri="http://schemas.openxmlformats.org/drawingml/2006/table">
            <a:tbl>
              <a:tblPr firstRow="1" bandRow="1">
                <a:tableStyleId>{5C22544A-7EE6-4342-B048-85BDC9FD1C3A}</a:tableStyleId>
              </a:tblPr>
              <a:tblGrid>
                <a:gridCol w="1181401">
                  <a:extLst>
                    <a:ext uri="{9D8B030D-6E8A-4147-A177-3AD203B41FA5}">
                      <a16:colId xmlns:a16="http://schemas.microsoft.com/office/drawing/2014/main" val="1010512353"/>
                    </a:ext>
                  </a:extLst>
                </a:gridCol>
                <a:gridCol w="660415">
                  <a:extLst>
                    <a:ext uri="{9D8B030D-6E8A-4147-A177-3AD203B41FA5}">
                      <a16:colId xmlns:a16="http://schemas.microsoft.com/office/drawing/2014/main" val="3702626767"/>
                    </a:ext>
                  </a:extLst>
                </a:gridCol>
                <a:gridCol w="1447027">
                  <a:extLst>
                    <a:ext uri="{9D8B030D-6E8A-4147-A177-3AD203B41FA5}">
                      <a16:colId xmlns:a16="http://schemas.microsoft.com/office/drawing/2014/main" val="2997400905"/>
                    </a:ext>
                  </a:extLst>
                </a:gridCol>
              </a:tblGrid>
              <a:tr h="499863">
                <a:tc>
                  <a:txBody>
                    <a:bodyPr/>
                    <a:lstStyle/>
                    <a:p>
                      <a:pPr algn="ctr"/>
                      <a:endParaRPr lang="en-US" sz="1200" dirty="0">
                        <a:latin typeface="Arial" panose="020B0604020202020204" pitchFamily="34" charset="0"/>
                        <a:cs typeface="Arial" panose="020B0604020202020204" pitchFamily="34" charset="0"/>
                      </a:endParaRPr>
                    </a:p>
                  </a:txBody>
                  <a:tcPr marL="0" marR="0" marT="27432" marB="27432"/>
                </a:tc>
                <a:tc>
                  <a:txBody>
                    <a:bodyPr/>
                    <a:lstStyle/>
                    <a:p>
                      <a:pPr algn="ctr"/>
                      <a:r>
                        <a:rPr lang="en-US" sz="1200" b="0" dirty="0">
                          <a:latin typeface="Arial" panose="020B0604020202020204" pitchFamily="34" charset="0"/>
                          <a:cs typeface="Arial" panose="020B0604020202020204" pitchFamily="34" charset="0"/>
                        </a:rPr>
                        <a:t>Quantity</a:t>
                      </a:r>
                    </a:p>
                  </a:txBody>
                  <a:tcPr marL="0" marR="0" marT="27432" marB="27432" anchor="ctr"/>
                </a:tc>
                <a:tc>
                  <a:txBody>
                    <a:bodyPr/>
                    <a:lstStyle/>
                    <a:p>
                      <a:pPr algn="ctr"/>
                      <a:r>
                        <a:rPr lang="en-US" sz="1200" b="0" dirty="0">
                          <a:latin typeface="Arial" panose="020B0604020202020204" pitchFamily="34" charset="0"/>
                          <a:cs typeface="Arial" panose="020B0604020202020204" pitchFamily="34" charset="0"/>
                        </a:rPr>
                        <a:t>Time inventory </a:t>
                      </a:r>
                    </a:p>
                    <a:p>
                      <a:pPr algn="ctr"/>
                      <a:r>
                        <a:rPr lang="en-US" sz="1200" b="0" dirty="0">
                          <a:latin typeface="Arial" panose="020B0604020202020204" pitchFamily="34" charset="0"/>
                          <a:cs typeface="Arial" panose="020B0604020202020204" pitchFamily="34" charset="0"/>
                        </a:rPr>
                        <a:t>/ month (hours)</a:t>
                      </a:r>
                    </a:p>
                  </a:txBody>
                  <a:tcPr marL="0" marR="0" marT="27432" marB="27432" anchor="ctr"/>
                </a:tc>
                <a:extLst>
                  <a:ext uri="{0D108BD9-81ED-4DB2-BD59-A6C34878D82A}">
                    <a16:rowId xmlns:a16="http://schemas.microsoft.com/office/drawing/2014/main" val="2477666841"/>
                  </a:ext>
                </a:extLst>
              </a:tr>
              <a:tr h="282531">
                <a:tc>
                  <a:txBody>
                    <a:bodyPr/>
                    <a:lstStyle/>
                    <a:p>
                      <a:pPr algn="ctr"/>
                      <a:r>
                        <a:rPr lang="en-US" sz="1200" dirty="0">
                          <a:latin typeface="Arial" panose="020B0604020202020204" pitchFamily="34" charset="0"/>
                          <a:cs typeface="Arial" panose="020B0604020202020204" pitchFamily="34" charset="0"/>
                        </a:rPr>
                        <a:t>Stationery Item</a:t>
                      </a:r>
                    </a:p>
                  </a:txBody>
                  <a:tcPr marL="0" marR="0" marT="27432" marB="27432" anchor="ctr"/>
                </a:tc>
                <a:tc>
                  <a:txBody>
                    <a:bodyPr/>
                    <a:lstStyle/>
                    <a:p>
                      <a:pPr algn="ctr"/>
                      <a:r>
                        <a:rPr lang="en-US" sz="1200" dirty="0">
                          <a:latin typeface="Arial" panose="020B0604020202020204" pitchFamily="34" charset="0"/>
                          <a:cs typeface="Arial" panose="020B0604020202020204" pitchFamily="34" charset="0"/>
                        </a:rPr>
                        <a:t>490</a:t>
                      </a:r>
                    </a:p>
                  </a:txBody>
                  <a:tcPr marL="0" marR="0" marT="27432" marB="27432" anchor="ctr"/>
                </a:tc>
                <a:tc>
                  <a:txBody>
                    <a:bodyPr/>
                    <a:lstStyle/>
                    <a:p>
                      <a:pPr algn="ctr"/>
                      <a:r>
                        <a:rPr lang="en-US" sz="1200" dirty="0">
                          <a:latin typeface="Arial" panose="020B0604020202020204" pitchFamily="34" charset="0"/>
                          <a:cs typeface="Arial" panose="020B0604020202020204" pitchFamily="34" charset="0"/>
                        </a:rPr>
                        <a:t>490</a:t>
                      </a:r>
                    </a:p>
                  </a:txBody>
                  <a:tcPr marL="0" marR="0" marT="27432" marB="27432" anchor="ctr"/>
                </a:tc>
                <a:extLst>
                  <a:ext uri="{0D108BD9-81ED-4DB2-BD59-A6C34878D82A}">
                    <a16:rowId xmlns:a16="http://schemas.microsoft.com/office/drawing/2014/main" val="1077102673"/>
                  </a:ext>
                </a:extLst>
              </a:tr>
              <a:tr h="282531">
                <a:tc>
                  <a:txBody>
                    <a:bodyPr/>
                    <a:lstStyle/>
                    <a:p>
                      <a:pPr algn="ctr"/>
                      <a:r>
                        <a:rPr lang="en-US" sz="1200" dirty="0">
                          <a:latin typeface="Arial" panose="020B0604020202020204" pitchFamily="34" charset="0"/>
                          <a:cs typeface="Arial" panose="020B0604020202020204" pitchFamily="34" charset="0"/>
                        </a:rPr>
                        <a:t>Infra Equipment</a:t>
                      </a:r>
                    </a:p>
                  </a:txBody>
                  <a:tcPr marL="0" marR="0" marT="27432" marB="27432" anchor="ctr"/>
                </a:tc>
                <a:tc>
                  <a:txBody>
                    <a:bodyPr/>
                    <a:lstStyle/>
                    <a:p>
                      <a:pPr algn="ctr"/>
                      <a:r>
                        <a:rPr lang="en-US" sz="1200" dirty="0">
                          <a:latin typeface="Arial" panose="020B0604020202020204" pitchFamily="34" charset="0"/>
                          <a:cs typeface="Arial" panose="020B0604020202020204" pitchFamily="34" charset="0"/>
                        </a:rPr>
                        <a:t>652</a:t>
                      </a:r>
                    </a:p>
                  </a:txBody>
                  <a:tcPr marL="0" marR="0" marT="27432" marB="27432" anchor="ctr"/>
                </a:tc>
                <a:tc>
                  <a:txBody>
                    <a:bodyPr/>
                    <a:lstStyle/>
                    <a:p>
                      <a:pPr algn="ctr"/>
                      <a:r>
                        <a:rPr lang="en-US" sz="1200" dirty="0">
                          <a:latin typeface="Arial" panose="020B0604020202020204" pitchFamily="34" charset="0"/>
                          <a:cs typeface="Arial" panose="020B0604020202020204" pitchFamily="34" charset="0"/>
                        </a:rPr>
                        <a:t>652</a:t>
                      </a:r>
                    </a:p>
                  </a:txBody>
                  <a:tcPr marL="0" marR="0" marT="27432" marB="27432" anchor="ctr"/>
                </a:tc>
                <a:extLst>
                  <a:ext uri="{0D108BD9-81ED-4DB2-BD59-A6C34878D82A}">
                    <a16:rowId xmlns:a16="http://schemas.microsoft.com/office/drawing/2014/main" val="3916954793"/>
                  </a:ext>
                </a:extLst>
              </a:tr>
            </a:tbl>
          </a:graphicData>
        </a:graphic>
      </p:graphicFrame>
      <p:sp>
        <p:nvSpPr>
          <p:cNvPr id="38" name="Rectangle: Rounded Corners 1">
            <a:extLst>
              <a:ext uri="{FF2B5EF4-FFF2-40B4-BE49-F238E27FC236}">
                <a16:creationId xmlns:a16="http://schemas.microsoft.com/office/drawing/2014/main" id="{327C3831-D2DA-47E1-8EC9-61F0D5ACE9EC}"/>
              </a:ext>
            </a:extLst>
          </p:cNvPr>
          <p:cNvSpPr/>
          <p:nvPr/>
        </p:nvSpPr>
        <p:spPr>
          <a:xfrm>
            <a:off x="301969" y="5158238"/>
            <a:ext cx="3015560" cy="1439114"/>
          </a:xfrm>
          <a:prstGeom prst="roundRect">
            <a:avLst>
              <a:gd name="adj" fmla="val 16667"/>
            </a:avLst>
          </a:prstGeom>
          <a:noFill/>
          <a:ln w="25560">
            <a:solidFill>
              <a:srgbClr val="FF0000"/>
            </a:solidFill>
            <a:round/>
          </a:ln>
        </p:spPr>
        <p:style>
          <a:lnRef idx="0">
            <a:scrgbClr r="0" g="0" b="0"/>
          </a:lnRef>
          <a:fillRef idx="0">
            <a:scrgbClr r="0" g="0" b="0"/>
          </a:fillRef>
          <a:effectRef idx="0">
            <a:scrgbClr r="0" g="0" b="0"/>
          </a:effectRef>
          <a:fontRef idx="minor"/>
        </p:style>
        <p:txBody>
          <a:bodyPr/>
          <a:lstStyle/>
          <a:p>
            <a:pPr marL="285750" indent="-285750">
              <a:buFont typeface="Wingdings" panose="05000000000000000000" pitchFamily="2" charset="2"/>
              <a:buChar char="v"/>
            </a:pPr>
            <a:r>
              <a:rPr lang="en-US" sz="1600" dirty="0">
                <a:latin typeface="Arial" panose="020B0604020202020204" pitchFamily="34" charset="0"/>
                <a:cs typeface="Arial" panose="020B0604020202020204" pitchFamily="34" charset="0"/>
              </a:rPr>
              <a:t>Manual job, waste papers.</a:t>
            </a:r>
          </a:p>
          <a:p>
            <a:pPr marL="285750" indent="-285750">
              <a:buFont typeface="Wingdings" panose="05000000000000000000" pitchFamily="2" charset="2"/>
              <a:buChar char="v"/>
            </a:pPr>
            <a:r>
              <a:rPr lang="en-US" sz="1600" dirty="0">
                <a:latin typeface="Arial" panose="020B0604020202020204" pitchFamily="34" charset="0"/>
                <a:cs typeface="Arial" panose="020B0604020202020204" pitchFamily="34" charset="0"/>
              </a:rPr>
              <a:t>Take time to inventory.</a:t>
            </a:r>
          </a:p>
          <a:p>
            <a:pPr marL="285750" indent="-285750">
              <a:buFont typeface="Wingdings" panose="05000000000000000000" pitchFamily="2" charset="2"/>
              <a:buChar char="v"/>
            </a:pPr>
            <a:r>
              <a:rPr lang="en-US" sz="1600" dirty="0">
                <a:latin typeface="Arial" panose="020B0604020202020204" pitchFamily="34" charset="0"/>
                <a:cs typeface="Arial" panose="020B0604020202020204" pitchFamily="34" charset="0"/>
              </a:rPr>
              <a:t>Difficult control in-out.</a:t>
            </a:r>
          </a:p>
          <a:p>
            <a:pPr marL="285750" indent="-285750">
              <a:buFont typeface="Wingdings" panose="05000000000000000000" pitchFamily="2" charset="2"/>
              <a:buChar char="v"/>
            </a:pPr>
            <a:r>
              <a:rPr lang="en-US" sz="1600" dirty="0">
                <a:latin typeface="Arial" panose="020B0604020202020204" pitchFamily="34" charset="0"/>
                <a:cs typeface="Arial" panose="020B0604020202020204" pitchFamily="34" charset="0"/>
              </a:rPr>
              <a:t>Easy mistake.</a:t>
            </a:r>
          </a:p>
          <a:p>
            <a:pPr marL="285750" indent="-285750">
              <a:buFont typeface="Wingdings" panose="05000000000000000000" pitchFamily="2" charset="2"/>
              <a:buChar char="v"/>
            </a:pPr>
            <a:r>
              <a:rPr lang="en-US" sz="1600" dirty="0">
                <a:latin typeface="Arial" panose="020B0604020202020204" pitchFamily="34" charset="0"/>
                <a:cs typeface="Arial" panose="020B0604020202020204" pitchFamily="34" charset="0"/>
              </a:rPr>
              <a:t>Not ensure quality.</a:t>
            </a:r>
          </a:p>
        </p:txBody>
      </p:sp>
      <p:grpSp>
        <p:nvGrpSpPr>
          <p:cNvPr id="39" name="Group 38">
            <a:extLst>
              <a:ext uri="{FF2B5EF4-FFF2-40B4-BE49-F238E27FC236}">
                <a16:creationId xmlns:a16="http://schemas.microsoft.com/office/drawing/2014/main" id="{C3CA6F66-40A4-4B00-8FC4-5A5E8A2100B8}"/>
              </a:ext>
            </a:extLst>
          </p:cNvPr>
          <p:cNvGrpSpPr/>
          <p:nvPr/>
        </p:nvGrpSpPr>
        <p:grpSpPr bwMode="auto">
          <a:xfrm>
            <a:off x="4870539" y="3736832"/>
            <a:ext cx="3529413" cy="717376"/>
            <a:chOff x="-237512" y="711629"/>
            <a:chExt cx="5155781" cy="791167"/>
          </a:xfrm>
          <a:gradFill>
            <a:gsLst>
              <a:gs pos="0">
                <a:srgbClr val="FF6699">
                  <a:gamma/>
                  <a:tint val="0"/>
                  <a:invGamma/>
                  <a:alpha val="80000"/>
                </a:srgbClr>
              </a:gs>
              <a:gs pos="100000">
                <a:srgbClr val="1129A1">
                  <a:lumMod val="40000"/>
                  <a:lumOff val="60000"/>
                </a:srgbClr>
              </a:gs>
            </a:gsLst>
            <a:lin ang="0" scaled="1"/>
          </a:gradFill>
        </p:grpSpPr>
        <p:sp>
          <p:nvSpPr>
            <p:cNvPr id="40" name="Rectangle 24">
              <a:extLst>
                <a:ext uri="{FF2B5EF4-FFF2-40B4-BE49-F238E27FC236}">
                  <a16:creationId xmlns:a16="http://schemas.microsoft.com/office/drawing/2014/main" id="{3A5E9264-3EBC-486A-A7F9-EE66AFA4314F}"/>
                </a:ext>
              </a:extLst>
            </p:cNvPr>
            <p:cNvSpPr>
              <a:spLocks noChangeArrowheads="1"/>
            </p:cNvSpPr>
            <p:nvPr/>
          </p:nvSpPr>
          <p:spPr bwMode="gray">
            <a:xfrm>
              <a:off x="-70051" y="791737"/>
              <a:ext cx="4988320" cy="711059"/>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en-US" sz="1600" kern="0">
                <a:solidFill>
                  <a:sysClr val="windowText" lastClr="000000"/>
                </a:solidFill>
              </a:endParaRPr>
            </a:p>
          </p:txBody>
        </p:sp>
        <p:sp>
          <p:nvSpPr>
            <p:cNvPr id="41" name="WordArt 55">
              <a:extLst>
                <a:ext uri="{FF2B5EF4-FFF2-40B4-BE49-F238E27FC236}">
                  <a16:creationId xmlns:a16="http://schemas.microsoft.com/office/drawing/2014/main" id="{9902EC00-FDCA-4A24-8A19-CC90B86F47AE}"/>
                </a:ext>
              </a:extLst>
            </p:cNvPr>
            <p:cNvSpPr>
              <a:spLocks noChangeArrowheads="1" noChangeShapeType="1" noTextEdit="1"/>
            </p:cNvSpPr>
            <p:nvPr/>
          </p:nvSpPr>
          <p:spPr bwMode="auto">
            <a:xfrm>
              <a:off x="-237512" y="711629"/>
              <a:ext cx="5069206" cy="706398"/>
            </a:xfrm>
            <a:prstGeom prst="rect">
              <a:avLst/>
            </a:prstGeom>
            <a:noFill/>
          </p:spPr>
          <p:txBody>
            <a:bodyPr wrap="none" fromWordArt="1"/>
            <a:lstStyle/>
            <a:p>
              <a:pPr algn="ctr" eaLnBrk="1" fontAlgn="auto" hangingPunct="1">
                <a:spcBef>
                  <a:spcPts val="0"/>
                </a:spcBef>
                <a:spcAft>
                  <a:spcPts val="0"/>
                </a:spcAft>
                <a:defRPr/>
              </a:pPr>
              <a:r>
                <a:rPr lang="en-US" sz="4400" u="sng" kern="10" dirty="0">
                  <a:ln w="19050">
                    <a:solidFill>
                      <a:srgbClr val="FFFFFF"/>
                    </a:solidFill>
                    <a:round/>
                    <a:headEnd/>
                    <a:tailEnd/>
                  </a:ln>
                  <a:solidFill>
                    <a:srgbClr val="0000FF"/>
                  </a:solidFill>
                  <a:effectLst>
                    <a:outerShdw dist="35921" dir="2700000" algn="ctr" rotWithShape="0">
                      <a:srgbClr val="777777"/>
                    </a:outerShdw>
                  </a:effectLst>
                  <a:latin typeface="Harlow Solid Italic" pitchFamily="82" charset="0"/>
                  <a:ea typeface="Batang" pitchFamily="18" charset="-127"/>
                  <a:cs typeface="Aparajita" pitchFamily="34" charset="0"/>
                </a:rPr>
                <a:t>Theme</a:t>
              </a:r>
              <a:endParaRPr lang="en-US" sz="5400" u="sng" kern="10" dirty="0">
                <a:ln w="19050">
                  <a:solidFill>
                    <a:srgbClr val="FFFFFF"/>
                  </a:solidFill>
                  <a:round/>
                  <a:headEnd/>
                  <a:tailEnd/>
                </a:ln>
                <a:solidFill>
                  <a:srgbClr val="0000FF"/>
                </a:solidFill>
                <a:effectLst>
                  <a:outerShdw dist="35921" dir="2700000" algn="ctr" rotWithShape="0">
                    <a:srgbClr val="777777"/>
                  </a:outerShdw>
                </a:effectLst>
                <a:latin typeface="Harlow Solid Italic" pitchFamily="82" charset="0"/>
                <a:ea typeface="Batang" pitchFamily="18" charset="-127"/>
                <a:cs typeface="Aparajita" pitchFamily="34" charset="0"/>
              </a:endParaRPr>
            </a:p>
          </p:txBody>
        </p:sp>
      </p:grpSp>
      <p:sp>
        <p:nvSpPr>
          <p:cNvPr id="42" name="Rectangle 41">
            <a:extLst>
              <a:ext uri="{FF2B5EF4-FFF2-40B4-BE49-F238E27FC236}">
                <a16:creationId xmlns:a16="http://schemas.microsoft.com/office/drawing/2014/main" id="{2C5B9F7B-8F2A-4A20-A12B-469A9D8F07CC}"/>
              </a:ext>
            </a:extLst>
          </p:cNvPr>
          <p:cNvSpPr/>
          <p:nvPr/>
        </p:nvSpPr>
        <p:spPr bwMode="auto">
          <a:xfrm>
            <a:off x="3905484" y="4665991"/>
            <a:ext cx="5856033" cy="2082341"/>
          </a:xfrm>
          <a:prstGeom prst="rect">
            <a:avLst/>
          </a:prstGeom>
          <a:gradFill flip="none" rotWithShape="1">
            <a:gsLst>
              <a:gs pos="0">
                <a:srgbClr val="FFFFCC">
                  <a:shade val="30000"/>
                  <a:satMod val="115000"/>
                </a:srgbClr>
              </a:gs>
              <a:gs pos="50000">
                <a:srgbClr val="FFFFCC">
                  <a:shade val="67500"/>
                  <a:satMod val="115000"/>
                </a:srgbClr>
              </a:gs>
              <a:gs pos="100000">
                <a:srgbClr val="FFFFCC">
                  <a:shade val="100000"/>
                  <a:satMod val="115000"/>
                </a:srgbClr>
              </a:gs>
            </a:gsLst>
            <a:lin ang="8100000" scaled="1"/>
            <a:tileRect/>
          </a:gradFill>
          <a:ln w="25400" cap="flat" cmpd="sng" algn="ctr">
            <a:noFill/>
            <a:prstDash val="solid"/>
          </a:ln>
          <a:effectLst/>
        </p:spPr>
        <p:txBody>
          <a:bodyPr anchor="ctr"/>
          <a:lstStyle/>
          <a:p>
            <a:pPr algn="ctr">
              <a:defRPr/>
            </a:pPr>
            <a:r>
              <a:rPr lang="en-US" altLang="vi-VN" sz="3600" b="1" kern="0" dirty="0">
                <a:ln w="31550" cmpd="sng">
                  <a:noFill/>
                  <a:prstDash val="solid"/>
                </a:ln>
                <a:solidFill>
                  <a:srgbClr val="0000FF"/>
                </a:solidFill>
                <a:latin typeface="Arial"/>
              </a:rPr>
              <a:t>Improve inventory IT asset procedure</a:t>
            </a:r>
          </a:p>
        </p:txBody>
      </p:sp>
      <p:sp>
        <p:nvSpPr>
          <p:cNvPr id="43" name="Rectangle: Rounded Corners 30">
            <a:extLst>
              <a:ext uri="{FF2B5EF4-FFF2-40B4-BE49-F238E27FC236}">
                <a16:creationId xmlns:a16="http://schemas.microsoft.com/office/drawing/2014/main" id="{164FABFC-0E44-408D-8A05-69F2DED11E95}"/>
              </a:ext>
            </a:extLst>
          </p:cNvPr>
          <p:cNvSpPr/>
          <p:nvPr/>
        </p:nvSpPr>
        <p:spPr>
          <a:xfrm>
            <a:off x="7232707" y="2881370"/>
            <a:ext cx="2589689" cy="737272"/>
          </a:xfrm>
          <a:prstGeom prst="roundRect">
            <a:avLst>
              <a:gd name="adj" fmla="val 16667"/>
            </a:avLst>
          </a:prstGeom>
          <a:solidFill>
            <a:srgbClr val="DEE6EF"/>
          </a:solidFill>
          <a:ln w="0">
            <a:solidFill>
              <a:srgbClr val="3465A4"/>
            </a:solid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en-US" sz="1600" b="1" spc="-1" dirty="0">
                <a:solidFill>
                  <a:srgbClr val="780373"/>
                </a:solidFill>
                <a:latin typeface="Arial" panose="020B0604020202020204" pitchFamily="34" charset="0"/>
                <a:ea typeface="Microsoft YaHei"/>
                <a:cs typeface="Arial" panose="020B0604020202020204" pitchFamily="34" charset="0"/>
              </a:rPr>
              <a:t>How to save time to management equipment?</a:t>
            </a:r>
          </a:p>
        </p:txBody>
      </p:sp>
      <p:sp>
        <p:nvSpPr>
          <p:cNvPr id="2" name="Arrow: Right 1">
            <a:extLst>
              <a:ext uri="{FF2B5EF4-FFF2-40B4-BE49-F238E27FC236}">
                <a16:creationId xmlns:a16="http://schemas.microsoft.com/office/drawing/2014/main" id="{24E87F89-4442-4324-BDF1-56679B1B3BC7}"/>
              </a:ext>
            </a:extLst>
          </p:cNvPr>
          <p:cNvSpPr/>
          <p:nvPr/>
        </p:nvSpPr>
        <p:spPr>
          <a:xfrm>
            <a:off x="3764211" y="1850718"/>
            <a:ext cx="261000" cy="915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4E0277CC-295E-4161-B156-2B1D6D3EB05E}"/>
              </a:ext>
            </a:extLst>
          </p:cNvPr>
          <p:cNvSpPr/>
          <p:nvPr/>
        </p:nvSpPr>
        <p:spPr>
          <a:xfrm>
            <a:off x="7220232" y="1816931"/>
            <a:ext cx="261000" cy="915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F8E5E15-AD8F-4284-8563-84804FCCCC2D}"/>
              </a:ext>
            </a:extLst>
          </p:cNvPr>
          <p:cNvSpPr/>
          <p:nvPr/>
        </p:nvSpPr>
        <p:spPr>
          <a:xfrm>
            <a:off x="144482" y="1437306"/>
            <a:ext cx="3338778" cy="22077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CC91C34E-F28C-4C92-9C3C-B1A9E9764798}"/>
              </a:ext>
            </a:extLst>
          </p:cNvPr>
          <p:cNvSpPr/>
          <p:nvPr/>
        </p:nvSpPr>
        <p:spPr>
          <a:xfrm>
            <a:off x="4080559" y="1423223"/>
            <a:ext cx="2995888" cy="22077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30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circle(in)">
                                      <p:cBhvr>
                                        <p:cTn id="7" dur="2000"/>
                                        <p:tgtEl>
                                          <p:spTgt spid="3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circle(in)">
                                      <p:cBhvr>
                                        <p:cTn id="10" dur="2000"/>
                                        <p:tgtEl>
                                          <p:spTgt spid="35"/>
                                        </p:tgtEl>
                                      </p:cBhvr>
                                    </p:animEffect>
                                  </p:childTnLst>
                                </p:cTn>
                              </p:par>
                              <p:par>
                                <p:cTn id="11" presetID="14" presetClass="entr" presetSubtype="1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randombar(horizontal)">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randombar(horizontal)">
                                      <p:cBhvr>
                                        <p:cTn id="1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51924" y="5870932"/>
            <a:ext cx="9144000" cy="917142"/>
          </a:xfrm>
          <a:prstGeom prst="rect">
            <a:avLst/>
          </a:prstGeom>
          <a:solidFill>
            <a:schemeClr val="accent1"/>
          </a:solidFill>
          <a:ln>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solidFill>
                  <a:schemeClr val="bg1"/>
                </a:solidFill>
              </a:rPr>
              <a:t>We use barcode technology to manage equipment!</a:t>
            </a:r>
          </a:p>
        </p:txBody>
      </p:sp>
      <p:pic>
        <p:nvPicPr>
          <p:cNvPr id="34" name="Picture 33">
            <a:extLst>
              <a:ext uri="{FF2B5EF4-FFF2-40B4-BE49-F238E27FC236}">
                <a16:creationId xmlns:a16="http://schemas.microsoft.com/office/drawing/2014/main" id="{493B4411-CF50-4F74-BED5-65844957CC76}"/>
              </a:ext>
            </a:extLst>
          </p:cNvPr>
          <p:cNvPicPr>
            <a:picLocks noChangeAspect="1"/>
          </p:cNvPicPr>
          <p:nvPr/>
        </p:nvPicPr>
        <p:blipFill rotWithShape="1">
          <a:blip r:embed="rId3">
            <a:extLst>
              <a:ext uri="{28A0092B-C50C-407E-A947-70E740481C1C}">
                <a14:useLocalDpi xmlns:a14="http://schemas.microsoft.com/office/drawing/2010/main" val="0"/>
              </a:ext>
            </a:extLst>
          </a:blip>
          <a:srcRect b="89087"/>
          <a:stretch/>
        </p:blipFill>
        <p:spPr>
          <a:xfrm>
            <a:off x="381000" y="22002"/>
            <a:ext cx="9144000" cy="649172"/>
          </a:xfrm>
          <a:prstGeom prst="rect">
            <a:avLst/>
          </a:prstGeom>
        </p:spPr>
      </p:pic>
      <p:pic>
        <p:nvPicPr>
          <p:cNvPr id="36" name="Picture 2" descr="Hình ảnh 7 viên ngọc rồng - Tổng hợp hình ảnh 7 viên ngọc rồng đẹp nhất">
            <a:extLst>
              <a:ext uri="{FF2B5EF4-FFF2-40B4-BE49-F238E27FC236}">
                <a16:creationId xmlns:a16="http://schemas.microsoft.com/office/drawing/2014/main" id="{55D0A4D8-541E-4E9E-8267-6DB317779E8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145" t="1273" b="24505"/>
          <a:stretch/>
        </p:blipFill>
        <p:spPr bwMode="auto">
          <a:xfrm>
            <a:off x="121680" y="22002"/>
            <a:ext cx="680646" cy="65274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6C253F07-B04F-44AD-8AAE-BFB48B4E7E64}"/>
              </a:ext>
            </a:extLst>
          </p:cNvPr>
          <p:cNvSpPr/>
          <p:nvPr/>
        </p:nvSpPr>
        <p:spPr>
          <a:xfrm>
            <a:off x="944673" y="-18451"/>
            <a:ext cx="7105621"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bg1"/>
                </a:solidFill>
                <a:latin typeface="Arial" pitchFamily="34" charset="0"/>
                <a:cs typeface="Arial" pitchFamily="34" charset="0"/>
              </a:rPr>
              <a:t>Setting up target</a:t>
            </a:r>
          </a:p>
        </p:txBody>
      </p:sp>
      <p:grpSp>
        <p:nvGrpSpPr>
          <p:cNvPr id="113" name="Group 112">
            <a:extLst>
              <a:ext uri="{FF2B5EF4-FFF2-40B4-BE49-F238E27FC236}">
                <a16:creationId xmlns:a16="http://schemas.microsoft.com/office/drawing/2014/main" id="{D6B2C6B8-E00D-45B4-B840-6C5D0EA56DD7}"/>
              </a:ext>
            </a:extLst>
          </p:cNvPr>
          <p:cNvGrpSpPr/>
          <p:nvPr/>
        </p:nvGrpSpPr>
        <p:grpSpPr>
          <a:xfrm>
            <a:off x="5147966" y="2077073"/>
            <a:ext cx="4617296" cy="2658293"/>
            <a:chOff x="4953000" y="4922670"/>
            <a:chExt cx="4117401" cy="1475865"/>
          </a:xfrm>
        </p:grpSpPr>
        <p:sp>
          <p:nvSpPr>
            <p:cNvPr id="114" name="Cube 5">
              <a:extLst>
                <a:ext uri="{FF2B5EF4-FFF2-40B4-BE49-F238E27FC236}">
                  <a16:creationId xmlns:a16="http://schemas.microsoft.com/office/drawing/2014/main" id="{98C429AA-A0BC-44A0-94C9-A442781BAE71}"/>
                </a:ext>
              </a:extLst>
            </p:cNvPr>
            <p:cNvSpPr>
              <a:spLocks noChangeArrowheads="1"/>
            </p:cNvSpPr>
            <p:nvPr/>
          </p:nvSpPr>
          <p:spPr bwMode="auto">
            <a:xfrm>
              <a:off x="4953000" y="5996062"/>
              <a:ext cx="1896169" cy="402291"/>
            </a:xfrm>
            <a:prstGeom prst="cube">
              <a:avLst>
                <a:gd name="adj" fmla="val 25000"/>
              </a:avLst>
            </a:prstGeom>
            <a:solidFill>
              <a:srgbClr val="0000FF"/>
            </a:solidFill>
            <a:ln w="9525" algn="ctr">
              <a:solidFill>
                <a:srgbClr val="0000FF"/>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400" dirty="0">
                  <a:solidFill>
                    <a:schemeClr val="bg1"/>
                  </a:solidFill>
                  <a:cs typeface="Times New Roman" panose="02020603050405020304" pitchFamily="18" charset="0"/>
                </a:rPr>
                <a:t>Reduce paper: </a:t>
              </a:r>
              <a:r>
                <a:rPr lang="en-US" sz="1400" b="1" u="sng" dirty="0">
                  <a:solidFill>
                    <a:srgbClr val="FF0000"/>
                  </a:solidFill>
                  <a:cs typeface="Times New Roman" panose="02020603050405020304" pitchFamily="18" charset="0"/>
                </a:rPr>
                <a:t>80%</a:t>
              </a:r>
              <a:endParaRPr lang="vi-VN" sz="1400" b="1" u="sng" dirty="0">
                <a:solidFill>
                  <a:srgbClr val="FF0000"/>
                </a:solidFill>
                <a:cs typeface="Times New Roman" panose="02020603050405020304" pitchFamily="18" charset="0"/>
              </a:endParaRPr>
            </a:p>
          </p:txBody>
        </p:sp>
        <p:sp>
          <p:nvSpPr>
            <p:cNvPr id="115" name="Can 11">
              <a:extLst>
                <a:ext uri="{FF2B5EF4-FFF2-40B4-BE49-F238E27FC236}">
                  <a16:creationId xmlns:a16="http://schemas.microsoft.com/office/drawing/2014/main" id="{E1779D8F-38CC-441F-B2BE-39E72DE8E511}"/>
                </a:ext>
              </a:extLst>
            </p:cNvPr>
            <p:cNvSpPr/>
            <p:nvPr/>
          </p:nvSpPr>
          <p:spPr bwMode="auto">
            <a:xfrm>
              <a:off x="5145187" y="5153103"/>
              <a:ext cx="609599" cy="845577"/>
            </a:xfrm>
            <a:prstGeom prst="can">
              <a:avLst/>
            </a:prstGeom>
            <a:solidFill>
              <a:srgbClr val="FF0000"/>
            </a:solidFill>
            <a:ln>
              <a:solidFill>
                <a:schemeClr val="tx1"/>
              </a:solidFill>
              <a:headEnd type="none" w="med" len="med"/>
              <a:tailEnd type="none" w="med" len="med"/>
            </a:ln>
            <a:extLst/>
          </p:spPr>
          <p:style>
            <a:lnRef idx="0">
              <a:schemeClr val="accent6"/>
            </a:lnRef>
            <a:fillRef idx="3">
              <a:schemeClr val="accent6"/>
            </a:fillRef>
            <a:effectRef idx="3">
              <a:schemeClr val="accent6"/>
            </a:effectRef>
            <a:fontRef idx="minor">
              <a:schemeClr val="lt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ctr" hangingPunct="1"/>
              <a:r>
                <a:rPr lang="en-US" sz="1400" b="1" dirty="0">
                  <a:solidFill>
                    <a:schemeClr val="bg1"/>
                  </a:solidFill>
                  <a:cs typeface="Times New Roman" panose="02020603050405020304" pitchFamily="18" charset="0"/>
                </a:rPr>
                <a:t>100%</a:t>
              </a:r>
            </a:p>
            <a:p>
              <a:pPr algn="ctr" eaLnBrk="1" fontAlgn="ctr" hangingPunct="1"/>
              <a:r>
                <a:rPr lang="en-US" sz="1400" b="1" dirty="0">
                  <a:solidFill>
                    <a:schemeClr val="bg1"/>
                  </a:solidFill>
                  <a:cs typeface="Times New Roman" panose="02020603050405020304" pitchFamily="18" charset="0"/>
                </a:rPr>
                <a:t>Paper</a:t>
              </a:r>
              <a:endParaRPr lang="vi-VN" sz="1400" b="1" dirty="0">
                <a:solidFill>
                  <a:schemeClr val="bg1"/>
                </a:solidFill>
                <a:cs typeface="Times New Roman" panose="02020603050405020304" pitchFamily="18" charset="0"/>
              </a:endParaRPr>
            </a:p>
          </p:txBody>
        </p:sp>
        <p:sp>
          <p:nvSpPr>
            <p:cNvPr id="116" name="Can 12">
              <a:extLst>
                <a:ext uri="{FF2B5EF4-FFF2-40B4-BE49-F238E27FC236}">
                  <a16:creationId xmlns:a16="http://schemas.microsoft.com/office/drawing/2014/main" id="{2C7092A6-472E-440A-803E-4158274DCEAF}"/>
                </a:ext>
              </a:extLst>
            </p:cNvPr>
            <p:cNvSpPr/>
            <p:nvPr/>
          </p:nvSpPr>
          <p:spPr bwMode="auto">
            <a:xfrm>
              <a:off x="6031730" y="5754618"/>
              <a:ext cx="609599" cy="227998"/>
            </a:xfrm>
            <a:prstGeom prst="can">
              <a:avLst/>
            </a:prstGeom>
            <a:solidFill>
              <a:srgbClr val="00FF00"/>
            </a:solidFill>
            <a:ln>
              <a:solidFill>
                <a:schemeClr val="tx1"/>
              </a:solidFill>
              <a:headEnd type="none" w="med" len="med"/>
              <a:tailEnd type="none" w="med" len="med"/>
            </a:ln>
            <a:extLst/>
          </p:spPr>
          <p:style>
            <a:lnRef idx="0">
              <a:schemeClr val="accent6"/>
            </a:lnRef>
            <a:fillRef idx="3">
              <a:schemeClr val="accent6"/>
            </a:fillRef>
            <a:effectRef idx="3">
              <a:schemeClr val="accent6"/>
            </a:effectRef>
            <a:fontRef idx="minor">
              <a:schemeClr val="lt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1400" b="1" dirty="0">
                  <a:cs typeface="Times New Roman" panose="02020603050405020304" pitchFamily="18" charset="0"/>
                </a:rPr>
                <a:t>20%</a:t>
              </a:r>
            </a:p>
          </p:txBody>
        </p:sp>
        <p:grpSp>
          <p:nvGrpSpPr>
            <p:cNvPr id="117" name="Group 116">
              <a:extLst>
                <a:ext uri="{FF2B5EF4-FFF2-40B4-BE49-F238E27FC236}">
                  <a16:creationId xmlns:a16="http://schemas.microsoft.com/office/drawing/2014/main" id="{FEB3CB1E-5479-4C5B-994B-A5F249D85660}"/>
                </a:ext>
              </a:extLst>
            </p:cNvPr>
            <p:cNvGrpSpPr/>
            <p:nvPr/>
          </p:nvGrpSpPr>
          <p:grpSpPr>
            <a:xfrm>
              <a:off x="6050120" y="4922670"/>
              <a:ext cx="632801" cy="839740"/>
              <a:chOff x="4572033" y="5747501"/>
              <a:chExt cx="646431" cy="482032"/>
            </a:xfrm>
          </p:grpSpPr>
          <p:sp>
            <p:nvSpPr>
              <p:cNvPr id="126" name="Can 13">
                <a:extLst>
                  <a:ext uri="{FF2B5EF4-FFF2-40B4-BE49-F238E27FC236}">
                    <a16:creationId xmlns:a16="http://schemas.microsoft.com/office/drawing/2014/main" id="{752F7609-9835-452A-8482-79FEEA90AF52}"/>
                  </a:ext>
                </a:extLst>
              </p:cNvPr>
              <p:cNvSpPr/>
              <p:nvPr/>
            </p:nvSpPr>
            <p:spPr bwMode="auto">
              <a:xfrm>
                <a:off x="4572033" y="5917846"/>
                <a:ext cx="646431" cy="311687"/>
              </a:xfrm>
              <a:prstGeom prst="can">
                <a:avLst>
                  <a:gd name="adj" fmla="val 26994"/>
                </a:avLst>
              </a:prstGeom>
              <a:solidFill>
                <a:schemeClr val="tx1"/>
              </a:solidFill>
              <a:ln>
                <a:headEnd type="none" w="med" len="med"/>
                <a:tailEnd type="none" w="med" len="med"/>
              </a:ln>
              <a:extLst/>
            </p:spPr>
            <p:style>
              <a:lnRef idx="0">
                <a:schemeClr val="accent6"/>
              </a:lnRef>
              <a:fillRef idx="3">
                <a:schemeClr val="accent6"/>
              </a:fillRef>
              <a:effectRef idx="3">
                <a:schemeClr val="accent6"/>
              </a:effectRef>
              <a:fontRef idx="minor">
                <a:schemeClr val="lt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1400" b="1" u="sng" dirty="0">
                    <a:solidFill>
                      <a:srgbClr val="FF0000"/>
                    </a:solidFill>
                    <a:cs typeface="Times New Roman" panose="02020603050405020304" pitchFamily="18" charset="0"/>
                  </a:rPr>
                  <a:t>80%</a:t>
                </a:r>
                <a:endParaRPr lang="vi-VN" sz="1400" b="1" u="sng" dirty="0">
                  <a:solidFill>
                    <a:srgbClr val="FF0000"/>
                  </a:solidFill>
                  <a:cs typeface="Times New Roman" panose="02020603050405020304" pitchFamily="18" charset="0"/>
                </a:endParaRPr>
              </a:p>
            </p:txBody>
          </p:sp>
          <p:grpSp>
            <p:nvGrpSpPr>
              <p:cNvPr id="127" name="Group 34">
                <a:extLst>
                  <a:ext uri="{FF2B5EF4-FFF2-40B4-BE49-F238E27FC236}">
                    <a16:creationId xmlns:a16="http://schemas.microsoft.com/office/drawing/2014/main" id="{ECD159B1-E5C0-4C87-8A8C-153F4E79B5E0}"/>
                  </a:ext>
                </a:extLst>
              </p:cNvPr>
              <p:cNvGrpSpPr>
                <a:grpSpLocks/>
              </p:cNvGrpSpPr>
              <p:nvPr/>
            </p:nvGrpSpPr>
            <p:grpSpPr bwMode="auto">
              <a:xfrm>
                <a:off x="4619139" y="5747501"/>
                <a:ext cx="552218" cy="311687"/>
                <a:chOff x="2578284" y="1828800"/>
                <a:chExt cx="1307916" cy="655677"/>
              </a:xfrm>
            </p:grpSpPr>
            <p:cxnSp>
              <p:nvCxnSpPr>
                <p:cNvPr id="128" name="Straight Connector 127">
                  <a:extLst>
                    <a:ext uri="{FF2B5EF4-FFF2-40B4-BE49-F238E27FC236}">
                      <a16:creationId xmlns:a16="http://schemas.microsoft.com/office/drawing/2014/main" id="{FFA775F9-88DD-4F30-AFB4-74FE8E038473}"/>
                    </a:ext>
                  </a:extLst>
                </p:cNvPr>
                <p:cNvCxnSpPr/>
                <p:nvPr/>
              </p:nvCxnSpPr>
              <p:spPr>
                <a:xfrm flipV="1">
                  <a:off x="2578284" y="1828800"/>
                  <a:ext cx="1307916" cy="6556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F07B9EA-0BA9-4A58-9A68-3432DDE169B0}"/>
                    </a:ext>
                  </a:extLst>
                </p:cNvPr>
                <p:cNvCxnSpPr/>
                <p:nvPr/>
              </p:nvCxnSpPr>
              <p:spPr>
                <a:xfrm>
                  <a:off x="2743200" y="1905000"/>
                  <a:ext cx="1143000" cy="5794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18" name="Cube 5">
              <a:extLst>
                <a:ext uri="{FF2B5EF4-FFF2-40B4-BE49-F238E27FC236}">
                  <a16:creationId xmlns:a16="http://schemas.microsoft.com/office/drawing/2014/main" id="{8B5F36C6-79FA-4BE6-A167-5EAE560585B2}"/>
                </a:ext>
              </a:extLst>
            </p:cNvPr>
            <p:cNvSpPr>
              <a:spLocks noChangeArrowheads="1"/>
            </p:cNvSpPr>
            <p:nvPr/>
          </p:nvSpPr>
          <p:spPr bwMode="auto">
            <a:xfrm>
              <a:off x="6890958" y="5996244"/>
              <a:ext cx="2179443" cy="402291"/>
            </a:xfrm>
            <a:prstGeom prst="cube">
              <a:avLst>
                <a:gd name="adj" fmla="val 25000"/>
              </a:avLst>
            </a:prstGeom>
            <a:solidFill>
              <a:srgbClr val="0000FF"/>
            </a:solidFill>
            <a:ln w="9525" algn="ctr">
              <a:solidFill>
                <a:srgbClr val="0000FF"/>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400" dirty="0">
                  <a:solidFill>
                    <a:schemeClr val="bg1"/>
                  </a:solidFill>
                  <a:cs typeface="Times New Roman" panose="02020603050405020304" pitchFamily="18" charset="0"/>
                </a:rPr>
                <a:t>Save time inventory: </a:t>
              </a:r>
              <a:r>
                <a:rPr lang="en-US" sz="1400" b="1" u="sng" dirty="0">
                  <a:solidFill>
                    <a:srgbClr val="FF0000"/>
                  </a:solidFill>
                  <a:cs typeface="Times New Roman" panose="02020603050405020304" pitchFamily="18" charset="0"/>
                </a:rPr>
                <a:t>80%</a:t>
              </a:r>
              <a:endParaRPr lang="vi-VN" sz="1400" b="1" u="sng" dirty="0">
                <a:solidFill>
                  <a:srgbClr val="FF0000"/>
                </a:solidFill>
                <a:cs typeface="Times New Roman" panose="02020603050405020304" pitchFamily="18" charset="0"/>
              </a:endParaRPr>
            </a:p>
          </p:txBody>
        </p:sp>
        <p:sp>
          <p:nvSpPr>
            <p:cNvPr id="119" name="Can 11">
              <a:extLst>
                <a:ext uri="{FF2B5EF4-FFF2-40B4-BE49-F238E27FC236}">
                  <a16:creationId xmlns:a16="http://schemas.microsoft.com/office/drawing/2014/main" id="{3DE7F7D0-6044-47B3-8F9D-D2C0AF8E0C58}"/>
                </a:ext>
              </a:extLst>
            </p:cNvPr>
            <p:cNvSpPr/>
            <p:nvPr/>
          </p:nvSpPr>
          <p:spPr bwMode="auto">
            <a:xfrm>
              <a:off x="7366419" y="5153285"/>
              <a:ext cx="609599" cy="845577"/>
            </a:xfrm>
            <a:prstGeom prst="can">
              <a:avLst/>
            </a:prstGeom>
            <a:solidFill>
              <a:srgbClr val="000077"/>
            </a:solidFill>
            <a:ln>
              <a:solidFill>
                <a:schemeClr val="tx1"/>
              </a:solidFill>
              <a:headEnd type="none" w="med" len="med"/>
              <a:tailEnd type="none" w="med" len="med"/>
            </a:ln>
            <a:extLst/>
          </p:spPr>
          <p:style>
            <a:lnRef idx="0">
              <a:schemeClr val="accent6"/>
            </a:lnRef>
            <a:fillRef idx="3">
              <a:schemeClr val="accent6"/>
            </a:fillRef>
            <a:effectRef idx="3">
              <a:schemeClr val="accent6"/>
            </a:effectRef>
            <a:fontRef idx="minor">
              <a:schemeClr val="lt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ctr" hangingPunct="1"/>
              <a:r>
                <a:rPr lang="en-US" sz="1400" b="1" dirty="0">
                  <a:solidFill>
                    <a:schemeClr val="bg1"/>
                  </a:solidFill>
                  <a:cs typeface="Times New Roman" panose="02020603050405020304" pitchFamily="18" charset="0"/>
                </a:rPr>
                <a:t>100%</a:t>
              </a:r>
            </a:p>
            <a:p>
              <a:pPr algn="ctr" eaLnBrk="1" fontAlgn="ctr" hangingPunct="1"/>
              <a:r>
                <a:rPr lang="en-US" sz="1400" b="1" dirty="0">
                  <a:solidFill>
                    <a:schemeClr val="bg1"/>
                  </a:solidFill>
                  <a:cs typeface="Times New Roman" panose="02020603050405020304" pitchFamily="18" charset="0"/>
                </a:rPr>
                <a:t>Time</a:t>
              </a:r>
              <a:endParaRPr lang="vi-VN" sz="1400" b="1" dirty="0">
                <a:solidFill>
                  <a:schemeClr val="bg1"/>
                </a:solidFill>
                <a:cs typeface="Times New Roman" panose="02020603050405020304" pitchFamily="18" charset="0"/>
              </a:endParaRPr>
            </a:p>
          </p:txBody>
        </p:sp>
        <p:sp>
          <p:nvSpPr>
            <p:cNvPr id="120" name="Can 12">
              <a:extLst>
                <a:ext uri="{FF2B5EF4-FFF2-40B4-BE49-F238E27FC236}">
                  <a16:creationId xmlns:a16="http://schemas.microsoft.com/office/drawing/2014/main" id="{04ECD699-E8D0-4195-B2C7-40D36C8127B8}"/>
                </a:ext>
              </a:extLst>
            </p:cNvPr>
            <p:cNvSpPr/>
            <p:nvPr/>
          </p:nvSpPr>
          <p:spPr bwMode="auto">
            <a:xfrm>
              <a:off x="8252962" y="5695375"/>
              <a:ext cx="609599" cy="287423"/>
            </a:xfrm>
            <a:prstGeom prst="can">
              <a:avLst/>
            </a:prstGeom>
            <a:solidFill>
              <a:srgbClr val="00FF00"/>
            </a:solidFill>
            <a:ln>
              <a:solidFill>
                <a:schemeClr val="tx1"/>
              </a:solidFill>
              <a:headEnd type="none" w="med" len="med"/>
              <a:tailEnd type="none" w="med" len="med"/>
            </a:ln>
            <a:extLst/>
          </p:spPr>
          <p:style>
            <a:lnRef idx="0">
              <a:schemeClr val="accent6"/>
            </a:lnRef>
            <a:fillRef idx="3">
              <a:schemeClr val="accent6"/>
            </a:fillRef>
            <a:effectRef idx="3">
              <a:schemeClr val="accent6"/>
            </a:effectRef>
            <a:fontRef idx="minor">
              <a:schemeClr val="lt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1400" b="1" dirty="0">
                  <a:cs typeface="Times New Roman" panose="02020603050405020304" pitchFamily="18" charset="0"/>
                </a:rPr>
                <a:t>33,3%</a:t>
              </a:r>
            </a:p>
          </p:txBody>
        </p:sp>
        <p:grpSp>
          <p:nvGrpSpPr>
            <p:cNvPr id="121" name="Group 120">
              <a:extLst>
                <a:ext uri="{FF2B5EF4-FFF2-40B4-BE49-F238E27FC236}">
                  <a16:creationId xmlns:a16="http://schemas.microsoft.com/office/drawing/2014/main" id="{72188BB4-9016-4F14-A4F0-7F94C2F851D8}"/>
                </a:ext>
              </a:extLst>
            </p:cNvPr>
            <p:cNvGrpSpPr/>
            <p:nvPr/>
          </p:nvGrpSpPr>
          <p:grpSpPr>
            <a:xfrm>
              <a:off x="8244372" y="4953000"/>
              <a:ext cx="632801" cy="742375"/>
              <a:chOff x="4572033" y="5747501"/>
              <a:chExt cx="646431" cy="482035"/>
            </a:xfrm>
            <a:solidFill>
              <a:srgbClr val="0000FF"/>
            </a:solidFill>
          </p:grpSpPr>
          <p:sp>
            <p:nvSpPr>
              <p:cNvPr id="122" name="Can 13">
                <a:extLst>
                  <a:ext uri="{FF2B5EF4-FFF2-40B4-BE49-F238E27FC236}">
                    <a16:creationId xmlns:a16="http://schemas.microsoft.com/office/drawing/2014/main" id="{FDE57E9F-5738-4813-B888-2CA960B86343}"/>
                  </a:ext>
                </a:extLst>
              </p:cNvPr>
              <p:cNvSpPr/>
              <p:nvPr/>
            </p:nvSpPr>
            <p:spPr bwMode="auto">
              <a:xfrm>
                <a:off x="4572033" y="5917849"/>
                <a:ext cx="646431" cy="311687"/>
              </a:xfrm>
              <a:prstGeom prst="can">
                <a:avLst>
                  <a:gd name="adj" fmla="val 26994"/>
                </a:avLst>
              </a:prstGeom>
              <a:grpFill/>
              <a:ln>
                <a:headEnd type="none" w="med" len="med"/>
                <a:tailEnd type="none" w="med" len="med"/>
              </a:ln>
              <a:extLst/>
            </p:spPr>
            <p:style>
              <a:lnRef idx="0">
                <a:schemeClr val="accent6"/>
              </a:lnRef>
              <a:fillRef idx="3">
                <a:schemeClr val="accent6"/>
              </a:fillRef>
              <a:effectRef idx="3">
                <a:schemeClr val="accent6"/>
              </a:effectRef>
              <a:fontRef idx="minor">
                <a:schemeClr val="lt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1400" b="1" u="sng" dirty="0">
                    <a:solidFill>
                      <a:srgbClr val="FF0000"/>
                    </a:solidFill>
                    <a:cs typeface="Times New Roman" panose="02020603050405020304" pitchFamily="18" charset="0"/>
                  </a:rPr>
                  <a:t>66,7%</a:t>
                </a:r>
                <a:endParaRPr lang="vi-VN" sz="1400" b="1" u="sng" dirty="0">
                  <a:solidFill>
                    <a:srgbClr val="FF0000"/>
                  </a:solidFill>
                  <a:cs typeface="Times New Roman" panose="02020603050405020304" pitchFamily="18" charset="0"/>
                </a:endParaRPr>
              </a:p>
            </p:txBody>
          </p:sp>
          <p:grpSp>
            <p:nvGrpSpPr>
              <p:cNvPr id="123" name="Group 34">
                <a:extLst>
                  <a:ext uri="{FF2B5EF4-FFF2-40B4-BE49-F238E27FC236}">
                    <a16:creationId xmlns:a16="http://schemas.microsoft.com/office/drawing/2014/main" id="{B77654F6-FDD8-4B92-9C56-D656E4AAA652}"/>
                  </a:ext>
                </a:extLst>
              </p:cNvPr>
              <p:cNvGrpSpPr>
                <a:grpSpLocks/>
              </p:cNvGrpSpPr>
              <p:nvPr/>
            </p:nvGrpSpPr>
            <p:grpSpPr bwMode="auto">
              <a:xfrm>
                <a:off x="4619139" y="5747501"/>
                <a:ext cx="552218" cy="311687"/>
                <a:chOff x="2578284" y="1828800"/>
                <a:chExt cx="1307916" cy="655677"/>
              </a:xfrm>
              <a:grpFill/>
            </p:grpSpPr>
            <p:cxnSp>
              <p:nvCxnSpPr>
                <p:cNvPr id="124" name="Straight Connector 123">
                  <a:extLst>
                    <a:ext uri="{FF2B5EF4-FFF2-40B4-BE49-F238E27FC236}">
                      <a16:creationId xmlns:a16="http://schemas.microsoft.com/office/drawing/2014/main" id="{45338E4A-EC4F-4D67-B326-3831CC81A889}"/>
                    </a:ext>
                  </a:extLst>
                </p:cNvPr>
                <p:cNvCxnSpPr/>
                <p:nvPr/>
              </p:nvCxnSpPr>
              <p:spPr>
                <a:xfrm flipV="1">
                  <a:off x="2578284" y="1828800"/>
                  <a:ext cx="1307916" cy="655677"/>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D13B013-C098-4DA9-ACEE-A422AB315505}"/>
                    </a:ext>
                  </a:extLst>
                </p:cNvPr>
                <p:cNvCxnSpPr/>
                <p:nvPr/>
              </p:nvCxnSpPr>
              <p:spPr>
                <a:xfrm>
                  <a:off x="2743200" y="1905000"/>
                  <a:ext cx="1143000" cy="579477"/>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grpSp>
        </p:grpSp>
      </p:grpSp>
      <p:sp>
        <p:nvSpPr>
          <p:cNvPr id="130" name="Rectangle: Rounded Corners 22">
            <a:extLst>
              <a:ext uri="{FF2B5EF4-FFF2-40B4-BE49-F238E27FC236}">
                <a16:creationId xmlns:a16="http://schemas.microsoft.com/office/drawing/2014/main" id="{C4DA1A5B-A515-46EC-976B-541A7A37FBB2}"/>
              </a:ext>
            </a:extLst>
          </p:cNvPr>
          <p:cNvSpPr/>
          <p:nvPr/>
        </p:nvSpPr>
        <p:spPr>
          <a:xfrm>
            <a:off x="451924" y="846330"/>
            <a:ext cx="4696041" cy="521995"/>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2000" dirty="0">
                <a:solidFill>
                  <a:schemeClr val="bg1"/>
                </a:solidFill>
                <a:latin typeface="Arial" panose="020B0604020202020204" pitchFamily="34" charset="0"/>
                <a:ea typeface="HGP創英角ｺﾞｼｯｸUB" pitchFamily="50" charset="-128"/>
                <a:cs typeface="Arial" panose="020B0604020202020204" pitchFamily="34" charset="0"/>
              </a:rPr>
              <a:t>Standardization all manual operations</a:t>
            </a:r>
            <a:endParaRPr lang="en-US" sz="2000" b="1" dirty="0">
              <a:solidFill>
                <a:schemeClr val="bg1"/>
              </a:solidFill>
              <a:latin typeface="Arial" panose="020B0604020202020204" pitchFamily="34" charset="0"/>
              <a:cs typeface="Arial" panose="020B0604020202020204" pitchFamily="34" charset="0"/>
            </a:endParaRPr>
          </a:p>
        </p:txBody>
      </p:sp>
      <p:sp>
        <p:nvSpPr>
          <p:cNvPr id="131" name="Rectangle: Rounded Corners 22">
            <a:extLst>
              <a:ext uri="{FF2B5EF4-FFF2-40B4-BE49-F238E27FC236}">
                <a16:creationId xmlns:a16="http://schemas.microsoft.com/office/drawing/2014/main" id="{B3E30BE4-95F2-4203-9EC2-366C359F1FC4}"/>
              </a:ext>
            </a:extLst>
          </p:cNvPr>
          <p:cNvSpPr/>
          <p:nvPr/>
        </p:nvSpPr>
        <p:spPr>
          <a:xfrm>
            <a:off x="5529064" y="862287"/>
            <a:ext cx="3745513" cy="549533"/>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2000" dirty="0">
                <a:solidFill>
                  <a:schemeClr val="bg1"/>
                </a:solidFill>
                <a:latin typeface="Arial" panose="020B0604020202020204" pitchFamily="34" charset="0"/>
                <a:ea typeface="HGP創英角ｺﾞｼｯｸUB" pitchFamily="50" charset="-128"/>
                <a:cs typeface="Arial" panose="020B0604020202020204" pitchFamily="34" charset="0"/>
              </a:rPr>
              <a:t>Save time inventory</a:t>
            </a:r>
            <a:endParaRPr lang="en-US" sz="2000" b="1" dirty="0">
              <a:solidFill>
                <a:schemeClr val="bg1"/>
              </a:solidFill>
              <a:latin typeface="Arial" panose="020B0604020202020204" pitchFamily="34" charset="0"/>
              <a:cs typeface="Arial" panose="020B0604020202020204" pitchFamily="34" charset="0"/>
            </a:endParaRPr>
          </a:p>
        </p:txBody>
      </p:sp>
      <p:graphicFrame>
        <p:nvGraphicFramePr>
          <p:cNvPr id="132" name="Diagram 131">
            <a:extLst>
              <a:ext uri="{FF2B5EF4-FFF2-40B4-BE49-F238E27FC236}">
                <a16:creationId xmlns:a16="http://schemas.microsoft.com/office/drawing/2014/main" id="{52F66866-7056-41D2-8B21-CCD8C722E9FE}"/>
              </a:ext>
            </a:extLst>
          </p:cNvPr>
          <p:cNvGraphicFramePr/>
          <p:nvPr>
            <p:extLst>
              <p:ext uri="{D42A27DB-BD31-4B8C-83A1-F6EECF244321}">
                <p14:modId xmlns:p14="http://schemas.microsoft.com/office/powerpoint/2010/main" val="1987181766"/>
              </p:ext>
            </p:extLst>
          </p:nvPr>
        </p:nvGraphicFramePr>
        <p:xfrm>
          <a:off x="-417350" y="1473067"/>
          <a:ext cx="5799992" cy="415340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35" name="Group 134">
            <a:extLst>
              <a:ext uri="{FF2B5EF4-FFF2-40B4-BE49-F238E27FC236}">
                <a16:creationId xmlns:a16="http://schemas.microsoft.com/office/drawing/2014/main" id="{50069B64-5418-4D0E-B3C2-318638741D98}"/>
              </a:ext>
            </a:extLst>
          </p:cNvPr>
          <p:cNvGrpSpPr/>
          <p:nvPr/>
        </p:nvGrpSpPr>
        <p:grpSpPr>
          <a:xfrm>
            <a:off x="1712640" y="2739030"/>
            <a:ext cx="1224136" cy="1442088"/>
            <a:chOff x="1352600" y="2564904"/>
            <a:chExt cx="1633957" cy="2782168"/>
          </a:xfrm>
        </p:grpSpPr>
        <p:pic>
          <p:nvPicPr>
            <p:cNvPr id="136" name="図 31">
              <a:extLst>
                <a:ext uri="{FF2B5EF4-FFF2-40B4-BE49-F238E27FC236}">
                  <a16:creationId xmlns:a16="http://schemas.microsoft.com/office/drawing/2014/main" id="{C3E8EF4E-9E29-4D22-8B47-64C6342E0556}"/>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27442" y="2708920"/>
              <a:ext cx="401824" cy="992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7" descr="C:\Program Files\Microsoft Office\MEDIA\CAGCAT10\j0285750.wmf">
              <a:extLst>
                <a:ext uri="{FF2B5EF4-FFF2-40B4-BE49-F238E27FC236}">
                  <a16:creationId xmlns:a16="http://schemas.microsoft.com/office/drawing/2014/main" id="{9109F7F4-274A-4F0F-9977-AB9A216BF9A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21725" y="3042758"/>
              <a:ext cx="964832" cy="638270"/>
            </a:xfrm>
            <a:prstGeom prst="rect">
              <a:avLst/>
            </a:prstGeom>
            <a:noFill/>
            <a:extLst>
              <a:ext uri="{909E8E84-426E-40DD-AFC4-6F175D3DCCD1}">
                <a14:hiddenFill xmlns:a14="http://schemas.microsoft.com/office/drawing/2010/main">
                  <a:solidFill>
                    <a:srgbClr val="FFFFFF"/>
                  </a:solidFill>
                </a14:hiddenFill>
              </a:ext>
            </a:extLst>
          </p:spPr>
        </p:pic>
        <p:sp>
          <p:nvSpPr>
            <p:cNvPr id="138" name="フローチャート : 磁気ディスク 12">
              <a:extLst>
                <a:ext uri="{FF2B5EF4-FFF2-40B4-BE49-F238E27FC236}">
                  <a16:creationId xmlns:a16="http://schemas.microsoft.com/office/drawing/2014/main" id="{87476AE9-33B3-46C6-B612-2B9CE18D9E38}"/>
                </a:ext>
              </a:extLst>
            </p:cNvPr>
            <p:cNvSpPr/>
            <p:nvPr/>
          </p:nvSpPr>
          <p:spPr>
            <a:xfrm>
              <a:off x="1460983" y="4471631"/>
              <a:ext cx="1417190" cy="87544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ALCMS</a:t>
              </a:r>
              <a:endParaRPr lang="en-SG" sz="1000" dirty="0"/>
            </a:p>
          </p:txBody>
        </p:sp>
        <p:sp>
          <p:nvSpPr>
            <p:cNvPr id="139" name="Rounded Rectangle 2">
              <a:extLst>
                <a:ext uri="{FF2B5EF4-FFF2-40B4-BE49-F238E27FC236}">
                  <a16:creationId xmlns:a16="http://schemas.microsoft.com/office/drawing/2014/main" id="{D05D2095-216B-4929-9D87-7D3B2DEB2E32}"/>
                </a:ext>
              </a:extLst>
            </p:cNvPr>
            <p:cNvSpPr/>
            <p:nvPr/>
          </p:nvSpPr>
          <p:spPr>
            <a:xfrm>
              <a:off x="1352600" y="2564904"/>
              <a:ext cx="1633957" cy="13114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上下矢印 14">
              <a:extLst>
                <a:ext uri="{FF2B5EF4-FFF2-40B4-BE49-F238E27FC236}">
                  <a16:creationId xmlns:a16="http://schemas.microsoft.com/office/drawing/2014/main" id="{4AB26BDE-B3E2-4E2C-B322-92DB0C67DA15}"/>
                </a:ext>
              </a:extLst>
            </p:cNvPr>
            <p:cNvSpPr/>
            <p:nvPr/>
          </p:nvSpPr>
          <p:spPr>
            <a:xfrm>
              <a:off x="2002372" y="3876368"/>
              <a:ext cx="334412" cy="659856"/>
            </a:xfrm>
            <a:prstGeom prst="upDownArrow">
              <a:avLst/>
            </a:prstGeom>
            <a:solidFill>
              <a:srgbClr val="FFCC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915930937"/>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b="89087"/>
          <a:stretch/>
        </p:blipFill>
        <p:spPr>
          <a:xfrm>
            <a:off x="381000" y="20780"/>
            <a:ext cx="9144000" cy="623694"/>
          </a:xfrm>
          <a:prstGeom prst="rect">
            <a:avLst/>
          </a:prstGeom>
        </p:spPr>
      </p:pic>
      <p:sp>
        <p:nvSpPr>
          <p:cNvPr id="13" name="Rectangle 12"/>
          <p:cNvSpPr/>
          <p:nvPr/>
        </p:nvSpPr>
        <p:spPr>
          <a:xfrm>
            <a:off x="1779460" y="0"/>
            <a:ext cx="7105621"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bg1"/>
                </a:solidFill>
                <a:latin typeface="Arial" pitchFamily="34" charset="0"/>
                <a:cs typeface="Arial" pitchFamily="34" charset="0"/>
              </a:rPr>
              <a:t>Action Plan</a:t>
            </a:r>
          </a:p>
        </p:txBody>
      </p:sp>
      <p:sp>
        <p:nvSpPr>
          <p:cNvPr id="15" name="Rectangle 14"/>
          <p:cNvSpPr/>
          <p:nvPr/>
        </p:nvSpPr>
        <p:spPr bwMode="auto">
          <a:xfrm>
            <a:off x="8686800" y="0"/>
            <a:ext cx="838200" cy="644474"/>
          </a:xfrm>
          <a:prstGeom prst="rect">
            <a:avLst/>
          </a:prstGeom>
          <a:noFill/>
          <a:ln w="952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r>
              <a:rPr lang="en-US" sz="2000" dirty="0">
                <a:latin typeface="Cambria" pitchFamily="18" charset="0"/>
              </a:rPr>
              <a:t>6/30</a:t>
            </a:r>
          </a:p>
        </p:txBody>
      </p:sp>
      <p:pic>
        <p:nvPicPr>
          <p:cNvPr id="19" name="Picture 2" descr="N:\02.Production\2.2 FA\2. DP\01. Quality\19. Other\2.Ms.Doan\Pic QCC\shutterstock_136924790.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01" t="10682" r="8000" b="6847"/>
          <a:stretch/>
        </p:blipFill>
        <p:spPr bwMode="auto">
          <a:xfrm>
            <a:off x="5053551" y="1695809"/>
            <a:ext cx="2671438" cy="20184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Group 1634"/>
          <p:cNvGraphicFramePr>
            <a:graphicFrameLocks noGrp="1"/>
          </p:cNvGraphicFramePr>
          <p:nvPr>
            <p:extLst>
              <p:ext uri="{D42A27DB-BD31-4B8C-83A1-F6EECF244321}">
                <p14:modId xmlns:p14="http://schemas.microsoft.com/office/powerpoint/2010/main" val="1970326756"/>
              </p:ext>
            </p:extLst>
          </p:nvPr>
        </p:nvGraphicFramePr>
        <p:xfrm>
          <a:off x="125213" y="699417"/>
          <a:ext cx="9727062" cy="5757416"/>
        </p:xfrm>
        <a:graphic>
          <a:graphicData uri="http://schemas.openxmlformats.org/drawingml/2006/table">
            <a:tbl>
              <a:tblPr/>
              <a:tblGrid>
                <a:gridCol w="748754">
                  <a:extLst>
                    <a:ext uri="{9D8B030D-6E8A-4147-A177-3AD203B41FA5}">
                      <a16:colId xmlns:a16="http://schemas.microsoft.com/office/drawing/2014/main" val="20000"/>
                    </a:ext>
                  </a:extLst>
                </a:gridCol>
                <a:gridCol w="418224">
                  <a:extLst>
                    <a:ext uri="{9D8B030D-6E8A-4147-A177-3AD203B41FA5}">
                      <a16:colId xmlns:a16="http://schemas.microsoft.com/office/drawing/2014/main" val="20001"/>
                    </a:ext>
                  </a:extLst>
                </a:gridCol>
                <a:gridCol w="1434770">
                  <a:extLst>
                    <a:ext uri="{9D8B030D-6E8A-4147-A177-3AD203B41FA5}">
                      <a16:colId xmlns:a16="http://schemas.microsoft.com/office/drawing/2014/main" val="20002"/>
                    </a:ext>
                  </a:extLst>
                </a:gridCol>
                <a:gridCol w="970553">
                  <a:extLst>
                    <a:ext uri="{9D8B030D-6E8A-4147-A177-3AD203B41FA5}">
                      <a16:colId xmlns:a16="http://schemas.microsoft.com/office/drawing/2014/main" val="20003"/>
                    </a:ext>
                  </a:extLst>
                </a:gridCol>
                <a:gridCol w="209040">
                  <a:extLst>
                    <a:ext uri="{9D8B030D-6E8A-4147-A177-3AD203B41FA5}">
                      <a16:colId xmlns:a16="http://schemas.microsoft.com/office/drawing/2014/main" val="20004"/>
                    </a:ext>
                  </a:extLst>
                </a:gridCol>
                <a:gridCol w="209040">
                  <a:extLst>
                    <a:ext uri="{9D8B030D-6E8A-4147-A177-3AD203B41FA5}">
                      <a16:colId xmlns:a16="http://schemas.microsoft.com/office/drawing/2014/main" val="2543880125"/>
                    </a:ext>
                  </a:extLst>
                </a:gridCol>
                <a:gridCol w="209040">
                  <a:extLst>
                    <a:ext uri="{9D8B030D-6E8A-4147-A177-3AD203B41FA5}">
                      <a16:colId xmlns:a16="http://schemas.microsoft.com/office/drawing/2014/main" val="2968314447"/>
                    </a:ext>
                  </a:extLst>
                </a:gridCol>
                <a:gridCol w="209040">
                  <a:extLst>
                    <a:ext uri="{9D8B030D-6E8A-4147-A177-3AD203B41FA5}">
                      <a16:colId xmlns:a16="http://schemas.microsoft.com/office/drawing/2014/main" val="1800298495"/>
                    </a:ext>
                  </a:extLst>
                </a:gridCol>
                <a:gridCol w="209040">
                  <a:extLst>
                    <a:ext uri="{9D8B030D-6E8A-4147-A177-3AD203B41FA5}">
                      <a16:colId xmlns:a16="http://schemas.microsoft.com/office/drawing/2014/main" val="20005"/>
                    </a:ext>
                  </a:extLst>
                </a:gridCol>
                <a:gridCol w="209040">
                  <a:extLst>
                    <a:ext uri="{9D8B030D-6E8A-4147-A177-3AD203B41FA5}">
                      <a16:colId xmlns:a16="http://schemas.microsoft.com/office/drawing/2014/main" val="1279831687"/>
                    </a:ext>
                  </a:extLst>
                </a:gridCol>
                <a:gridCol w="209040">
                  <a:extLst>
                    <a:ext uri="{9D8B030D-6E8A-4147-A177-3AD203B41FA5}">
                      <a16:colId xmlns:a16="http://schemas.microsoft.com/office/drawing/2014/main" val="4019442134"/>
                    </a:ext>
                  </a:extLst>
                </a:gridCol>
                <a:gridCol w="209040">
                  <a:extLst>
                    <a:ext uri="{9D8B030D-6E8A-4147-A177-3AD203B41FA5}">
                      <a16:colId xmlns:a16="http://schemas.microsoft.com/office/drawing/2014/main" val="2397719909"/>
                    </a:ext>
                  </a:extLst>
                </a:gridCol>
                <a:gridCol w="211508">
                  <a:extLst>
                    <a:ext uri="{9D8B030D-6E8A-4147-A177-3AD203B41FA5}">
                      <a16:colId xmlns:a16="http://schemas.microsoft.com/office/drawing/2014/main" val="20006"/>
                    </a:ext>
                  </a:extLst>
                </a:gridCol>
                <a:gridCol w="211508">
                  <a:extLst>
                    <a:ext uri="{9D8B030D-6E8A-4147-A177-3AD203B41FA5}">
                      <a16:colId xmlns:a16="http://schemas.microsoft.com/office/drawing/2014/main" val="4069244276"/>
                    </a:ext>
                  </a:extLst>
                </a:gridCol>
                <a:gridCol w="211508">
                  <a:extLst>
                    <a:ext uri="{9D8B030D-6E8A-4147-A177-3AD203B41FA5}">
                      <a16:colId xmlns:a16="http://schemas.microsoft.com/office/drawing/2014/main" val="2237725397"/>
                    </a:ext>
                  </a:extLst>
                </a:gridCol>
                <a:gridCol w="211508">
                  <a:extLst>
                    <a:ext uri="{9D8B030D-6E8A-4147-A177-3AD203B41FA5}">
                      <a16:colId xmlns:a16="http://schemas.microsoft.com/office/drawing/2014/main" val="104008530"/>
                    </a:ext>
                  </a:extLst>
                </a:gridCol>
                <a:gridCol w="209040">
                  <a:extLst>
                    <a:ext uri="{9D8B030D-6E8A-4147-A177-3AD203B41FA5}">
                      <a16:colId xmlns:a16="http://schemas.microsoft.com/office/drawing/2014/main" val="20007"/>
                    </a:ext>
                  </a:extLst>
                </a:gridCol>
                <a:gridCol w="209040">
                  <a:extLst>
                    <a:ext uri="{9D8B030D-6E8A-4147-A177-3AD203B41FA5}">
                      <a16:colId xmlns:a16="http://schemas.microsoft.com/office/drawing/2014/main" val="2921747749"/>
                    </a:ext>
                  </a:extLst>
                </a:gridCol>
                <a:gridCol w="209040">
                  <a:extLst>
                    <a:ext uri="{9D8B030D-6E8A-4147-A177-3AD203B41FA5}">
                      <a16:colId xmlns:a16="http://schemas.microsoft.com/office/drawing/2014/main" val="558160909"/>
                    </a:ext>
                  </a:extLst>
                </a:gridCol>
                <a:gridCol w="209040">
                  <a:extLst>
                    <a:ext uri="{9D8B030D-6E8A-4147-A177-3AD203B41FA5}">
                      <a16:colId xmlns:a16="http://schemas.microsoft.com/office/drawing/2014/main" val="2749649166"/>
                    </a:ext>
                  </a:extLst>
                </a:gridCol>
                <a:gridCol w="209040">
                  <a:extLst>
                    <a:ext uri="{9D8B030D-6E8A-4147-A177-3AD203B41FA5}">
                      <a16:colId xmlns:a16="http://schemas.microsoft.com/office/drawing/2014/main" val="20008"/>
                    </a:ext>
                  </a:extLst>
                </a:gridCol>
                <a:gridCol w="209040">
                  <a:extLst>
                    <a:ext uri="{9D8B030D-6E8A-4147-A177-3AD203B41FA5}">
                      <a16:colId xmlns:a16="http://schemas.microsoft.com/office/drawing/2014/main" val="1485261282"/>
                    </a:ext>
                  </a:extLst>
                </a:gridCol>
                <a:gridCol w="209040">
                  <a:extLst>
                    <a:ext uri="{9D8B030D-6E8A-4147-A177-3AD203B41FA5}">
                      <a16:colId xmlns:a16="http://schemas.microsoft.com/office/drawing/2014/main" val="3261213976"/>
                    </a:ext>
                  </a:extLst>
                </a:gridCol>
                <a:gridCol w="209040">
                  <a:extLst>
                    <a:ext uri="{9D8B030D-6E8A-4147-A177-3AD203B41FA5}">
                      <a16:colId xmlns:a16="http://schemas.microsoft.com/office/drawing/2014/main" val="1658809076"/>
                    </a:ext>
                  </a:extLst>
                </a:gridCol>
                <a:gridCol w="739951">
                  <a:extLst>
                    <a:ext uri="{9D8B030D-6E8A-4147-A177-3AD203B41FA5}">
                      <a16:colId xmlns:a16="http://schemas.microsoft.com/office/drawing/2014/main" val="20009"/>
                    </a:ext>
                  </a:extLst>
                </a:gridCol>
                <a:gridCol w="1224138">
                  <a:extLst>
                    <a:ext uri="{9D8B030D-6E8A-4147-A177-3AD203B41FA5}">
                      <a16:colId xmlns:a16="http://schemas.microsoft.com/office/drawing/2014/main" val="20010"/>
                    </a:ext>
                  </a:extLst>
                </a:gridCol>
              </a:tblGrid>
              <a:tr h="380624">
                <a:tc rowSpan="2">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4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PDCA</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rowSpan="2">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4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No</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4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What</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4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Where</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gridSpan="20">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4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When</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bg1"/>
                        </a:solidFill>
                        <a:effectLst/>
                        <a:latin typeface="HGP創英角ｺﾞｼｯｸUB" pitchFamily="50" charset="-128"/>
                        <a:ea typeface="Arial Unicode MS" pitchFamily="34" charset="-128"/>
                        <a:cs typeface="Arial Unicode MS" pitchFamily="34" charset="-128"/>
                      </a:endParaRPr>
                    </a:p>
                  </a:txBody>
                  <a:tcPr marL="89996" marR="89996" marT="46801" marB="46801"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4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Who</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4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How</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0"/>
                  </a:ext>
                </a:extLst>
              </a:tr>
              <a:tr h="791412">
                <a:tc vMerge="1">
                  <a:txBody>
                    <a:bodyPr/>
                    <a:lstStyle/>
                    <a:p>
                      <a:endParaRPr lang="en-US"/>
                    </a:p>
                  </a:txBody>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4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Content</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4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Location</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gridSpan="4">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ja-JP" sz="1400" b="1" i="0" u="none" strike="noStrike" cap="none" normalizeH="0" baseline="0" dirty="0">
                          <a:ln>
                            <a:noFill/>
                          </a:ln>
                          <a:solidFill>
                            <a:schemeClr val="tx1"/>
                          </a:solidFill>
                          <a:effectLst/>
                          <a:latin typeface="Cambria" pitchFamily="18" charset="0"/>
                          <a:ea typeface="HGP創英角ｺﾞｼｯｸUB" pitchFamily="50" charset="-128"/>
                        </a:rPr>
                        <a:t>Oct</a:t>
                      </a:r>
                    </a:p>
                  </a:txBody>
                  <a:tcPr marL="91435" marR="91435"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ja-JP" sz="1400" b="1" i="0" u="none" strike="noStrike" cap="none" normalizeH="0" baseline="0" dirty="0">
                          <a:ln>
                            <a:noFill/>
                          </a:ln>
                          <a:solidFill>
                            <a:schemeClr val="tx1"/>
                          </a:solidFill>
                          <a:effectLst/>
                          <a:latin typeface="Cambria" pitchFamily="18" charset="0"/>
                          <a:ea typeface="HGP創英角ｺﾞｼｯｸUB" pitchFamily="50" charset="-128"/>
                        </a:rPr>
                        <a:t>Nov</a:t>
                      </a:r>
                    </a:p>
                  </a:txBody>
                  <a:tcPr marL="91435" marR="91435"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US" altLang="ja-JP" sz="1400" b="1" i="0" u="none" strike="noStrike" cap="none" normalizeH="0" baseline="0" dirty="0">
                          <a:ln>
                            <a:noFill/>
                          </a:ln>
                          <a:solidFill>
                            <a:schemeClr val="tx1"/>
                          </a:solidFill>
                          <a:effectLst/>
                          <a:latin typeface="Cambria" pitchFamily="18" charset="0"/>
                          <a:ea typeface="HGP創英角ｺﾞｼｯｸUB" pitchFamily="50" charset="-128"/>
                        </a:rPr>
                        <a:t>Dec</a:t>
                      </a:r>
                    </a:p>
                  </a:txBody>
                  <a:tcPr marL="91435" marR="91435"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US" altLang="ja-JP" sz="1400" b="1" i="0" u="none" strike="noStrike" cap="none" normalizeH="0" baseline="0" dirty="0">
                          <a:ln>
                            <a:noFill/>
                          </a:ln>
                          <a:solidFill>
                            <a:schemeClr val="tx1"/>
                          </a:solidFill>
                          <a:effectLst/>
                          <a:latin typeface="Cambria" pitchFamily="18" charset="0"/>
                          <a:ea typeface="HGP創英角ｺﾞｼｯｸUB" pitchFamily="50" charset="-128"/>
                        </a:rPr>
                        <a:t>Jan</a:t>
                      </a:r>
                    </a:p>
                  </a:txBody>
                  <a:tcPr marL="91435" marR="91435"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US" altLang="ja-JP" sz="1400" b="1" i="0" u="none" strike="noStrike" cap="none" normalizeH="0" baseline="0" dirty="0">
                          <a:ln>
                            <a:noFill/>
                          </a:ln>
                          <a:solidFill>
                            <a:schemeClr val="tx1"/>
                          </a:solidFill>
                          <a:effectLst/>
                          <a:latin typeface="Cambria" pitchFamily="18" charset="0"/>
                          <a:ea typeface="HGP創英角ｺﾞｼｯｸUB" pitchFamily="50" charset="-128"/>
                        </a:rPr>
                        <a:t>Feb</a:t>
                      </a:r>
                    </a:p>
                  </a:txBody>
                  <a:tcPr marL="91435" marR="91435"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4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Tool</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1"/>
                  </a:ext>
                </a:extLst>
              </a:tr>
              <a:tr h="508012">
                <a:tc rowSpan="3">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100" b="1" i="0" u="none" strike="noStrike" cap="none" normalizeH="0" baseline="0">
                          <a:ln>
                            <a:noFill/>
                          </a:ln>
                          <a:solidFill>
                            <a:schemeClr val="tx1"/>
                          </a:solidFill>
                          <a:effectLst/>
                          <a:latin typeface="Cambria" pitchFamily="18" charset="0"/>
                          <a:ea typeface="Arial Unicode MS" pitchFamily="34" charset="-128"/>
                          <a:cs typeface="Arial Unicode MS" pitchFamily="34" charset="-128"/>
                        </a:rPr>
                        <a:t>1</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Choosing theme</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IT Training</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Chung</a:t>
                      </a:r>
                    </a:p>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Chart</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4411">
                <a:tc vMerge="1">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HGP創英角ｺﾞｼｯｸUB" pitchFamily="50" charset="-128"/>
                        <a:ea typeface="Arial Unicode MS" pitchFamily="34" charset="-128"/>
                        <a:cs typeface="Arial Unicode MS" pitchFamily="34" charset="-128"/>
                      </a:endParaRPr>
                    </a:p>
                  </a:txBody>
                  <a:tcPr marL="89996" marR="89996" marT="46801" marB="46801" anchor="ctr" horzOverflow="overflow">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100" b="1" i="0" u="none" strike="noStrike" cap="none" normalizeH="0" baseline="0">
                          <a:ln>
                            <a:noFill/>
                          </a:ln>
                          <a:solidFill>
                            <a:schemeClr val="tx1"/>
                          </a:solidFill>
                          <a:effectLst/>
                          <a:latin typeface="Cambria" pitchFamily="18" charset="0"/>
                          <a:ea typeface="Arial Unicode MS" pitchFamily="34" charset="-128"/>
                          <a:cs typeface="Arial Unicode MS" pitchFamily="34" charset="-128"/>
                        </a:rPr>
                        <a:t>2</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HGP創英角ｺﾞｼｯｸUB" pitchFamily="50" charset="-128"/>
                        </a:rPr>
                        <a:t>Establishing target</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QCC</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Hien</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Chart</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4942">
                <a:tc vMerge="1">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HGP創英角ｺﾞｼｯｸUB" pitchFamily="50" charset="-128"/>
                        <a:ea typeface="Arial Unicode MS" pitchFamily="34" charset="-128"/>
                        <a:cs typeface="Arial Unicode MS" pitchFamily="34" charset="-128"/>
                      </a:endParaRPr>
                    </a:p>
                  </a:txBody>
                  <a:tcPr marL="89996" marR="89996" marT="46801" marB="46801" anchor="ctr" horzOverflow="overflow">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100" b="1" i="0" u="none" strike="noStrike" cap="none" normalizeH="0" baseline="0">
                          <a:ln>
                            <a:noFill/>
                          </a:ln>
                          <a:solidFill>
                            <a:schemeClr val="tx1"/>
                          </a:solidFill>
                          <a:effectLst/>
                          <a:latin typeface="Cambria" pitchFamily="18" charset="0"/>
                          <a:ea typeface="Arial Unicode MS" pitchFamily="34" charset="-128"/>
                          <a:cs typeface="Arial Unicode MS" pitchFamily="34" charset="-128"/>
                        </a:rPr>
                        <a:t>3</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Marking Action plan</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QCC</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Minh</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Gant chart</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4087">
                <a:tc rowSpan="2">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4</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Analyzing</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IT Training</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All member</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Fishbone 5 why</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2586">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100" b="1" i="0" u="none" strike="noStrike" cap="none" normalizeH="0" baseline="0">
                          <a:ln>
                            <a:noFill/>
                          </a:ln>
                          <a:solidFill>
                            <a:schemeClr val="tx1"/>
                          </a:solidFill>
                          <a:effectLst/>
                          <a:latin typeface="Cambria" pitchFamily="18" charset="0"/>
                          <a:ea typeface="Arial Unicode MS" pitchFamily="34" charset="-128"/>
                          <a:cs typeface="Arial Unicode MS" pitchFamily="34" charset="-128"/>
                        </a:rPr>
                        <a:t>5</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Implement Countermeasure</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IT Training</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All member</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PDCA</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80911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100" b="1" i="0" u="none" strike="noStrike" cap="none" normalizeH="0" baseline="0">
                          <a:ln>
                            <a:noFill/>
                          </a:ln>
                          <a:solidFill>
                            <a:schemeClr val="tx1"/>
                          </a:solidFill>
                          <a:effectLst/>
                          <a:latin typeface="Cambria" pitchFamily="18" charset="0"/>
                          <a:ea typeface="Arial Unicode MS" pitchFamily="34" charset="-128"/>
                          <a:cs typeface="Arial Unicode MS" pitchFamily="34" charset="-128"/>
                        </a:rPr>
                        <a:t>6</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Confirming effect</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QCC</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Trinh, Hai</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Chart</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03408">
                <a:tc rowSpan="2">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7</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HGP創英角ｺﾞｼｯｸUB" pitchFamily="50" charset="-128"/>
                        </a:rPr>
                        <a:t>Standardization</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QCC</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Minh</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WI/Document</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678070">
                <a:tc vMerge="1">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HGP創英角ｺﾞｼｯｸUB" pitchFamily="50" charset="-128"/>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8</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Reviewing &amp; next theme</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IT Training</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100" b="1"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All member</a:t>
                      </a:r>
                    </a:p>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endParaRP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1200" b="0" i="0" u="none" strike="noStrike" cap="none" normalizeH="0" baseline="0" dirty="0">
                          <a:ln>
                            <a:noFill/>
                          </a:ln>
                          <a:solidFill>
                            <a:schemeClr val="tx1"/>
                          </a:solidFill>
                          <a:effectLst/>
                          <a:latin typeface="Cambria" pitchFamily="18" charset="0"/>
                          <a:ea typeface="Arial Unicode MS" pitchFamily="34" charset="-128"/>
                          <a:cs typeface="Arial Unicode MS" pitchFamily="34" charset="-128"/>
                        </a:rPr>
                        <a:t>Pareto chart</a:t>
                      </a:r>
                    </a:p>
                  </a:txBody>
                  <a:tcPr marL="89996" marR="89996" marT="46801" marB="468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1" name="Line 147"/>
          <p:cNvSpPr>
            <a:spLocks noChangeShapeType="1"/>
          </p:cNvSpPr>
          <p:nvPr/>
        </p:nvSpPr>
        <p:spPr bwMode="auto">
          <a:xfrm>
            <a:off x="3907574" y="1990714"/>
            <a:ext cx="412418" cy="6351"/>
          </a:xfrm>
          <a:prstGeom prst="line">
            <a:avLst/>
          </a:prstGeom>
          <a:noFill/>
          <a:ln w="38100">
            <a:solidFill>
              <a:srgbClr val="00206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2" name="Line 174"/>
          <p:cNvSpPr>
            <a:spLocks noChangeShapeType="1"/>
          </p:cNvSpPr>
          <p:nvPr/>
        </p:nvSpPr>
        <p:spPr bwMode="auto">
          <a:xfrm flipV="1">
            <a:off x="3933471" y="3638998"/>
            <a:ext cx="412419" cy="1"/>
          </a:xfrm>
          <a:prstGeom prst="line">
            <a:avLst/>
          </a:prstGeom>
          <a:noFill/>
          <a:ln w="38100">
            <a:solidFill>
              <a:srgbClr val="00206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 name="Line 180"/>
          <p:cNvSpPr>
            <a:spLocks noChangeShapeType="1"/>
          </p:cNvSpPr>
          <p:nvPr/>
        </p:nvSpPr>
        <p:spPr bwMode="auto">
          <a:xfrm>
            <a:off x="7313630" y="5445224"/>
            <a:ext cx="338138" cy="0"/>
          </a:xfrm>
          <a:prstGeom prst="line">
            <a:avLst/>
          </a:prstGeom>
          <a:noFill/>
          <a:ln w="38100">
            <a:solidFill>
              <a:srgbClr val="00206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 name="Line 1604"/>
          <p:cNvSpPr>
            <a:spLocks noChangeShapeType="1"/>
          </p:cNvSpPr>
          <p:nvPr/>
        </p:nvSpPr>
        <p:spPr bwMode="auto">
          <a:xfrm flipV="1">
            <a:off x="4576395" y="4145164"/>
            <a:ext cx="3256925" cy="3916"/>
          </a:xfrm>
          <a:prstGeom prst="line">
            <a:avLst/>
          </a:prstGeom>
          <a:noFill/>
          <a:ln w="38100">
            <a:solidFill>
              <a:srgbClr val="00206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 name="Line 1606"/>
          <p:cNvSpPr>
            <a:spLocks noChangeShapeType="1"/>
          </p:cNvSpPr>
          <p:nvPr/>
        </p:nvSpPr>
        <p:spPr bwMode="auto">
          <a:xfrm flipV="1">
            <a:off x="6212668" y="4696695"/>
            <a:ext cx="1692660" cy="28449"/>
          </a:xfrm>
          <a:prstGeom prst="line">
            <a:avLst/>
          </a:prstGeom>
          <a:noFill/>
          <a:ln w="38100">
            <a:solidFill>
              <a:srgbClr val="00206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6" name="Line 1608"/>
          <p:cNvSpPr>
            <a:spLocks noChangeShapeType="1"/>
          </p:cNvSpPr>
          <p:nvPr/>
        </p:nvSpPr>
        <p:spPr bwMode="auto">
          <a:xfrm flipV="1">
            <a:off x="4469342" y="6686564"/>
            <a:ext cx="431800" cy="6350"/>
          </a:xfrm>
          <a:prstGeom prst="line">
            <a:avLst/>
          </a:prstGeom>
          <a:noFill/>
          <a:ln w="38100">
            <a:solidFill>
              <a:srgbClr val="00206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ndParaRPr>
          </a:p>
        </p:txBody>
      </p:sp>
      <p:sp>
        <p:nvSpPr>
          <p:cNvPr id="27" name="Line 1608"/>
          <p:cNvSpPr>
            <a:spLocks noChangeShapeType="1"/>
          </p:cNvSpPr>
          <p:nvPr/>
        </p:nvSpPr>
        <p:spPr bwMode="auto">
          <a:xfrm flipV="1">
            <a:off x="6130615" y="6692914"/>
            <a:ext cx="431800" cy="635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ndParaRPr>
          </a:p>
        </p:txBody>
      </p:sp>
      <p:sp>
        <p:nvSpPr>
          <p:cNvPr id="28" name="Line 1608"/>
          <p:cNvSpPr>
            <a:spLocks noChangeShapeType="1"/>
          </p:cNvSpPr>
          <p:nvPr/>
        </p:nvSpPr>
        <p:spPr bwMode="auto">
          <a:xfrm>
            <a:off x="3929424" y="3826253"/>
            <a:ext cx="584525" cy="1"/>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 name="Line 1608"/>
          <p:cNvSpPr>
            <a:spLocks noChangeShapeType="1"/>
          </p:cNvSpPr>
          <p:nvPr/>
        </p:nvSpPr>
        <p:spPr bwMode="auto">
          <a:xfrm flipV="1">
            <a:off x="4513948" y="4309871"/>
            <a:ext cx="3319371" cy="173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 name="Line 1608"/>
          <p:cNvSpPr>
            <a:spLocks noChangeShapeType="1"/>
          </p:cNvSpPr>
          <p:nvPr/>
        </p:nvSpPr>
        <p:spPr bwMode="auto">
          <a:xfrm flipV="1">
            <a:off x="6212668" y="4941168"/>
            <a:ext cx="1692660"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 name="Line 1608"/>
          <p:cNvSpPr>
            <a:spLocks noChangeShapeType="1"/>
          </p:cNvSpPr>
          <p:nvPr/>
        </p:nvSpPr>
        <p:spPr bwMode="auto">
          <a:xfrm flipV="1">
            <a:off x="7313630" y="5580945"/>
            <a:ext cx="338138"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 name="Line 147"/>
          <p:cNvSpPr>
            <a:spLocks noChangeShapeType="1"/>
          </p:cNvSpPr>
          <p:nvPr/>
        </p:nvSpPr>
        <p:spPr bwMode="auto">
          <a:xfrm flipV="1">
            <a:off x="3933471" y="2530562"/>
            <a:ext cx="412419" cy="2"/>
          </a:xfrm>
          <a:prstGeom prst="line">
            <a:avLst/>
          </a:prstGeom>
          <a:noFill/>
          <a:ln w="38100">
            <a:solidFill>
              <a:srgbClr val="00206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Line 147"/>
          <p:cNvSpPr>
            <a:spLocks noChangeShapeType="1"/>
          </p:cNvSpPr>
          <p:nvPr/>
        </p:nvSpPr>
        <p:spPr bwMode="auto">
          <a:xfrm flipV="1">
            <a:off x="4113782" y="3116362"/>
            <a:ext cx="462614" cy="3916"/>
          </a:xfrm>
          <a:prstGeom prst="line">
            <a:avLst/>
          </a:prstGeom>
          <a:noFill/>
          <a:ln w="38100">
            <a:solidFill>
              <a:srgbClr val="00206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 name="Line 1608"/>
          <p:cNvSpPr>
            <a:spLocks noChangeShapeType="1"/>
          </p:cNvSpPr>
          <p:nvPr/>
        </p:nvSpPr>
        <p:spPr bwMode="auto">
          <a:xfrm>
            <a:off x="4104131" y="3284984"/>
            <a:ext cx="472265"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 name="Line 1608"/>
          <p:cNvSpPr>
            <a:spLocks noChangeShapeType="1"/>
          </p:cNvSpPr>
          <p:nvPr/>
        </p:nvSpPr>
        <p:spPr bwMode="auto">
          <a:xfrm flipV="1">
            <a:off x="3915541" y="2730659"/>
            <a:ext cx="412419" cy="3916"/>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 name="Line 1608"/>
          <p:cNvSpPr>
            <a:spLocks noChangeShapeType="1"/>
          </p:cNvSpPr>
          <p:nvPr/>
        </p:nvSpPr>
        <p:spPr bwMode="auto">
          <a:xfrm>
            <a:off x="3907573" y="2210356"/>
            <a:ext cx="412419" cy="635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37" name="Line 180"/>
          <p:cNvSpPr>
            <a:spLocks noChangeShapeType="1"/>
          </p:cNvSpPr>
          <p:nvPr/>
        </p:nvSpPr>
        <p:spPr bwMode="auto">
          <a:xfrm>
            <a:off x="7663038" y="5949280"/>
            <a:ext cx="242290" cy="0"/>
          </a:xfrm>
          <a:prstGeom prst="line">
            <a:avLst/>
          </a:prstGeom>
          <a:noFill/>
          <a:ln w="38100">
            <a:solidFill>
              <a:srgbClr val="00206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ndParaRPr>
          </a:p>
        </p:txBody>
      </p:sp>
      <p:sp>
        <p:nvSpPr>
          <p:cNvPr id="38" name="Line 1608"/>
          <p:cNvSpPr>
            <a:spLocks noChangeShapeType="1"/>
          </p:cNvSpPr>
          <p:nvPr/>
        </p:nvSpPr>
        <p:spPr bwMode="auto">
          <a:xfrm flipV="1">
            <a:off x="7663038" y="6093296"/>
            <a:ext cx="231020"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ndParaRPr>
          </a:p>
        </p:txBody>
      </p:sp>
      <p:sp>
        <p:nvSpPr>
          <p:cNvPr id="39" name="Rectangle 1610"/>
          <p:cNvSpPr>
            <a:spLocks noChangeArrowheads="1"/>
          </p:cNvSpPr>
          <p:nvPr/>
        </p:nvSpPr>
        <p:spPr bwMode="auto">
          <a:xfrm>
            <a:off x="2214563" y="6453336"/>
            <a:ext cx="1585913" cy="396875"/>
          </a:xfrm>
          <a:prstGeom prst="rect">
            <a:avLst/>
          </a:prstGeom>
          <a:noFill/>
          <a:ln w="9525">
            <a:noFill/>
            <a:miter lim="800000"/>
            <a:headEnd/>
            <a:tailEnd/>
          </a:ln>
          <a:effectLst/>
          <a:extLst>
            <a:ext uri="{909E8E84-426E-40DD-AFC4-6F175D3DCCD1}">
              <a14:hiddenFill xmlns:a14="http://schemas.microsoft.com/office/drawing/2010/main">
                <a:solidFill>
                  <a:srgbClr val="00008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ja-JP" sz="2000" i="1" dirty="0">
                <a:latin typeface="Cambria" pitchFamily="18" charset="0"/>
                <a:ea typeface="Arial Unicode MS" pitchFamily="34" charset="-128"/>
                <a:cs typeface="Arial Unicode MS" pitchFamily="34" charset="-128"/>
              </a:rPr>
              <a:t>Remark:</a:t>
            </a:r>
          </a:p>
        </p:txBody>
      </p:sp>
      <p:sp>
        <p:nvSpPr>
          <p:cNvPr id="40" name="Text Box 217"/>
          <p:cNvSpPr txBox="1">
            <a:spLocks noChangeArrowheads="1"/>
          </p:cNvSpPr>
          <p:nvPr/>
        </p:nvSpPr>
        <p:spPr bwMode="auto">
          <a:xfrm>
            <a:off x="3354106" y="6547246"/>
            <a:ext cx="1066800" cy="338138"/>
          </a:xfrm>
          <a:prstGeom prst="rect">
            <a:avLst/>
          </a:prstGeom>
          <a:noFill/>
          <a:ln>
            <a:noFill/>
          </a:ln>
          <a:effectLst/>
          <a:extLst/>
        </p:spPr>
        <p:txBody>
          <a:bodyPr>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Bef>
                <a:spcPct val="50000"/>
              </a:spcBef>
              <a:defRPr/>
            </a:pPr>
            <a:r>
              <a:rPr lang="en-US" altLang="ja-JP" sz="1600" i="1" dirty="0">
                <a:solidFill>
                  <a:schemeClr val="accent5">
                    <a:lumMod val="25000"/>
                  </a:schemeClr>
                </a:solidFill>
                <a:latin typeface="Cambria" pitchFamily="18" charset="0"/>
                <a:cs typeface="Arial" charset="0"/>
              </a:rPr>
              <a:t>Plan</a:t>
            </a:r>
          </a:p>
        </p:txBody>
      </p:sp>
      <p:sp>
        <p:nvSpPr>
          <p:cNvPr id="41" name="Text Box 217"/>
          <p:cNvSpPr txBox="1">
            <a:spLocks noChangeArrowheads="1"/>
          </p:cNvSpPr>
          <p:nvPr/>
        </p:nvSpPr>
        <p:spPr bwMode="auto">
          <a:xfrm>
            <a:off x="5053551" y="6534707"/>
            <a:ext cx="1066800" cy="338138"/>
          </a:xfrm>
          <a:prstGeom prst="rect">
            <a:avLst/>
          </a:prstGeom>
          <a:noFill/>
          <a:ln>
            <a:noFill/>
          </a:ln>
          <a:effectLst/>
          <a:extLst/>
        </p:spPr>
        <p:txBody>
          <a:bodyPr>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Bef>
                <a:spcPct val="50000"/>
              </a:spcBef>
              <a:defRPr/>
            </a:pPr>
            <a:r>
              <a:rPr lang="en-US" altLang="ja-JP" sz="1600" b="1" i="1" dirty="0">
                <a:solidFill>
                  <a:srgbClr val="0000FF"/>
                </a:solidFill>
                <a:latin typeface="Cambria" pitchFamily="18" charset="0"/>
                <a:cs typeface="Arial" charset="0"/>
              </a:rPr>
              <a:t>Actual</a:t>
            </a:r>
          </a:p>
        </p:txBody>
      </p:sp>
      <p:pic>
        <p:nvPicPr>
          <p:cNvPr id="42" name="Picture 185" descr="L_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623" y="2285590"/>
            <a:ext cx="610139" cy="72318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43" name="Picture 186" descr="L_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623" y="3638999"/>
            <a:ext cx="584525" cy="6842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44" name="Picture 187" descr="L_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680" y="4502276"/>
            <a:ext cx="623994" cy="72750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45" name="Picture 188" descr="L_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32" y="5553825"/>
            <a:ext cx="674030" cy="79750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46" name="Picture 2" descr="Hình ảnh 7 viên ngọc rồng - Tổng hợp hình ảnh 7 viên ngọc rồng đẹp nhất">
            <a:extLst>
              <a:ext uri="{FF2B5EF4-FFF2-40B4-BE49-F238E27FC236}">
                <a16:creationId xmlns:a16="http://schemas.microsoft.com/office/drawing/2014/main" id="{E1FB19A4-CE31-494C-BA01-94FD150B6FD7}"/>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5145" t="1273" b="24505"/>
          <a:stretch/>
        </p:blipFill>
        <p:spPr bwMode="auto">
          <a:xfrm>
            <a:off x="121680" y="27563"/>
            <a:ext cx="680646" cy="620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26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1000"/>
                                        <p:tgtEl>
                                          <p:spTgt spid="43"/>
                                        </p:tgtEl>
                                      </p:cBhvr>
                                    </p:animEffect>
                                    <p:anim calcmode="lin" valueType="num">
                                      <p:cBhvr>
                                        <p:cTn id="15" dur="1000" fill="hold"/>
                                        <p:tgtEl>
                                          <p:spTgt spid="43"/>
                                        </p:tgtEl>
                                        <p:attrNameLst>
                                          <p:attrName>ppt_x</p:attrName>
                                        </p:attrNameLst>
                                      </p:cBhvr>
                                      <p:tavLst>
                                        <p:tav tm="0">
                                          <p:val>
                                            <p:strVal val="#ppt_x"/>
                                          </p:val>
                                        </p:tav>
                                        <p:tav tm="100000">
                                          <p:val>
                                            <p:strVal val="#ppt_x"/>
                                          </p:val>
                                        </p:tav>
                                      </p:tavLst>
                                    </p:anim>
                                    <p:anim calcmode="lin" valueType="num">
                                      <p:cBhvr>
                                        <p:cTn id="1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1000"/>
                                        <p:tgtEl>
                                          <p:spTgt spid="44"/>
                                        </p:tgtEl>
                                      </p:cBhvr>
                                    </p:animEffect>
                                    <p:anim calcmode="lin" valueType="num">
                                      <p:cBhvr>
                                        <p:cTn id="22" dur="1000" fill="hold"/>
                                        <p:tgtEl>
                                          <p:spTgt spid="44"/>
                                        </p:tgtEl>
                                        <p:attrNameLst>
                                          <p:attrName>ppt_x</p:attrName>
                                        </p:attrNameLst>
                                      </p:cBhvr>
                                      <p:tavLst>
                                        <p:tav tm="0">
                                          <p:val>
                                            <p:strVal val="#ppt_x"/>
                                          </p:val>
                                        </p:tav>
                                        <p:tav tm="100000">
                                          <p:val>
                                            <p:strVal val="#ppt_x"/>
                                          </p:val>
                                        </p:tav>
                                      </p:tavLst>
                                    </p:anim>
                                    <p:anim calcmode="lin" valueType="num">
                                      <p:cBhvr>
                                        <p:cTn id="23"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1000"/>
                                        <p:tgtEl>
                                          <p:spTgt spid="45"/>
                                        </p:tgtEl>
                                      </p:cBhvr>
                                    </p:animEffect>
                                    <p:anim calcmode="lin" valueType="num">
                                      <p:cBhvr>
                                        <p:cTn id="29" dur="1000" fill="hold"/>
                                        <p:tgtEl>
                                          <p:spTgt spid="45"/>
                                        </p:tgtEl>
                                        <p:attrNameLst>
                                          <p:attrName>ppt_x</p:attrName>
                                        </p:attrNameLst>
                                      </p:cBhvr>
                                      <p:tavLst>
                                        <p:tav tm="0">
                                          <p:val>
                                            <p:strVal val="#ppt_x"/>
                                          </p:val>
                                        </p:tav>
                                        <p:tav tm="100000">
                                          <p:val>
                                            <p:strVal val="#ppt_x"/>
                                          </p:val>
                                        </p:tav>
                                      </p:tavLst>
                                    </p:anim>
                                    <p:anim calcmode="lin" valueType="num">
                                      <p:cBhvr>
                                        <p:cTn id="30"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b="89087"/>
          <a:stretch/>
        </p:blipFill>
        <p:spPr>
          <a:xfrm>
            <a:off x="381000" y="20780"/>
            <a:ext cx="9144000" cy="623694"/>
          </a:xfrm>
          <a:prstGeom prst="rect">
            <a:avLst/>
          </a:prstGeom>
        </p:spPr>
      </p:pic>
      <p:sp>
        <p:nvSpPr>
          <p:cNvPr id="13" name="Rectangle 12"/>
          <p:cNvSpPr/>
          <p:nvPr/>
        </p:nvSpPr>
        <p:spPr>
          <a:xfrm>
            <a:off x="1779460" y="0"/>
            <a:ext cx="7105621"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bg1"/>
                </a:solidFill>
                <a:latin typeface="Arial" pitchFamily="34" charset="0"/>
                <a:cs typeface="Arial" pitchFamily="34" charset="0"/>
              </a:rPr>
              <a:t>Diagram Analysis</a:t>
            </a:r>
          </a:p>
        </p:txBody>
      </p:sp>
      <p:sp>
        <p:nvSpPr>
          <p:cNvPr id="152" name="Line 4"/>
          <p:cNvSpPr>
            <a:spLocks noChangeShapeType="1"/>
          </p:cNvSpPr>
          <p:nvPr/>
        </p:nvSpPr>
        <p:spPr bwMode="auto">
          <a:xfrm>
            <a:off x="4397382" y="1501404"/>
            <a:ext cx="1981200" cy="2169345"/>
          </a:xfrm>
          <a:prstGeom prst="line">
            <a:avLst/>
          </a:prstGeom>
          <a:noFill/>
          <a:ln w="50800">
            <a:solidFill>
              <a:schemeClr val="accent2">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vi-VN"/>
          </a:p>
        </p:txBody>
      </p:sp>
      <p:sp>
        <p:nvSpPr>
          <p:cNvPr id="153" name="Line 13"/>
          <p:cNvSpPr>
            <a:spLocks noChangeShapeType="1"/>
          </p:cNvSpPr>
          <p:nvPr/>
        </p:nvSpPr>
        <p:spPr bwMode="auto">
          <a:xfrm>
            <a:off x="1882245" y="1562490"/>
            <a:ext cx="1539320" cy="2108259"/>
          </a:xfrm>
          <a:prstGeom prst="line">
            <a:avLst/>
          </a:prstGeom>
          <a:noFill/>
          <a:ln w="50800">
            <a:solidFill>
              <a:schemeClr val="accent2">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vi-VN"/>
          </a:p>
        </p:txBody>
      </p:sp>
      <p:sp>
        <p:nvSpPr>
          <p:cNvPr id="154" name="Line 21"/>
          <p:cNvSpPr>
            <a:spLocks noChangeShapeType="1"/>
          </p:cNvSpPr>
          <p:nvPr/>
        </p:nvSpPr>
        <p:spPr bwMode="auto">
          <a:xfrm flipH="1">
            <a:off x="5764059" y="3733800"/>
            <a:ext cx="1281817" cy="2583233"/>
          </a:xfrm>
          <a:prstGeom prst="line">
            <a:avLst/>
          </a:prstGeom>
          <a:noFill/>
          <a:ln w="50800">
            <a:solidFill>
              <a:schemeClr val="accent2">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vi-VN"/>
          </a:p>
        </p:txBody>
      </p:sp>
      <p:sp>
        <p:nvSpPr>
          <p:cNvPr id="155" name="Line 33"/>
          <p:cNvSpPr>
            <a:spLocks noChangeShapeType="1"/>
          </p:cNvSpPr>
          <p:nvPr/>
        </p:nvSpPr>
        <p:spPr bwMode="auto">
          <a:xfrm flipH="1">
            <a:off x="986410" y="3685002"/>
            <a:ext cx="1048040" cy="2418981"/>
          </a:xfrm>
          <a:prstGeom prst="line">
            <a:avLst/>
          </a:prstGeom>
          <a:noFill/>
          <a:ln w="50800">
            <a:solidFill>
              <a:schemeClr val="accent2">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vi-VN"/>
          </a:p>
        </p:txBody>
      </p:sp>
      <p:sp>
        <p:nvSpPr>
          <p:cNvPr id="156" name="Line 2"/>
          <p:cNvSpPr>
            <a:spLocks noChangeShapeType="1"/>
          </p:cNvSpPr>
          <p:nvPr/>
        </p:nvSpPr>
        <p:spPr bwMode="auto">
          <a:xfrm>
            <a:off x="802326" y="3671847"/>
            <a:ext cx="7690004" cy="25683"/>
          </a:xfrm>
          <a:prstGeom prst="line">
            <a:avLst/>
          </a:prstGeom>
          <a:noFill/>
          <a:ln w="76200">
            <a:solidFill>
              <a:schemeClr val="accent2">
                <a:lumMod val="50000"/>
              </a:schemeClr>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vi-VN" sz="4000"/>
          </a:p>
        </p:txBody>
      </p:sp>
      <p:sp>
        <p:nvSpPr>
          <p:cNvPr id="157" name="Rectangle 61"/>
          <p:cNvSpPr>
            <a:spLocks noChangeArrowheads="1"/>
          </p:cNvSpPr>
          <p:nvPr/>
        </p:nvSpPr>
        <p:spPr bwMode="auto">
          <a:xfrm>
            <a:off x="1023569" y="1132094"/>
            <a:ext cx="1795893" cy="381000"/>
          </a:xfrm>
          <a:prstGeom prst="rect">
            <a:avLst/>
          </a:prstGeom>
          <a:solidFill>
            <a:schemeClr val="accent6">
              <a:lumMod val="20000"/>
              <a:lumOff val="80000"/>
            </a:schemeClr>
          </a:solidFill>
          <a:ln w="28575" algn="ctr">
            <a:solidFill>
              <a:srgbClr val="0000FF"/>
            </a:solidFill>
            <a:miter lim="800000"/>
            <a:headEnd/>
            <a:tailEnd/>
          </a:ln>
          <a:effectLst>
            <a:glow rad="228600">
              <a:schemeClr val="accent6">
                <a:satMod val="175000"/>
                <a:alpha val="40000"/>
              </a:schemeClr>
            </a:glow>
          </a:effectLs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vi-VN" sz="1800" b="1" dirty="0">
                <a:latin typeface="Arial Black" pitchFamily="34" charset="0"/>
                <a:ea typeface="Batang" pitchFamily="18" charset="-127"/>
              </a:rPr>
              <a:t>MACHINE</a:t>
            </a:r>
          </a:p>
        </p:txBody>
      </p:sp>
      <p:sp>
        <p:nvSpPr>
          <p:cNvPr id="158" name="Rectangle 61"/>
          <p:cNvSpPr>
            <a:spLocks noChangeArrowheads="1"/>
          </p:cNvSpPr>
          <p:nvPr/>
        </p:nvSpPr>
        <p:spPr bwMode="auto">
          <a:xfrm>
            <a:off x="3511025" y="1125333"/>
            <a:ext cx="1761393" cy="381000"/>
          </a:xfrm>
          <a:prstGeom prst="rect">
            <a:avLst/>
          </a:prstGeom>
          <a:solidFill>
            <a:schemeClr val="accent6">
              <a:lumMod val="20000"/>
              <a:lumOff val="80000"/>
            </a:schemeClr>
          </a:solidFill>
          <a:ln w="28575" algn="ctr">
            <a:solidFill>
              <a:srgbClr val="0000FF"/>
            </a:solidFill>
            <a:miter lim="800000"/>
            <a:headEnd/>
            <a:tailEnd/>
          </a:ln>
          <a:effectLst>
            <a:glow rad="228600">
              <a:schemeClr val="accent6">
                <a:satMod val="175000"/>
                <a:alpha val="40000"/>
              </a:schemeClr>
            </a:glow>
          </a:effectLst>
          <a:extLst/>
        </p:spPr>
        <p:txBody>
          <a:bodyPr wrap="none" anchor="ctr"/>
          <a:lstStyle/>
          <a:p>
            <a:pPr algn="ctr"/>
            <a:r>
              <a:rPr lang="en-US" b="1" dirty="0">
                <a:latin typeface="Arial Black" pitchFamily="34" charset="0"/>
                <a:ea typeface="Batang" pitchFamily="18" charset="-127"/>
              </a:rPr>
              <a:t>MATERIAL</a:t>
            </a:r>
          </a:p>
        </p:txBody>
      </p:sp>
      <p:sp>
        <p:nvSpPr>
          <p:cNvPr id="159" name="Rectangle 61"/>
          <p:cNvSpPr>
            <a:spLocks noChangeArrowheads="1"/>
          </p:cNvSpPr>
          <p:nvPr/>
        </p:nvSpPr>
        <p:spPr bwMode="auto">
          <a:xfrm>
            <a:off x="5054058" y="6392103"/>
            <a:ext cx="1803941" cy="381000"/>
          </a:xfrm>
          <a:prstGeom prst="rect">
            <a:avLst/>
          </a:prstGeom>
          <a:solidFill>
            <a:schemeClr val="accent6">
              <a:lumMod val="20000"/>
              <a:lumOff val="80000"/>
            </a:schemeClr>
          </a:solidFill>
          <a:ln w="28575" algn="ctr">
            <a:solidFill>
              <a:srgbClr val="0000FF"/>
            </a:solidFill>
            <a:miter lim="800000"/>
            <a:headEnd/>
            <a:tailEnd/>
          </a:ln>
          <a:effectLst>
            <a:glow rad="228600">
              <a:schemeClr val="accent6">
                <a:satMod val="175000"/>
                <a:alpha val="40000"/>
              </a:schemeClr>
            </a:glow>
          </a:effectLst>
          <a:extLst/>
        </p:spPr>
        <p:txBody>
          <a:bodyPr wrap="none" anchor="ctr"/>
          <a:lstStyle/>
          <a:p>
            <a:pPr algn="ctr"/>
            <a:r>
              <a:rPr lang="en-US" b="1" dirty="0">
                <a:latin typeface="Arial Black" pitchFamily="34" charset="0"/>
                <a:ea typeface="Batang" pitchFamily="18" charset="-127"/>
              </a:rPr>
              <a:t>METHOD</a:t>
            </a:r>
          </a:p>
        </p:txBody>
      </p:sp>
      <p:pic>
        <p:nvPicPr>
          <p:cNvPr id="160" name="Picture 170" descr="stock-vector-fish-bone-4639253212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328754">
            <a:off x="6178" y="2426075"/>
            <a:ext cx="967676" cy="2547881"/>
          </a:xfrm>
          <a:prstGeom prst="rect">
            <a:avLst/>
          </a:prstGeom>
          <a:noFill/>
          <a:ln>
            <a:noFill/>
          </a:ln>
          <a:effectLst>
            <a:outerShdw blurRad="50800" dist="38100" algn="l" rotWithShape="0">
              <a:srgbClr val="000000">
                <a:alpha val="39998"/>
              </a:srgbClr>
            </a:outerShdw>
          </a:effectLst>
          <a:extLst/>
        </p:spPr>
      </p:pic>
      <p:pic>
        <p:nvPicPr>
          <p:cNvPr id="161" name="Picture 170" descr="stock-vector-fish-bone-4639253212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483312" y="1812814"/>
            <a:ext cx="2381739" cy="2982665"/>
          </a:xfrm>
          <a:prstGeom prst="rect">
            <a:avLst/>
          </a:prstGeom>
          <a:noFill/>
          <a:ln>
            <a:noFill/>
          </a:ln>
          <a:effectLst>
            <a:outerShdw blurRad="50800" dist="38100" algn="l" rotWithShape="0">
              <a:srgbClr val="000000">
                <a:alpha val="39999"/>
              </a:srgbClr>
            </a:outerShdw>
          </a:effectLst>
          <a:extLst/>
        </p:spPr>
      </p:pic>
      <p:sp>
        <p:nvSpPr>
          <p:cNvPr id="162" name="Rectangle 87"/>
          <p:cNvSpPr>
            <a:spLocks noChangeArrowheads="1"/>
          </p:cNvSpPr>
          <p:nvPr/>
        </p:nvSpPr>
        <p:spPr bwMode="auto">
          <a:xfrm>
            <a:off x="7730859" y="3261817"/>
            <a:ext cx="191368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Lst>
        </p:spPr>
        <p:txBody>
          <a:bodyPr wrap="square"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US" altLang="en-US" sz="2800" b="1" dirty="0">
                <a:solidFill>
                  <a:srgbClr val="0000FF"/>
                </a:solidFill>
                <a:latin typeface="Berlin Sans FB Demi" pitchFamily="34" charset="0"/>
                <a:ea typeface="MS PGothic" pitchFamily="34" charset="-128"/>
                <a:cs typeface="Arial" pitchFamily="34" charset="0"/>
              </a:rPr>
              <a:t>Save time inventory</a:t>
            </a:r>
          </a:p>
        </p:txBody>
      </p:sp>
      <p:sp>
        <p:nvSpPr>
          <p:cNvPr id="163" name="Rectangle 61"/>
          <p:cNvSpPr>
            <a:spLocks noChangeArrowheads="1"/>
          </p:cNvSpPr>
          <p:nvPr/>
        </p:nvSpPr>
        <p:spPr bwMode="auto">
          <a:xfrm>
            <a:off x="356561" y="5956446"/>
            <a:ext cx="1447800" cy="381000"/>
          </a:xfrm>
          <a:prstGeom prst="rect">
            <a:avLst/>
          </a:prstGeom>
          <a:solidFill>
            <a:schemeClr val="accent6">
              <a:lumMod val="20000"/>
              <a:lumOff val="80000"/>
            </a:schemeClr>
          </a:solidFill>
          <a:ln w="28575" algn="ctr">
            <a:solidFill>
              <a:srgbClr val="0000FF"/>
            </a:solidFill>
            <a:miter lim="800000"/>
            <a:headEnd/>
            <a:tailEnd/>
          </a:ln>
          <a:effectLst>
            <a:glow rad="228600">
              <a:schemeClr val="accent6">
                <a:satMod val="175000"/>
                <a:alpha val="40000"/>
              </a:schemeClr>
            </a:glow>
          </a:effectLst>
          <a:extLst/>
        </p:spPr>
        <p:txBody>
          <a:bodyPr wrap="none" anchor="ctr"/>
          <a:lstStyle/>
          <a:p>
            <a:pPr algn="ctr"/>
            <a:r>
              <a:rPr lang="en-US" altLang="vi-VN" b="1" dirty="0">
                <a:latin typeface="Arial Black" pitchFamily="34" charset="0"/>
                <a:ea typeface="Batang" pitchFamily="18" charset="-127"/>
              </a:rPr>
              <a:t>MAN</a:t>
            </a:r>
          </a:p>
        </p:txBody>
      </p:sp>
      <p:pic>
        <p:nvPicPr>
          <p:cNvPr id="164" name="Picture 88" descr="PE01561_"/>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01406" y="1100747"/>
            <a:ext cx="1429810" cy="101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5" name="Straight Connector 92"/>
          <p:cNvCxnSpPr>
            <a:cxnSpLocks noChangeShapeType="1"/>
          </p:cNvCxnSpPr>
          <p:nvPr/>
        </p:nvCxnSpPr>
        <p:spPr bwMode="auto">
          <a:xfrm>
            <a:off x="1565555" y="2949444"/>
            <a:ext cx="1315916" cy="0"/>
          </a:xfrm>
          <a:prstGeom prst="line">
            <a:avLst/>
          </a:prstGeom>
          <a:noFill/>
          <a:ln w="28575" algn="ctr">
            <a:solidFill>
              <a:schemeClr val="accent2">
                <a:lumMod val="50000"/>
              </a:schemeClr>
            </a:solidFill>
            <a:round/>
            <a:headEnd/>
            <a:tailEnd type="arrow" w="med" len="med"/>
          </a:ln>
          <a:extLst>
            <a:ext uri="{909E8E84-426E-40DD-AFC4-6F175D3DCCD1}">
              <a14:hiddenFill xmlns:a14="http://schemas.microsoft.com/office/drawing/2010/main">
                <a:noFill/>
              </a14:hiddenFill>
            </a:ext>
          </a:extLst>
        </p:spPr>
      </p:cxnSp>
      <p:cxnSp>
        <p:nvCxnSpPr>
          <p:cNvPr id="167" name="Straight Connector 127"/>
          <p:cNvCxnSpPr>
            <a:cxnSpLocks noChangeShapeType="1"/>
          </p:cNvCxnSpPr>
          <p:nvPr/>
        </p:nvCxnSpPr>
        <p:spPr bwMode="auto">
          <a:xfrm flipH="1" flipV="1">
            <a:off x="1954007" y="2659216"/>
            <a:ext cx="416706" cy="281435"/>
          </a:xfrm>
          <a:prstGeom prst="line">
            <a:avLst/>
          </a:prstGeom>
          <a:noFill/>
          <a:ln w="28575" algn="ctr">
            <a:solidFill>
              <a:schemeClr val="accent2">
                <a:lumMod val="50000"/>
              </a:schemeClr>
            </a:solidFill>
            <a:round/>
            <a:headEnd type="arrow" w="med" len="med"/>
            <a:tailEnd/>
          </a:ln>
          <a:extLst>
            <a:ext uri="{909E8E84-426E-40DD-AFC4-6F175D3DCCD1}">
              <a14:hiddenFill xmlns:a14="http://schemas.microsoft.com/office/drawing/2010/main">
                <a:noFill/>
              </a14:hiddenFill>
            </a:ext>
          </a:extLst>
        </p:spPr>
      </p:cxnSp>
      <p:cxnSp>
        <p:nvCxnSpPr>
          <p:cNvPr id="285" name="Straight Connector 92"/>
          <p:cNvCxnSpPr>
            <a:cxnSpLocks noChangeShapeType="1"/>
          </p:cNvCxnSpPr>
          <p:nvPr/>
        </p:nvCxnSpPr>
        <p:spPr bwMode="auto">
          <a:xfrm>
            <a:off x="5209057" y="4511404"/>
            <a:ext cx="1460461" cy="0"/>
          </a:xfrm>
          <a:prstGeom prst="line">
            <a:avLst/>
          </a:prstGeom>
          <a:noFill/>
          <a:ln w="28575" algn="ctr">
            <a:solidFill>
              <a:schemeClr val="accent2">
                <a:lumMod val="50000"/>
              </a:schemeClr>
            </a:solidFill>
            <a:round/>
            <a:headEnd/>
            <a:tailEnd type="arrow" w="med" len="med"/>
          </a:ln>
          <a:extLst>
            <a:ext uri="{909E8E84-426E-40DD-AFC4-6F175D3DCCD1}">
              <a14:hiddenFill xmlns:a14="http://schemas.microsoft.com/office/drawing/2010/main">
                <a:noFill/>
              </a14:hiddenFill>
            </a:ext>
          </a:extLst>
        </p:spPr>
      </p:cxnSp>
      <p:cxnSp>
        <p:nvCxnSpPr>
          <p:cNvPr id="287" name="Straight Connector 126"/>
          <p:cNvCxnSpPr>
            <a:cxnSpLocks noChangeShapeType="1"/>
          </p:cNvCxnSpPr>
          <p:nvPr/>
        </p:nvCxnSpPr>
        <p:spPr bwMode="auto">
          <a:xfrm flipH="1">
            <a:off x="6858000" y="4724181"/>
            <a:ext cx="142702" cy="312738"/>
          </a:xfrm>
          <a:prstGeom prst="line">
            <a:avLst/>
          </a:prstGeom>
          <a:noFill/>
          <a:ln w="28575" algn="ctr">
            <a:solidFill>
              <a:schemeClr val="accent2">
                <a:lumMod val="50000"/>
              </a:schemeClr>
            </a:solidFill>
            <a:round/>
            <a:headEnd/>
            <a:tailEnd type="arrow" w="med" len="med"/>
          </a:ln>
          <a:extLst>
            <a:ext uri="{909E8E84-426E-40DD-AFC4-6F175D3DCCD1}">
              <a14:hiddenFill xmlns:a14="http://schemas.microsoft.com/office/drawing/2010/main">
                <a:noFill/>
              </a14:hiddenFill>
            </a:ext>
          </a:extLst>
        </p:spPr>
      </p:cxnSp>
      <p:cxnSp>
        <p:nvCxnSpPr>
          <p:cNvPr id="289" name="Straight Connector 92"/>
          <p:cNvCxnSpPr>
            <a:cxnSpLocks noChangeShapeType="1"/>
          </p:cNvCxnSpPr>
          <p:nvPr/>
        </p:nvCxnSpPr>
        <p:spPr bwMode="auto">
          <a:xfrm flipH="1">
            <a:off x="6477001" y="5036920"/>
            <a:ext cx="1248507" cy="23567"/>
          </a:xfrm>
          <a:prstGeom prst="line">
            <a:avLst/>
          </a:prstGeom>
          <a:noFill/>
          <a:ln w="28575" algn="ctr">
            <a:solidFill>
              <a:schemeClr val="accent2">
                <a:lumMod val="50000"/>
              </a:schemeClr>
            </a:solidFill>
            <a:round/>
            <a:headEnd/>
            <a:tailEnd type="arrow" w="med" len="med"/>
          </a:ln>
          <a:extLst>
            <a:ext uri="{909E8E84-426E-40DD-AFC4-6F175D3DCCD1}">
              <a14:hiddenFill xmlns:a14="http://schemas.microsoft.com/office/drawing/2010/main">
                <a:noFill/>
              </a14:hiddenFill>
            </a:ext>
          </a:extLst>
        </p:spPr>
      </p:cxnSp>
      <p:cxnSp>
        <p:nvCxnSpPr>
          <p:cNvPr id="292" name="Straight Connector 127"/>
          <p:cNvCxnSpPr>
            <a:cxnSpLocks noChangeShapeType="1"/>
          </p:cNvCxnSpPr>
          <p:nvPr/>
        </p:nvCxnSpPr>
        <p:spPr bwMode="auto">
          <a:xfrm>
            <a:off x="2567862" y="4236534"/>
            <a:ext cx="286520" cy="314971"/>
          </a:xfrm>
          <a:prstGeom prst="line">
            <a:avLst/>
          </a:prstGeom>
          <a:noFill/>
          <a:ln w="28575" algn="ctr">
            <a:solidFill>
              <a:schemeClr val="accent2">
                <a:lumMod val="50000"/>
              </a:schemeClr>
            </a:solidFill>
            <a:round/>
            <a:headEnd type="arrow" w="med" len="med"/>
            <a:tailEnd/>
          </a:ln>
          <a:extLst>
            <a:ext uri="{909E8E84-426E-40DD-AFC4-6F175D3DCCD1}">
              <a14:hiddenFill xmlns:a14="http://schemas.microsoft.com/office/drawing/2010/main">
                <a:noFill/>
              </a14:hiddenFill>
            </a:ext>
          </a:extLst>
        </p:spPr>
      </p:cxnSp>
      <p:cxnSp>
        <p:nvCxnSpPr>
          <p:cNvPr id="293" name="Straight Connector 127"/>
          <p:cNvCxnSpPr>
            <a:cxnSpLocks noChangeShapeType="1"/>
          </p:cNvCxnSpPr>
          <p:nvPr/>
        </p:nvCxnSpPr>
        <p:spPr bwMode="auto">
          <a:xfrm flipV="1">
            <a:off x="2373182" y="3933420"/>
            <a:ext cx="203325" cy="276226"/>
          </a:xfrm>
          <a:prstGeom prst="line">
            <a:avLst/>
          </a:prstGeom>
          <a:noFill/>
          <a:ln w="28575" algn="ctr">
            <a:solidFill>
              <a:schemeClr val="accent2">
                <a:lumMod val="50000"/>
              </a:schemeClr>
            </a:solidFill>
            <a:round/>
            <a:headEnd type="arrow" w="med" len="med"/>
            <a:tailEnd/>
          </a:ln>
          <a:extLst>
            <a:ext uri="{909E8E84-426E-40DD-AFC4-6F175D3DCCD1}">
              <a14:hiddenFill xmlns:a14="http://schemas.microsoft.com/office/drawing/2010/main">
                <a:noFill/>
              </a14:hiddenFill>
            </a:ext>
          </a:extLst>
        </p:spPr>
      </p:cxnSp>
      <p:sp>
        <p:nvSpPr>
          <p:cNvPr id="295" name="Line 26"/>
          <p:cNvSpPr>
            <a:spLocks noChangeShapeType="1"/>
          </p:cNvSpPr>
          <p:nvPr/>
        </p:nvSpPr>
        <p:spPr bwMode="auto">
          <a:xfrm flipH="1" flipV="1">
            <a:off x="1804361" y="4218642"/>
            <a:ext cx="1223514" cy="0"/>
          </a:xfrm>
          <a:prstGeom prst="line">
            <a:avLst/>
          </a:prstGeom>
          <a:noFill/>
          <a:ln w="28575" algn="ctr">
            <a:solidFill>
              <a:schemeClr val="accent2">
                <a:lumMod val="50000"/>
              </a:schemeClr>
            </a:solidFill>
            <a:round/>
            <a:headEnd/>
            <a:tailEnd type="arrow" w="med" len="me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303" name="Rectangle 72"/>
          <p:cNvSpPr>
            <a:spLocks noChangeArrowheads="1"/>
          </p:cNvSpPr>
          <p:nvPr/>
        </p:nvSpPr>
        <p:spPr bwMode="auto">
          <a:xfrm>
            <a:off x="8008362" y="2075923"/>
            <a:ext cx="1205962" cy="329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en-US" sz="1400" dirty="0">
              <a:solidFill>
                <a:schemeClr val="tx1"/>
              </a:solidFill>
              <a:latin typeface="Times New Roman" pitchFamily="18" charset="0"/>
            </a:endParaRPr>
          </a:p>
        </p:txBody>
      </p:sp>
      <p:sp>
        <p:nvSpPr>
          <p:cNvPr id="307" name="Line 26"/>
          <p:cNvSpPr>
            <a:spLocks noChangeShapeType="1"/>
          </p:cNvSpPr>
          <p:nvPr/>
        </p:nvSpPr>
        <p:spPr bwMode="auto">
          <a:xfrm flipH="1" flipV="1">
            <a:off x="1357033" y="5328368"/>
            <a:ext cx="1223514" cy="0"/>
          </a:xfrm>
          <a:prstGeom prst="line">
            <a:avLst/>
          </a:prstGeom>
          <a:noFill/>
          <a:ln w="28575" algn="ctr">
            <a:solidFill>
              <a:schemeClr val="accent2">
                <a:lumMod val="50000"/>
              </a:schemeClr>
            </a:solidFill>
            <a:round/>
            <a:headEnd/>
            <a:tailEnd type="arrow" w="med" len="med"/>
          </a:ln>
          <a:extLst>
            <a:ext uri="{909E8E84-426E-40DD-AFC4-6F175D3DCCD1}">
              <a14:hiddenFill xmlns:a14="http://schemas.microsoft.com/office/drawing/2010/main">
                <a:noFill/>
              </a14:hiddenFill>
            </a:ext>
          </a:extLst>
        </p:spPr>
        <p:txBody>
          <a:bodyPr wrap="none" lIns="0" tIns="0" rIns="0" bIns="0" anchor="ctr"/>
          <a:lstStyle/>
          <a:p>
            <a:endParaRPr lang="en-US"/>
          </a:p>
        </p:txBody>
      </p:sp>
      <p:cxnSp>
        <p:nvCxnSpPr>
          <p:cNvPr id="308" name="Straight Connector 127"/>
          <p:cNvCxnSpPr>
            <a:cxnSpLocks noChangeShapeType="1"/>
          </p:cNvCxnSpPr>
          <p:nvPr/>
        </p:nvCxnSpPr>
        <p:spPr bwMode="auto">
          <a:xfrm flipV="1">
            <a:off x="1977235" y="5144196"/>
            <a:ext cx="345482" cy="153497"/>
          </a:xfrm>
          <a:prstGeom prst="line">
            <a:avLst/>
          </a:prstGeom>
          <a:noFill/>
          <a:ln w="28575" algn="ctr">
            <a:solidFill>
              <a:schemeClr val="accent2">
                <a:lumMod val="50000"/>
              </a:schemeClr>
            </a:solidFill>
            <a:round/>
            <a:headEnd type="arrow" w="med" len="med"/>
            <a:tailEnd/>
          </a:ln>
          <a:extLst>
            <a:ext uri="{909E8E84-426E-40DD-AFC4-6F175D3DCCD1}">
              <a14:hiddenFill xmlns:a14="http://schemas.microsoft.com/office/drawing/2010/main">
                <a:noFill/>
              </a14:hiddenFill>
            </a:ext>
          </a:extLst>
        </p:spPr>
      </p:cxnSp>
      <p:cxnSp>
        <p:nvCxnSpPr>
          <p:cNvPr id="311" name="Straight Connector 127"/>
          <p:cNvCxnSpPr>
            <a:cxnSpLocks noChangeShapeType="1"/>
          </p:cNvCxnSpPr>
          <p:nvPr/>
        </p:nvCxnSpPr>
        <p:spPr bwMode="auto">
          <a:xfrm>
            <a:off x="1757572" y="5344692"/>
            <a:ext cx="247357" cy="281149"/>
          </a:xfrm>
          <a:prstGeom prst="line">
            <a:avLst/>
          </a:prstGeom>
          <a:noFill/>
          <a:ln w="28575" algn="ctr">
            <a:solidFill>
              <a:schemeClr val="accent2">
                <a:lumMod val="50000"/>
              </a:schemeClr>
            </a:solidFill>
            <a:round/>
            <a:headEnd type="arrow" w="med" len="med"/>
            <a:tailEnd/>
          </a:ln>
          <a:extLst>
            <a:ext uri="{909E8E84-426E-40DD-AFC4-6F175D3DCCD1}">
              <a14:hiddenFill xmlns:a14="http://schemas.microsoft.com/office/drawing/2010/main">
                <a:noFill/>
              </a14:hiddenFill>
            </a:ext>
          </a:extLst>
        </p:spPr>
      </p:cxnSp>
      <p:sp>
        <p:nvSpPr>
          <p:cNvPr id="80" name="Rounded Rectangle 79"/>
          <p:cNvSpPr/>
          <p:nvPr/>
        </p:nvSpPr>
        <p:spPr>
          <a:xfrm>
            <a:off x="3007151" y="3991503"/>
            <a:ext cx="925310" cy="448843"/>
          </a:xfrm>
          <a:prstGeom prst="roundRect">
            <a:avLst/>
          </a:prstGeom>
          <a:noFill/>
          <a:ln w="25400" cap="flat" cmpd="sng" algn="ctr">
            <a:noFill/>
            <a:prstDash val="solid"/>
          </a:ln>
          <a:effectLst/>
        </p:spPr>
        <p:txBody>
          <a:bodyPr anchor="ctr"/>
          <a:lstStyle/>
          <a:p>
            <a:pPr algn="ctr">
              <a:defRPr/>
            </a:pPr>
            <a:r>
              <a:rPr lang="en-US" sz="1200" kern="0" dirty="0">
                <a:ln>
                  <a:solidFill>
                    <a:srgbClr val="1F497D">
                      <a:lumMod val="75000"/>
                    </a:srgbClr>
                  </a:solidFill>
                </a:ln>
                <a:solidFill>
                  <a:srgbClr val="1F497D">
                    <a:lumMod val="75000"/>
                  </a:srgbClr>
                </a:solidFill>
                <a:latin typeface="Calibri" pitchFamily="34" charset="0"/>
              </a:rPr>
              <a:t>Wrong operate</a:t>
            </a:r>
          </a:p>
        </p:txBody>
      </p:sp>
      <p:sp>
        <p:nvSpPr>
          <p:cNvPr id="81" name="Rounded Rectangle 80"/>
          <p:cNvSpPr/>
          <p:nvPr/>
        </p:nvSpPr>
        <p:spPr>
          <a:xfrm>
            <a:off x="2779600" y="4483517"/>
            <a:ext cx="914400" cy="438345"/>
          </a:xfrm>
          <a:prstGeom prst="roundRect">
            <a:avLst/>
          </a:prstGeom>
          <a:noFill/>
          <a:ln w="25400" cap="flat" cmpd="sng" algn="ctr">
            <a:noFill/>
            <a:prstDash val="solid"/>
          </a:ln>
          <a:effectLst/>
        </p:spPr>
        <p:txBody>
          <a:bodyPr anchor="ctr"/>
          <a:lstStyle/>
          <a:p>
            <a:pPr algn="ctr">
              <a:defRPr/>
            </a:pPr>
            <a:r>
              <a:rPr lang="en-US" sz="1200" kern="0" dirty="0">
                <a:ln>
                  <a:solidFill>
                    <a:srgbClr val="1F497D">
                      <a:lumMod val="75000"/>
                    </a:srgbClr>
                  </a:solidFill>
                </a:ln>
                <a:solidFill>
                  <a:srgbClr val="1F497D">
                    <a:lumMod val="75000"/>
                  </a:srgbClr>
                </a:solidFill>
                <a:latin typeface="Calibri" pitchFamily="34" charset="0"/>
              </a:rPr>
              <a:t>Not follow </a:t>
            </a:r>
          </a:p>
          <a:p>
            <a:pPr algn="ctr">
              <a:defRPr/>
            </a:pPr>
            <a:r>
              <a:rPr lang="en-US" sz="1200" kern="0" dirty="0">
                <a:ln>
                  <a:solidFill>
                    <a:srgbClr val="1F497D">
                      <a:lumMod val="75000"/>
                    </a:srgbClr>
                  </a:solidFill>
                </a:ln>
                <a:solidFill>
                  <a:srgbClr val="1F497D">
                    <a:lumMod val="75000"/>
                  </a:srgbClr>
                </a:solidFill>
                <a:latin typeface="Calibri" pitchFamily="34" charset="0"/>
              </a:rPr>
              <a:t>instruction</a:t>
            </a:r>
          </a:p>
        </p:txBody>
      </p:sp>
      <p:sp>
        <p:nvSpPr>
          <p:cNvPr id="82" name="Rounded Rectangle 78"/>
          <p:cNvSpPr>
            <a:spLocks noChangeArrowheads="1"/>
          </p:cNvSpPr>
          <p:nvPr/>
        </p:nvSpPr>
        <p:spPr bwMode="auto">
          <a:xfrm>
            <a:off x="1898812" y="4744772"/>
            <a:ext cx="1016427" cy="357249"/>
          </a:xfrm>
          <a:prstGeom prst="roundRect">
            <a:avLst>
              <a:gd name="adj" fmla="val 16667"/>
            </a:avLst>
          </a:prstGeom>
          <a:noFill/>
          <a:ln w="25400" algn="ctr">
            <a:noFill/>
            <a:round/>
            <a:headEnd/>
            <a:tailEnd/>
          </a:ln>
        </p:spPr>
        <p:txBody>
          <a:bodyPr anchor="ctr"/>
          <a:lstStyle/>
          <a:p>
            <a:pPr algn="ctr">
              <a:defRPr/>
            </a:pPr>
            <a:r>
              <a:rPr lang="en-US" sz="1200" kern="0" dirty="0">
                <a:ln>
                  <a:solidFill>
                    <a:srgbClr val="1F497D">
                      <a:lumMod val="75000"/>
                    </a:srgbClr>
                  </a:solidFill>
                </a:ln>
                <a:solidFill>
                  <a:srgbClr val="1F497D">
                    <a:lumMod val="75000"/>
                  </a:srgbClr>
                </a:solidFill>
              </a:rPr>
              <a:t>Non understand</a:t>
            </a:r>
          </a:p>
        </p:txBody>
      </p:sp>
      <p:sp>
        <p:nvSpPr>
          <p:cNvPr id="83" name="Rounded Rectangle 78"/>
          <p:cNvSpPr>
            <a:spLocks noChangeArrowheads="1"/>
          </p:cNvSpPr>
          <p:nvPr/>
        </p:nvSpPr>
        <p:spPr bwMode="auto">
          <a:xfrm>
            <a:off x="2222685" y="3666384"/>
            <a:ext cx="1076038" cy="357249"/>
          </a:xfrm>
          <a:prstGeom prst="roundRect">
            <a:avLst>
              <a:gd name="adj" fmla="val 16667"/>
            </a:avLst>
          </a:prstGeom>
          <a:noFill/>
          <a:ln w="25400" cap="flat" cmpd="sng" algn="ctr">
            <a:noFill/>
            <a:prstDash val="solid"/>
          </a:ln>
          <a:effectLst/>
        </p:spPr>
        <p:txBody>
          <a:bodyPr anchor="ctr"/>
          <a:lstStyle/>
          <a:p>
            <a:pPr algn="ctr"/>
            <a:r>
              <a:rPr lang="en-US" altLang="ja-JP" sz="1200" kern="0" dirty="0">
                <a:ln>
                  <a:solidFill>
                    <a:srgbClr val="1F497D">
                      <a:lumMod val="75000"/>
                    </a:srgbClr>
                  </a:solidFill>
                </a:ln>
                <a:solidFill>
                  <a:srgbClr val="1F497D">
                    <a:lumMod val="75000"/>
                  </a:srgbClr>
                </a:solidFill>
                <a:latin typeface="Calibri" pitchFamily="34" charset="0"/>
              </a:rPr>
              <a:t>Inattention</a:t>
            </a:r>
          </a:p>
        </p:txBody>
      </p:sp>
      <p:sp>
        <p:nvSpPr>
          <p:cNvPr id="93" name="Rounded Rectangle 92"/>
          <p:cNvSpPr/>
          <p:nvPr/>
        </p:nvSpPr>
        <p:spPr>
          <a:xfrm>
            <a:off x="1584035" y="3256618"/>
            <a:ext cx="715973" cy="351693"/>
          </a:xfrm>
          <a:prstGeom prst="roundRect">
            <a:avLst/>
          </a:prstGeom>
          <a:noFill/>
          <a:ln w="25400" cap="flat" cmpd="sng" algn="ctr">
            <a:noFill/>
            <a:prstDash val="solid"/>
          </a:ln>
          <a:effectLst/>
        </p:spPr>
        <p:txBody>
          <a:bodyPr anchor="ctr"/>
          <a:lstStyle/>
          <a:p>
            <a:pPr algn="ctr"/>
            <a:r>
              <a:rPr lang="en-US" sz="1200" kern="0" dirty="0">
                <a:ln>
                  <a:solidFill>
                    <a:srgbClr val="1F497D">
                      <a:lumMod val="75000"/>
                    </a:srgbClr>
                  </a:solidFill>
                </a:ln>
                <a:latin typeface="Calibri" pitchFamily="34" charset="0"/>
              </a:rPr>
              <a:t>Run slowly</a:t>
            </a:r>
          </a:p>
        </p:txBody>
      </p:sp>
      <p:sp>
        <p:nvSpPr>
          <p:cNvPr id="94" name="Rounded Rectangle 93"/>
          <p:cNvSpPr/>
          <p:nvPr/>
        </p:nvSpPr>
        <p:spPr>
          <a:xfrm>
            <a:off x="1494731" y="2268932"/>
            <a:ext cx="1088004" cy="418914"/>
          </a:xfrm>
          <a:prstGeom prst="roundRect">
            <a:avLst/>
          </a:prstGeom>
          <a:noFill/>
          <a:ln w="25400" cap="flat" cmpd="sng" algn="ctr">
            <a:noFill/>
            <a:prstDash val="solid"/>
          </a:ln>
          <a:effectLst/>
        </p:spPr>
        <p:txBody>
          <a:bodyPr anchor="ctr"/>
          <a:lstStyle/>
          <a:p>
            <a:pPr algn="ctr">
              <a:defRPr/>
            </a:pPr>
            <a:r>
              <a:rPr lang="en-US" sz="1200" kern="0" dirty="0">
                <a:ln>
                  <a:solidFill>
                    <a:srgbClr val="1F497D">
                      <a:lumMod val="75000"/>
                    </a:srgbClr>
                  </a:solidFill>
                </a:ln>
                <a:latin typeface="Calibri" pitchFamily="34" charset="0"/>
              </a:rPr>
              <a:t>Win CE end of line 2023</a:t>
            </a:r>
          </a:p>
        </p:txBody>
      </p:sp>
      <p:sp>
        <p:nvSpPr>
          <p:cNvPr id="98" name="Rounded Rectangle 97"/>
          <p:cNvSpPr/>
          <p:nvPr/>
        </p:nvSpPr>
        <p:spPr>
          <a:xfrm>
            <a:off x="3225918" y="1925036"/>
            <a:ext cx="737039" cy="210976"/>
          </a:xfrm>
          <a:prstGeom prst="roundRect">
            <a:avLst/>
          </a:prstGeom>
          <a:noFill/>
          <a:ln w="25400" cap="flat" cmpd="sng" algn="ctr">
            <a:noFill/>
            <a:prstDash val="solid"/>
          </a:ln>
          <a:effectLst/>
        </p:spPr>
        <p:txBody>
          <a:bodyPr anchor="ctr"/>
          <a:lstStyle/>
          <a:p>
            <a:pPr algn="ctr">
              <a:defRPr/>
            </a:pPr>
            <a:r>
              <a:rPr lang="en-US" sz="1200" kern="0" dirty="0">
                <a:ln>
                  <a:solidFill>
                    <a:srgbClr val="1F497D">
                      <a:lumMod val="75000"/>
                    </a:srgbClr>
                  </a:solidFill>
                </a:ln>
                <a:solidFill>
                  <a:srgbClr val="1F497D">
                    <a:lumMod val="75000"/>
                  </a:srgbClr>
                </a:solidFill>
                <a:latin typeface="Calibri" pitchFamily="34" charset="0"/>
              </a:rPr>
              <a:t>manual</a:t>
            </a:r>
          </a:p>
        </p:txBody>
      </p:sp>
      <p:sp>
        <p:nvSpPr>
          <p:cNvPr id="100" name="Rounded Rectangle 90"/>
          <p:cNvSpPr>
            <a:spLocks noChangeArrowheads="1"/>
          </p:cNvSpPr>
          <p:nvPr/>
        </p:nvSpPr>
        <p:spPr bwMode="auto">
          <a:xfrm>
            <a:off x="2734850" y="2200046"/>
            <a:ext cx="913443" cy="371300"/>
          </a:xfrm>
          <a:prstGeom prst="roundRect">
            <a:avLst>
              <a:gd name="adj" fmla="val 16667"/>
            </a:avLst>
          </a:prstGeom>
          <a:noFill/>
          <a:ln>
            <a:noFill/>
          </a:ln>
        </p:spPr>
        <p:txBody>
          <a:bodyPr anchor="ctr"/>
          <a:lstStyle/>
          <a:p>
            <a:pPr algn="ctr">
              <a:defRPr/>
            </a:pPr>
            <a:r>
              <a:rPr lang="en-US" sz="1500" kern="0" dirty="0">
                <a:ln>
                  <a:solidFill>
                    <a:srgbClr val="1F497D">
                      <a:lumMod val="75000"/>
                    </a:srgbClr>
                  </a:solidFill>
                </a:ln>
                <a:solidFill>
                  <a:srgbClr val="1F497D">
                    <a:lumMod val="75000"/>
                  </a:srgbClr>
                </a:solidFill>
              </a:rPr>
              <a:t>Print barcode</a:t>
            </a:r>
          </a:p>
        </p:txBody>
      </p:sp>
      <p:sp>
        <p:nvSpPr>
          <p:cNvPr id="101" name="Rounded Rectangle 90"/>
          <p:cNvSpPr>
            <a:spLocks noChangeArrowheads="1"/>
          </p:cNvSpPr>
          <p:nvPr/>
        </p:nvSpPr>
        <p:spPr bwMode="auto">
          <a:xfrm>
            <a:off x="861737" y="2601963"/>
            <a:ext cx="842458" cy="571035"/>
          </a:xfrm>
          <a:prstGeom prst="roundRect">
            <a:avLst>
              <a:gd name="adj" fmla="val 16667"/>
            </a:avLst>
          </a:prstGeom>
          <a:noFill/>
          <a:ln w="25400" cap="flat" cmpd="sng" algn="ctr">
            <a:noFill/>
            <a:prstDash val="solid"/>
          </a:ln>
          <a:effectLst/>
        </p:spPr>
        <p:txBody>
          <a:bodyPr anchor="ctr"/>
          <a:lstStyle/>
          <a:p>
            <a:pPr algn="ctr"/>
            <a:r>
              <a:rPr lang="en-US" sz="1200" kern="0" dirty="0">
                <a:ln>
                  <a:solidFill>
                    <a:srgbClr val="1F497D">
                      <a:lumMod val="75000"/>
                    </a:srgbClr>
                  </a:solidFill>
                </a:ln>
                <a:latin typeface="Calibri" pitchFamily="34" charset="0"/>
              </a:rPr>
              <a:t>Handy terminal</a:t>
            </a:r>
          </a:p>
        </p:txBody>
      </p:sp>
      <p:sp>
        <p:nvSpPr>
          <p:cNvPr id="102" name="Rounded Rectangle 91"/>
          <p:cNvSpPr>
            <a:spLocks noChangeArrowheads="1"/>
          </p:cNvSpPr>
          <p:nvPr/>
        </p:nvSpPr>
        <p:spPr bwMode="auto">
          <a:xfrm>
            <a:off x="4196051" y="4277991"/>
            <a:ext cx="1154635" cy="438345"/>
          </a:xfrm>
          <a:prstGeom prst="roundRect">
            <a:avLst>
              <a:gd name="adj" fmla="val 16667"/>
            </a:avLst>
          </a:prstGeom>
          <a:noFill/>
          <a:ln w="25400" cap="flat" cmpd="sng" algn="ctr">
            <a:noFill/>
            <a:prstDash val="solid"/>
          </a:ln>
          <a:effectLst/>
        </p:spPr>
        <p:txBody>
          <a:bodyPr anchor="ctr"/>
          <a:lstStyle/>
          <a:p>
            <a:pPr algn="ctr"/>
            <a:r>
              <a:rPr lang="en-US" sz="1200" kern="0" dirty="0">
                <a:ln>
                  <a:solidFill>
                    <a:srgbClr val="1F497D">
                      <a:lumMod val="75000"/>
                    </a:srgbClr>
                  </a:solidFill>
                </a:ln>
                <a:latin typeface="Calibri" pitchFamily="34" charset="0"/>
              </a:rPr>
              <a:t>Many steps</a:t>
            </a:r>
          </a:p>
        </p:txBody>
      </p:sp>
      <p:sp>
        <p:nvSpPr>
          <p:cNvPr id="109" name="Rounded Rectangle 91"/>
          <p:cNvSpPr>
            <a:spLocks noChangeArrowheads="1"/>
          </p:cNvSpPr>
          <p:nvPr/>
        </p:nvSpPr>
        <p:spPr bwMode="auto">
          <a:xfrm>
            <a:off x="7498392" y="5677628"/>
            <a:ext cx="886143" cy="385771"/>
          </a:xfrm>
          <a:prstGeom prst="roundRect">
            <a:avLst>
              <a:gd name="adj" fmla="val 16667"/>
            </a:avLst>
          </a:prstGeom>
          <a:noFill/>
          <a:ln w="25400" cap="flat" cmpd="sng" algn="ctr">
            <a:noFill/>
            <a:prstDash val="solid"/>
          </a:ln>
          <a:effectLst/>
        </p:spPr>
        <p:txBody>
          <a:bodyPr anchor="ctr"/>
          <a:lstStyle/>
          <a:p>
            <a:pPr algn="ctr"/>
            <a:r>
              <a:rPr lang="en-US" sz="1200" kern="0" dirty="0" smtClean="0">
                <a:ln>
                  <a:solidFill>
                    <a:srgbClr val="1F497D">
                      <a:lumMod val="75000"/>
                    </a:srgbClr>
                  </a:solidFill>
                </a:ln>
                <a:latin typeface="Calibri" pitchFamily="34" charset="0"/>
              </a:rPr>
              <a:t>Inventory</a:t>
            </a:r>
            <a:endParaRPr lang="en-US" sz="1200" kern="0" dirty="0">
              <a:ln>
                <a:solidFill>
                  <a:srgbClr val="1F497D">
                    <a:lumMod val="75000"/>
                  </a:srgbClr>
                </a:solidFill>
              </a:ln>
              <a:latin typeface="Calibri" pitchFamily="34" charset="0"/>
            </a:endParaRPr>
          </a:p>
        </p:txBody>
      </p:sp>
      <p:sp>
        <p:nvSpPr>
          <p:cNvPr id="196" name="Rounded Rectangle 195"/>
          <p:cNvSpPr/>
          <p:nvPr/>
        </p:nvSpPr>
        <p:spPr>
          <a:xfrm>
            <a:off x="5409927" y="2083364"/>
            <a:ext cx="990600" cy="334203"/>
          </a:xfrm>
          <a:prstGeom prst="roundRect">
            <a:avLst/>
          </a:prstGeom>
          <a:noFill/>
          <a:ln w="25400" cap="flat" cmpd="sng" algn="ctr">
            <a:noFill/>
            <a:prstDash val="solid"/>
          </a:ln>
          <a:effectLst/>
        </p:spPr>
        <p:txBody>
          <a:bodyPr anchor="ctr"/>
          <a:lstStyle/>
          <a:p>
            <a:pPr algn="ctr">
              <a:defRPr/>
            </a:pPr>
            <a:r>
              <a:rPr lang="en-US" sz="1200" kern="0" dirty="0">
                <a:ln>
                  <a:solidFill>
                    <a:srgbClr val="1F497D">
                      <a:lumMod val="75000"/>
                    </a:srgbClr>
                  </a:solidFill>
                </a:ln>
                <a:solidFill>
                  <a:srgbClr val="1F497D">
                    <a:lumMod val="75000"/>
                  </a:srgbClr>
                </a:solidFill>
                <a:latin typeface="Calibri" pitchFamily="34" charset="0"/>
              </a:rPr>
              <a:t>No identify</a:t>
            </a:r>
          </a:p>
        </p:txBody>
      </p:sp>
      <p:cxnSp>
        <p:nvCxnSpPr>
          <p:cNvPr id="213" name="Straight Connector 92"/>
          <p:cNvCxnSpPr>
            <a:cxnSpLocks noChangeShapeType="1"/>
          </p:cNvCxnSpPr>
          <p:nvPr/>
        </p:nvCxnSpPr>
        <p:spPr bwMode="auto">
          <a:xfrm flipH="1" flipV="1">
            <a:off x="4690781" y="1774632"/>
            <a:ext cx="2105673" cy="25752"/>
          </a:xfrm>
          <a:prstGeom prst="line">
            <a:avLst/>
          </a:prstGeom>
          <a:noFill/>
          <a:ln w="28575" algn="ctr">
            <a:solidFill>
              <a:schemeClr val="accent2">
                <a:lumMod val="50000"/>
              </a:schemeClr>
            </a:solidFill>
            <a:round/>
            <a:headEnd/>
            <a:tailEnd type="arrow" w="med" len="med"/>
          </a:ln>
          <a:extLst>
            <a:ext uri="{909E8E84-426E-40DD-AFC4-6F175D3DCCD1}">
              <a14:hiddenFill xmlns:a14="http://schemas.microsoft.com/office/drawing/2010/main">
                <a:noFill/>
              </a14:hiddenFill>
            </a:ext>
          </a:extLst>
        </p:spPr>
      </p:cxnSp>
      <p:cxnSp>
        <p:nvCxnSpPr>
          <p:cNvPr id="214" name="Straight Connector 126"/>
          <p:cNvCxnSpPr>
            <a:cxnSpLocks noChangeShapeType="1"/>
          </p:cNvCxnSpPr>
          <p:nvPr/>
        </p:nvCxnSpPr>
        <p:spPr bwMode="auto">
          <a:xfrm flipH="1" flipV="1">
            <a:off x="5293329" y="1812814"/>
            <a:ext cx="393712" cy="341996"/>
          </a:xfrm>
          <a:prstGeom prst="line">
            <a:avLst/>
          </a:prstGeom>
          <a:noFill/>
          <a:ln w="28575" algn="ctr">
            <a:solidFill>
              <a:schemeClr val="accent2">
                <a:lumMod val="50000"/>
              </a:schemeClr>
            </a:solidFill>
            <a:round/>
            <a:headEnd/>
            <a:tailEnd type="arrow" w="med" len="med"/>
          </a:ln>
          <a:extLst>
            <a:ext uri="{909E8E84-426E-40DD-AFC4-6F175D3DCCD1}">
              <a14:hiddenFill xmlns:a14="http://schemas.microsoft.com/office/drawing/2010/main">
                <a:noFill/>
              </a14:hiddenFill>
            </a:ext>
          </a:extLst>
        </p:spPr>
      </p:cxnSp>
      <p:sp>
        <p:nvSpPr>
          <p:cNvPr id="86" name="Rounded Rectangle 85"/>
          <p:cNvSpPr/>
          <p:nvPr/>
        </p:nvSpPr>
        <p:spPr>
          <a:xfrm>
            <a:off x="6705601" y="4419601"/>
            <a:ext cx="960083" cy="438345"/>
          </a:xfrm>
          <a:prstGeom prst="roundRect">
            <a:avLst/>
          </a:prstGeom>
          <a:noFill/>
          <a:ln w="25400" cap="flat" cmpd="sng" algn="ctr">
            <a:noFill/>
            <a:prstDash val="solid"/>
          </a:ln>
          <a:effectLst/>
        </p:spPr>
        <p:txBody>
          <a:bodyPr anchor="ctr"/>
          <a:lstStyle/>
          <a:p>
            <a:pPr algn="ctr">
              <a:defRPr/>
            </a:pPr>
            <a:r>
              <a:rPr lang="en-US" sz="1200" kern="0" dirty="0">
                <a:ln>
                  <a:solidFill>
                    <a:srgbClr val="1F497D">
                      <a:lumMod val="75000"/>
                    </a:srgbClr>
                  </a:solidFill>
                </a:ln>
                <a:solidFill>
                  <a:srgbClr val="1F497D">
                    <a:lumMod val="75000"/>
                  </a:srgbClr>
                </a:solidFill>
                <a:latin typeface="Calibri" pitchFamily="34" charset="0"/>
              </a:rPr>
              <a:t>Record data </a:t>
            </a:r>
          </a:p>
        </p:txBody>
      </p:sp>
      <p:sp>
        <p:nvSpPr>
          <p:cNvPr id="87" name="Rectangle 86"/>
          <p:cNvSpPr/>
          <p:nvPr/>
        </p:nvSpPr>
        <p:spPr bwMode="auto">
          <a:xfrm>
            <a:off x="8686800" y="0"/>
            <a:ext cx="838200" cy="644474"/>
          </a:xfrm>
          <a:prstGeom prst="rect">
            <a:avLst/>
          </a:prstGeom>
          <a:noFill/>
          <a:ln w="952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r>
              <a:rPr lang="en-US" sz="2000" dirty="0">
                <a:latin typeface="Cambria" pitchFamily="18" charset="0"/>
              </a:rPr>
              <a:t>8/30</a:t>
            </a:r>
          </a:p>
        </p:txBody>
      </p:sp>
      <p:sp>
        <p:nvSpPr>
          <p:cNvPr id="97" name="Rounded Rectangle 96"/>
          <p:cNvSpPr/>
          <p:nvPr/>
        </p:nvSpPr>
        <p:spPr>
          <a:xfrm>
            <a:off x="409576" y="697028"/>
            <a:ext cx="9021640" cy="381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itchFamily="2" charset="2"/>
              <a:buChar char="q"/>
              <a:defRPr/>
            </a:pPr>
            <a:r>
              <a:rPr kumimoji="1" lang="en-US" altLang="ja-JP" sz="2000" b="1"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Fishbone Analysis</a:t>
            </a:r>
          </a:p>
        </p:txBody>
      </p:sp>
      <p:grpSp>
        <p:nvGrpSpPr>
          <p:cNvPr id="3" name="Group 2"/>
          <p:cNvGrpSpPr/>
          <p:nvPr/>
        </p:nvGrpSpPr>
        <p:grpSpPr>
          <a:xfrm>
            <a:off x="4519820" y="5210711"/>
            <a:ext cx="1458635" cy="1112529"/>
            <a:chOff x="4138819" y="5210710"/>
            <a:chExt cx="1458635" cy="1112529"/>
          </a:xfrm>
        </p:grpSpPr>
        <p:sp>
          <p:nvSpPr>
            <p:cNvPr id="96" name="Rounded Rectangle 95"/>
            <p:cNvSpPr/>
            <p:nvPr/>
          </p:nvSpPr>
          <p:spPr>
            <a:xfrm>
              <a:off x="4138819" y="5210710"/>
              <a:ext cx="1458635" cy="569723"/>
            </a:xfrm>
            <a:prstGeom prst="roundRect">
              <a:avLst/>
            </a:prstGeom>
            <a:solidFill>
              <a:srgbClr val="FFFF00"/>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kern="0" dirty="0">
                  <a:ln>
                    <a:solidFill>
                      <a:srgbClr val="1F497D">
                        <a:lumMod val="75000"/>
                      </a:srgbClr>
                    </a:solidFill>
                  </a:ln>
                  <a:solidFill>
                    <a:srgbClr val="0000FF"/>
                  </a:solidFill>
                </a:rPr>
                <a:t>Manual job</a:t>
              </a:r>
            </a:p>
          </p:txBody>
        </p:sp>
        <p:sp>
          <p:nvSpPr>
            <p:cNvPr id="99" name="角丸四角形 2"/>
            <p:cNvSpPr/>
            <p:nvPr/>
          </p:nvSpPr>
          <p:spPr>
            <a:xfrm>
              <a:off x="4488435" y="5922570"/>
              <a:ext cx="473409" cy="400669"/>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800" b="1" dirty="0">
                  <a:latin typeface="Arial" pitchFamily="34" charset="0"/>
                  <a:ea typeface="HGSSoeiKakugothicUB" panose="020B0900000000000000" pitchFamily="34" charset="-128"/>
                  <a:cs typeface="Arial" pitchFamily="34" charset="0"/>
                  <a:sym typeface="Wingdings"/>
                </a:rPr>
                <a:t></a:t>
              </a:r>
              <a:endParaRPr lang="ja-JP" altLang="en-US" sz="2800" b="1" dirty="0">
                <a:latin typeface="Arial" pitchFamily="34" charset="0"/>
                <a:ea typeface="HGSSoeiKakugothicUB" panose="020B0900000000000000" pitchFamily="34" charset="-128"/>
                <a:cs typeface="Arial" pitchFamily="34" charset="0"/>
              </a:endParaRPr>
            </a:p>
          </p:txBody>
        </p:sp>
      </p:grpSp>
      <p:sp>
        <p:nvSpPr>
          <p:cNvPr id="73" name="Rounded Rectangle 72"/>
          <p:cNvSpPr/>
          <p:nvPr/>
        </p:nvSpPr>
        <p:spPr>
          <a:xfrm>
            <a:off x="1815894" y="5564594"/>
            <a:ext cx="1182262" cy="275755"/>
          </a:xfrm>
          <a:prstGeom prst="roundRect">
            <a:avLst/>
          </a:prstGeom>
          <a:noFill/>
          <a:ln w="25400" cap="flat" cmpd="sng" algn="ctr">
            <a:noFill/>
            <a:prstDash val="solid"/>
          </a:ln>
          <a:effectLst/>
        </p:spPr>
        <p:txBody>
          <a:bodyPr anchor="ctr"/>
          <a:lstStyle/>
          <a:p>
            <a:pPr algn="ctr"/>
            <a:r>
              <a:rPr lang="en-US" sz="1200" kern="0" dirty="0">
                <a:ln>
                  <a:solidFill>
                    <a:srgbClr val="1F497D">
                      <a:lumMod val="75000"/>
                    </a:srgbClr>
                  </a:solidFill>
                </a:ln>
                <a:solidFill>
                  <a:srgbClr val="1F497D">
                    <a:lumMod val="75000"/>
                  </a:srgbClr>
                </a:solidFill>
                <a:latin typeface="Calibri" pitchFamily="34" charset="0"/>
              </a:rPr>
              <a:t>Lack training</a:t>
            </a:r>
          </a:p>
        </p:txBody>
      </p:sp>
      <p:sp>
        <p:nvSpPr>
          <p:cNvPr id="103" name="角丸四角形 2"/>
          <p:cNvSpPr/>
          <p:nvPr/>
        </p:nvSpPr>
        <p:spPr>
          <a:xfrm>
            <a:off x="196305" y="1284253"/>
            <a:ext cx="475049" cy="419729"/>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800" b="1" dirty="0">
                <a:latin typeface="Arial" pitchFamily="34" charset="0"/>
                <a:ea typeface="HGSSoeiKakugothicUB" panose="020B0900000000000000" pitchFamily="34" charset="-128"/>
                <a:cs typeface="Arial" pitchFamily="34" charset="0"/>
                <a:sym typeface="Wingdings"/>
              </a:rPr>
              <a:t></a:t>
            </a:r>
            <a:endParaRPr lang="ja-JP" altLang="en-US" sz="2800" b="1" dirty="0">
              <a:latin typeface="Arial" pitchFamily="34" charset="0"/>
              <a:ea typeface="HGSSoeiKakugothicUB" panose="020B0900000000000000" pitchFamily="34" charset="-128"/>
              <a:cs typeface="Arial" pitchFamily="34" charset="0"/>
            </a:endParaRPr>
          </a:p>
        </p:txBody>
      </p:sp>
      <p:cxnSp>
        <p:nvCxnSpPr>
          <p:cNvPr id="89" name="Straight Connector 126"/>
          <p:cNvCxnSpPr>
            <a:cxnSpLocks noChangeShapeType="1"/>
          </p:cNvCxnSpPr>
          <p:nvPr/>
        </p:nvCxnSpPr>
        <p:spPr bwMode="auto">
          <a:xfrm flipH="1">
            <a:off x="6477001" y="5505498"/>
            <a:ext cx="142702" cy="312738"/>
          </a:xfrm>
          <a:prstGeom prst="line">
            <a:avLst/>
          </a:prstGeom>
          <a:noFill/>
          <a:ln w="28575" algn="ctr">
            <a:solidFill>
              <a:schemeClr val="accent2">
                <a:lumMod val="50000"/>
              </a:schemeClr>
            </a:solidFill>
            <a:round/>
            <a:headEnd/>
            <a:tailEnd type="arrow" w="med" len="med"/>
          </a:ln>
          <a:extLst>
            <a:ext uri="{909E8E84-426E-40DD-AFC4-6F175D3DCCD1}">
              <a14:hiddenFill xmlns:a14="http://schemas.microsoft.com/office/drawing/2010/main">
                <a:noFill/>
              </a14:hiddenFill>
            </a:ext>
          </a:extLst>
        </p:spPr>
      </p:cxnSp>
      <p:cxnSp>
        <p:nvCxnSpPr>
          <p:cNvPr id="91" name="Straight Connector 92"/>
          <p:cNvCxnSpPr>
            <a:cxnSpLocks noChangeShapeType="1"/>
          </p:cNvCxnSpPr>
          <p:nvPr/>
        </p:nvCxnSpPr>
        <p:spPr bwMode="auto">
          <a:xfrm flipH="1" flipV="1">
            <a:off x="5978455" y="5862851"/>
            <a:ext cx="1507544" cy="6218"/>
          </a:xfrm>
          <a:prstGeom prst="line">
            <a:avLst/>
          </a:prstGeom>
          <a:noFill/>
          <a:ln w="28575" algn="ctr">
            <a:solidFill>
              <a:schemeClr val="accent2">
                <a:lumMod val="50000"/>
              </a:schemeClr>
            </a:solidFill>
            <a:round/>
            <a:headEnd/>
            <a:tailEnd type="arrow" w="med" len="med"/>
          </a:ln>
          <a:extLst>
            <a:ext uri="{909E8E84-426E-40DD-AFC4-6F175D3DCCD1}">
              <a14:hiddenFill xmlns:a14="http://schemas.microsoft.com/office/drawing/2010/main">
                <a:noFill/>
              </a14:hiddenFill>
            </a:ext>
          </a:extLst>
        </p:spPr>
      </p:cxnSp>
      <p:sp>
        <p:nvSpPr>
          <p:cNvPr id="95" name="Rounded Rectangle 91"/>
          <p:cNvSpPr>
            <a:spLocks noChangeArrowheads="1"/>
          </p:cNvSpPr>
          <p:nvPr/>
        </p:nvSpPr>
        <p:spPr bwMode="auto">
          <a:xfrm>
            <a:off x="7521365" y="4821363"/>
            <a:ext cx="1060119" cy="438345"/>
          </a:xfrm>
          <a:prstGeom prst="roundRect">
            <a:avLst>
              <a:gd name="adj" fmla="val 16667"/>
            </a:avLst>
          </a:prstGeom>
          <a:noFill/>
          <a:ln w="25400" cap="flat" cmpd="sng" algn="ctr">
            <a:noFill/>
            <a:prstDash val="solid"/>
          </a:ln>
          <a:effectLst/>
        </p:spPr>
        <p:txBody>
          <a:bodyPr anchor="ctr"/>
          <a:lstStyle/>
          <a:p>
            <a:pPr algn="ctr"/>
            <a:r>
              <a:rPr lang="en-US" sz="1200" kern="0" dirty="0">
                <a:ln>
                  <a:solidFill>
                    <a:srgbClr val="1F497D">
                      <a:lumMod val="75000"/>
                    </a:srgbClr>
                  </a:solidFill>
                </a:ln>
                <a:latin typeface="Calibri" pitchFamily="34" charset="0"/>
              </a:rPr>
              <a:t>Many Excel file</a:t>
            </a:r>
          </a:p>
        </p:txBody>
      </p:sp>
      <p:sp>
        <p:nvSpPr>
          <p:cNvPr id="104" name="Rounded Rectangle 103"/>
          <p:cNvSpPr/>
          <p:nvPr/>
        </p:nvSpPr>
        <p:spPr>
          <a:xfrm>
            <a:off x="6217796" y="5226758"/>
            <a:ext cx="1079131" cy="438345"/>
          </a:xfrm>
          <a:prstGeom prst="roundRect">
            <a:avLst/>
          </a:prstGeom>
          <a:noFill/>
          <a:ln w="25400" cap="flat" cmpd="sng" algn="ctr">
            <a:noFill/>
            <a:prstDash val="solid"/>
          </a:ln>
          <a:effectLst/>
        </p:spPr>
        <p:txBody>
          <a:bodyPr anchor="ctr"/>
          <a:lstStyle/>
          <a:p>
            <a:pPr algn="ctr">
              <a:defRPr/>
            </a:pPr>
            <a:r>
              <a:rPr lang="en-US" sz="1200" kern="0" dirty="0">
                <a:ln>
                  <a:solidFill>
                    <a:srgbClr val="1F497D">
                      <a:lumMod val="75000"/>
                    </a:srgbClr>
                  </a:solidFill>
                </a:ln>
                <a:solidFill>
                  <a:srgbClr val="1F497D">
                    <a:lumMod val="75000"/>
                  </a:srgbClr>
                </a:solidFill>
                <a:latin typeface="Calibri" pitchFamily="34" charset="0"/>
              </a:rPr>
              <a:t>Not visualize</a:t>
            </a:r>
          </a:p>
        </p:txBody>
      </p:sp>
      <p:cxnSp>
        <p:nvCxnSpPr>
          <p:cNvPr id="105" name="Straight Connector 126"/>
          <p:cNvCxnSpPr>
            <a:cxnSpLocks noChangeShapeType="1"/>
          </p:cNvCxnSpPr>
          <p:nvPr/>
        </p:nvCxnSpPr>
        <p:spPr bwMode="auto">
          <a:xfrm flipH="1" flipV="1">
            <a:off x="6957839" y="5861565"/>
            <a:ext cx="119374" cy="226973"/>
          </a:xfrm>
          <a:prstGeom prst="line">
            <a:avLst/>
          </a:prstGeom>
          <a:noFill/>
          <a:ln w="28575" algn="ctr">
            <a:solidFill>
              <a:schemeClr val="accent2">
                <a:lumMod val="50000"/>
              </a:schemeClr>
            </a:solidFill>
            <a:round/>
            <a:headEnd/>
            <a:tailEnd type="arrow" w="med" len="med"/>
          </a:ln>
          <a:extLst>
            <a:ext uri="{909E8E84-426E-40DD-AFC4-6F175D3DCCD1}">
              <a14:hiddenFill xmlns:a14="http://schemas.microsoft.com/office/drawing/2010/main">
                <a:noFill/>
              </a14:hiddenFill>
            </a:ext>
          </a:extLst>
        </p:spPr>
      </p:cxnSp>
      <p:sp>
        <p:nvSpPr>
          <p:cNvPr id="106" name="Rounded Rectangle 105"/>
          <p:cNvSpPr/>
          <p:nvPr/>
        </p:nvSpPr>
        <p:spPr>
          <a:xfrm>
            <a:off x="6776823" y="6079369"/>
            <a:ext cx="1131489" cy="438345"/>
          </a:xfrm>
          <a:prstGeom prst="roundRect">
            <a:avLst/>
          </a:prstGeom>
          <a:noFill/>
          <a:ln w="25400" cap="flat" cmpd="sng" algn="ctr">
            <a:noFill/>
            <a:prstDash val="solid"/>
          </a:ln>
          <a:effectLst/>
        </p:spPr>
        <p:txBody>
          <a:bodyPr anchor="ctr"/>
          <a:lstStyle/>
          <a:p>
            <a:pPr algn="ctr">
              <a:defRPr/>
            </a:pPr>
            <a:r>
              <a:rPr lang="en-US" sz="1200" kern="0" dirty="0">
                <a:ln>
                  <a:solidFill>
                    <a:srgbClr val="1F497D">
                      <a:lumMod val="75000"/>
                    </a:srgbClr>
                  </a:solidFill>
                </a:ln>
                <a:solidFill>
                  <a:srgbClr val="1F497D">
                    <a:lumMod val="75000"/>
                  </a:srgbClr>
                </a:solidFill>
                <a:latin typeface="Calibri" pitchFamily="34" charset="0"/>
              </a:rPr>
              <a:t>Take time to make report</a:t>
            </a:r>
          </a:p>
        </p:txBody>
      </p:sp>
      <p:cxnSp>
        <p:nvCxnSpPr>
          <p:cNvPr id="107" name="Straight Connector 126"/>
          <p:cNvCxnSpPr>
            <a:cxnSpLocks noChangeShapeType="1"/>
          </p:cNvCxnSpPr>
          <p:nvPr/>
        </p:nvCxnSpPr>
        <p:spPr bwMode="auto">
          <a:xfrm flipV="1">
            <a:off x="5224791" y="4522439"/>
            <a:ext cx="520250" cy="674674"/>
          </a:xfrm>
          <a:prstGeom prst="line">
            <a:avLst/>
          </a:prstGeom>
          <a:noFill/>
          <a:ln w="28575" algn="ctr">
            <a:solidFill>
              <a:schemeClr val="accent2">
                <a:lumMod val="50000"/>
              </a:schemeClr>
            </a:solidFill>
            <a:round/>
            <a:headEnd/>
            <a:tailEnd type="arrow" w="med" len="med"/>
          </a:ln>
          <a:extLst>
            <a:ext uri="{909E8E84-426E-40DD-AFC4-6F175D3DCCD1}">
              <a14:hiddenFill xmlns:a14="http://schemas.microsoft.com/office/drawing/2010/main">
                <a:noFill/>
              </a14:hiddenFill>
            </a:ext>
          </a:extLst>
        </p:spPr>
      </p:cxnSp>
      <p:pic>
        <p:nvPicPr>
          <p:cNvPr id="108" name="Picture 2" descr="Hình ảnh 7 viên ngọc rồng - Tổng hợp hình ảnh 7 viên ngọc rồng đẹp nhất">
            <a:extLst>
              <a:ext uri="{FF2B5EF4-FFF2-40B4-BE49-F238E27FC236}">
                <a16:creationId xmlns:a16="http://schemas.microsoft.com/office/drawing/2014/main" id="{6A12387F-54B4-49B8-A117-7F49AF01C64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5145" t="1273" b="24505"/>
          <a:stretch/>
        </p:blipFill>
        <p:spPr bwMode="auto">
          <a:xfrm>
            <a:off x="121680" y="20780"/>
            <a:ext cx="680646" cy="627266"/>
          </a:xfrm>
          <a:prstGeom prst="rect">
            <a:avLst/>
          </a:prstGeom>
          <a:noFill/>
          <a:extLst>
            <a:ext uri="{909E8E84-426E-40DD-AFC4-6F175D3DCCD1}">
              <a14:hiddenFill xmlns:a14="http://schemas.microsoft.com/office/drawing/2010/main">
                <a:solidFill>
                  <a:srgbClr val="FFFFFF"/>
                </a:solidFill>
              </a14:hiddenFill>
            </a:ext>
          </a:extLst>
        </p:spPr>
      </p:pic>
      <p:cxnSp>
        <p:nvCxnSpPr>
          <p:cNvPr id="110" name="Straight Connector 126">
            <a:extLst>
              <a:ext uri="{FF2B5EF4-FFF2-40B4-BE49-F238E27FC236}">
                <a16:creationId xmlns:a16="http://schemas.microsoft.com/office/drawing/2014/main" id="{B864871F-363E-4F5B-83F2-BD288EB675F9}"/>
              </a:ext>
            </a:extLst>
          </p:cNvPr>
          <p:cNvCxnSpPr>
            <a:cxnSpLocks noChangeShapeType="1"/>
          </p:cNvCxnSpPr>
          <p:nvPr/>
        </p:nvCxnSpPr>
        <p:spPr bwMode="auto">
          <a:xfrm flipH="1">
            <a:off x="5838022" y="1539946"/>
            <a:ext cx="236011" cy="209704"/>
          </a:xfrm>
          <a:prstGeom prst="line">
            <a:avLst/>
          </a:prstGeom>
          <a:noFill/>
          <a:ln w="28575" algn="ctr">
            <a:solidFill>
              <a:schemeClr val="accent2">
                <a:lumMod val="50000"/>
              </a:schemeClr>
            </a:solidFill>
            <a:round/>
            <a:headEnd/>
            <a:tailEnd type="arrow" w="med" len="med"/>
          </a:ln>
          <a:extLst>
            <a:ext uri="{909E8E84-426E-40DD-AFC4-6F175D3DCCD1}">
              <a14:hiddenFill xmlns:a14="http://schemas.microsoft.com/office/drawing/2010/main">
                <a:noFill/>
              </a14:hiddenFill>
            </a:ext>
          </a:extLst>
        </p:spPr>
      </p:cxnSp>
      <p:sp>
        <p:nvSpPr>
          <p:cNvPr id="115" name="Rounded Rectangle 195">
            <a:extLst>
              <a:ext uri="{FF2B5EF4-FFF2-40B4-BE49-F238E27FC236}">
                <a16:creationId xmlns:a16="http://schemas.microsoft.com/office/drawing/2014/main" id="{B85CDC2C-3AF3-46E1-81CF-4F64DA2A0AB9}"/>
              </a:ext>
            </a:extLst>
          </p:cNvPr>
          <p:cNvSpPr/>
          <p:nvPr/>
        </p:nvSpPr>
        <p:spPr>
          <a:xfrm>
            <a:off x="5838022" y="1184809"/>
            <a:ext cx="990600" cy="334203"/>
          </a:xfrm>
          <a:prstGeom prst="roundRect">
            <a:avLst/>
          </a:prstGeom>
          <a:noFill/>
          <a:ln w="25400" cap="flat" cmpd="sng" algn="ctr">
            <a:noFill/>
            <a:prstDash val="solid"/>
          </a:ln>
          <a:effectLst/>
        </p:spPr>
        <p:txBody>
          <a:bodyPr anchor="ctr"/>
          <a:lstStyle/>
          <a:p>
            <a:pPr algn="ctr">
              <a:defRPr/>
            </a:pPr>
            <a:r>
              <a:rPr lang="en-US" sz="1200" kern="0" dirty="0">
                <a:ln>
                  <a:solidFill>
                    <a:srgbClr val="1F497D">
                      <a:lumMod val="75000"/>
                    </a:srgbClr>
                  </a:solidFill>
                </a:ln>
                <a:solidFill>
                  <a:srgbClr val="1F497D">
                    <a:lumMod val="75000"/>
                  </a:srgbClr>
                </a:solidFill>
                <a:latin typeface="Calibri" pitchFamily="34" charset="0"/>
              </a:rPr>
              <a:t>Paper &amp; check sheet</a:t>
            </a:r>
          </a:p>
        </p:txBody>
      </p:sp>
      <p:cxnSp>
        <p:nvCxnSpPr>
          <p:cNvPr id="116" name="Straight Connector 92">
            <a:extLst>
              <a:ext uri="{FF2B5EF4-FFF2-40B4-BE49-F238E27FC236}">
                <a16:creationId xmlns:a16="http://schemas.microsoft.com/office/drawing/2014/main" id="{411F3DA5-D87F-4716-9049-5FAF84957870}"/>
              </a:ext>
            </a:extLst>
          </p:cNvPr>
          <p:cNvCxnSpPr>
            <a:cxnSpLocks noChangeShapeType="1"/>
          </p:cNvCxnSpPr>
          <p:nvPr/>
        </p:nvCxnSpPr>
        <p:spPr bwMode="auto">
          <a:xfrm>
            <a:off x="4295042" y="2836894"/>
            <a:ext cx="1315916" cy="0"/>
          </a:xfrm>
          <a:prstGeom prst="line">
            <a:avLst/>
          </a:prstGeom>
          <a:noFill/>
          <a:ln w="28575" algn="ctr">
            <a:solidFill>
              <a:schemeClr val="accent2">
                <a:lumMod val="50000"/>
              </a:schemeClr>
            </a:solidFill>
            <a:round/>
            <a:headEnd/>
            <a:tailEnd type="arrow" w="med" len="med"/>
          </a:ln>
          <a:extLst>
            <a:ext uri="{909E8E84-426E-40DD-AFC4-6F175D3DCCD1}">
              <a14:hiddenFill xmlns:a14="http://schemas.microsoft.com/office/drawing/2010/main">
                <a:noFill/>
              </a14:hiddenFill>
            </a:ext>
          </a:extLst>
        </p:spPr>
      </p:cxnSp>
      <p:sp>
        <p:nvSpPr>
          <p:cNvPr id="117" name="Rounded Rectangle 128">
            <a:extLst>
              <a:ext uri="{FF2B5EF4-FFF2-40B4-BE49-F238E27FC236}">
                <a16:creationId xmlns:a16="http://schemas.microsoft.com/office/drawing/2014/main" id="{98C34DDA-EFC9-4BD7-B624-E3D7270BB190}"/>
              </a:ext>
            </a:extLst>
          </p:cNvPr>
          <p:cNvSpPr/>
          <p:nvPr/>
        </p:nvSpPr>
        <p:spPr>
          <a:xfrm>
            <a:off x="3025614" y="2606706"/>
            <a:ext cx="1349823" cy="438345"/>
          </a:xfrm>
          <a:prstGeom prst="roundRect">
            <a:avLst/>
          </a:prstGeom>
          <a:noFill/>
          <a:ln w="25400" cap="flat" cmpd="sng" algn="ctr">
            <a:noFill/>
            <a:prstDash val="solid"/>
          </a:ln>
          <a:effectLst/>
        </p:spPr>
        <p:txBody>
          <a:bodyPr anchor="ctr"/>
          <a:lstStyle/>
          <a:p>
            <a:pPr algn="ctr"/>
            <a:r>
              <a:rPr lang="en-US" sz="1200" kern="0" dirty="0">
                <a:ln>
                  <a:solidFill>
                    <a:srgbClr val="1F497D">
                      <a:lumMod val="75000"/>
                    </a:srgbClr>
                  </a:solidFill>
                </a:ln>
                <a:latin typeface="Calibri" pitchFamily="34" charset="0"/>
              </a:rPr>
              <a:t>Many </a:t>
            </a:r>
            <a:r>
              <a:rPr lang="en-US" sz="1200" kern="0" dirty="0" smtClean="0">
                <a:ln>
                  <a:solidFill>
                    <a:srgbClr val="1F497D">
                      <a:lumMod val="75000"/>
                    </a:srgbClr>
                  </a:solidFill>
                </a:ln>
                <a:latin typeface="Calibri" pitchFamily="34" charset="0"/>
              </a:rPr>
              <a:t>equipment</a:t>
            </a:r>
            <a:endParaRPr lang="en-US" sz="1200" kern="0" dirty="0">
              <a:ln>
                <a:solidFill>
                  <a:srgbClr val="1F497D">
                    <a:lumMod val="75000"/>
                  </a:srgbClr>
                </a:solidFill>
              </a:ln>
              <a:latin typeface="Calibri" pitchFamily="34" charset="0"/>
            </a:endParaRPr>
          </a:p>
        </p:txBody>
      </p:sp>
      <p:sp>
        <p:nvSpPr>
          <p:cNvPr id="118" name="Rounded Rectangle 195">
            <a:extLst>
              <a:ext uri="{FF2B5EF4-FFF2-40B4-BE49-F238E27FC236}">
                <a16:creationId xmlns:a16="http://schemas.microsoft.com/office/drawing/2014/main" id="{3E2EDCD2-EA22-4A35-B4C3-A8E599520A31}"/>
              </a:ext>
            </a:extLst>
          </p:cNvPr>
          <p:cNvSpPr/>
          <p:nvPr/>
        </p:nvSpPr>
        <p:spPr>
          <a:xfrm>
            <a:off x="3904488" y="2143451"/>
            <a:ext cx="990600" cy="334203"/>
          </a:xfrm>
          <a:prstGeom prst="roundRect">
            <a:avLst/>
          </a:prstGeom>
          <a:noFill/>
          <a:ln w="25400" cap="flat" cmpd="sng" algn="ctr">
            <a:noFill/>
            <a:prstDash val="solid"/>
          </a:ln>
          <a:effectLst/>
        </p:spPr>
        <p:txBody>
          <a:bodyPr anchor="ctr"/>
          <a:lstStyle/>
          <a:p>
            <a:pPr algn="ctr">
              <a:defRPr/>
            </a:pPr>
            <a:r>
              <a:rPr lang="en-US" sz="1200" kern="0" dirty="0">
                <a:ln>
                  <a:solidFill>
                    <a:srgbClr val="1F497D">
                      <a:lumMod val="75000"/>
                    </a:srgbClr>
                  </a:solidFill>
                </a:ln>
                <a:solidFill>
                  <a:srgbClr val="1F497D">
                    <a:lumMod val="75000"/>
                  </a:srgbClr>
                </a:solidFill>
                <a:latin typeface="Calibri" pitchFamily="34" charset="0"/>
              </a:rPr>
              <a:t>Manual checking</a:t>
            </a:r>
          </a:p>
        </p:txBody>
      </p:sp>
      <p:cxnSp>
        <p:nvCxnSpPr>
          <p:cNvPr id="119" name="Straight Connector 127">
            <a:extLst>
              <a:ext uri="{FF2B5EF4-FFF2-40B4-BE49-F238E27FC236}">
                <a16:creationId xmlns:a16="http://schemas.microsoft.com/office/drawing/2014/main" id="{0482519C-E05F-4923-941D-96FC4F556356}"/>
              </a:ext>
            </a:extLst>
          </p:cNvPr>
          <p:cNvCxnSpPr>
            <a:cxnSpLocks noChangeShapeType="1"/>
          </p:cNvCxnSpPr>
          <p:nvPr/>
        </p:nvCxnSpPr>
        <p:spPr bwMode="auto">
          <a:xfrm flipH="1" flipV="1">
            <a:off x="4551775" y="2499361"/>
            <a:ext cx="416706" cy="281435"/>
          </a:xfrm>
          <a:prstGeom prst="line">
            <a:avLst/>
          </a:prstGeom>
          <a:noFill/>
          <a:ln w="28575" algn="ctr">
            <a:solidFill>
              <a:schemeClr val="accent2">
                <a:lumMod val="50000"/>
              </a:schemeClr>
            </a:solidFill>
            <a:round/>
            <a:headEnd type="arrow" w="med" len="med"/>
            <a:tailEnd/>
          </a:ln>
          <a:extLst>
            <a:ext uri="{909E8E84-426E-40DD-AFC4-6F175D3DCCD1}">
              <a14:hiddenFill xmlns:a14="http://schemas.microsoft.com/office/drawing/2010/main">
                <a:noFill/>
              </a14:hiddenFill>
            </a:ext>
          </a:extLst>
        </p:spPr>
      </p:cxnSp>
      <p:cxnSp>
        <p:nvCxnSpPr>
          <p:cNvPr id="120" name="Straight Connector 127">
            <a:extLst>
              <a:ext uri="{FF2B5EF4-FFF2-40B4-BE49-F238E27FC236}">
                <a16:creationId xmlns:a16="http://schemas.microsoft.com/office/drawing/2014/main" id="{53BBE9AE-3ABB-4E84-9BA4-DD25D3BE72F3}"/>
              </a:ext>
            </a:extLst>
          </p:cNvPr>
          <p:cNvCxnSpPr>
            <a:cxnSpLocks noChangeShapeType="1"/>
          </p:cNvCxnSpPr>
          <p:nvPr/>
        </p:nvCxnSpPr>
        <p:spPr bwMode="auto">
          <a:xfrm flipH="1">
            <a:off x="5072952" y="2863403"/>
            <a:ext cx="315031" cy="339753"/>
          </a:xfrm>
          <a:prstGeom prst="line">
            <a:avLst/>
          </a:prstGeom>
          <a:noFill/>
          <a:ln w="28575" algn="ctr">
            <a:solidFill>
              <a:schemeClr val="accent2">
                <a:lumMod val="50000"/>
              </a:schemeClr>
            </a:solidFill>
            <a:round/>
            <a:headEnd type="arrow" w="med" len="med"/>
            <a:tailEnd/>
          </a:ln>
          <a:extLst>
            <a:ext uri="{909E8E84-426E-40DD-AFC4-6F175D3DCCD1}">
              <a14:hiddenFill xmlns:a14="http://schemas.microsoft.com/office/drawing/2010/main">
                <a:noFill/>
              </a14:hiddenFill>
            </a:ext>
          </a:extLst>
        </p:spPr>
      </p:cxnSp>
      <p:sp>
        <p:nvSpPr>
          <p:cNvPr id="8" name="Rectangle: Rounded Corners 7">
            <a:extLst>
              <a:ext uri="{FF2B5EF4-FFF2-40B4-BE49-F238E27FC236}">
                <a16:creationId xmlns:a16="http://schemas.microsoft.com/office/drawing/2014/main" id="{BB1D8D6B-27A1-47A1-AC37-B40C6743D275}"/>
              </a:ext>
            </a:extLst>
          </p:cNvPr>
          <p:cNvSpPr/>
          <p:nvPr/>
        </p:nvSpPr>
        <p:spPr>
          <a:xfrm>
            <a:off x="6776823" y="1498615"/>
            <a:ext cx="1046659" cy="571197"/>
          </a:xfrm>
          <a:prstGeom prst="roundRect">
            <a:avLst/>
          </a:prstGeom>
          <a:solidFill>
            <a:srgbClr val="FFFF00"/>
          </a:solidFill>
          <a:ln w="25400" cap="flat" cmpd="sng" algn="ctr">
            <a:solidFill>
              <a:srgbClr val="FF0000"/>
            </a:solidFill>
            <a:prstDash val="solid"/>
          </a:ln>
          <a:effectLst/>
        </p:spPr>
        <p:txBody>
          <a:bodyPr anchor="ctr"/>
          <a:lstStyle/>
          <a:p>
            <a:pPr algn="ctr"/>
            <a:r>
              <a:rPr lang="en-US" sz="1200" kern="0" dirty="0">
                <a:ln>
                  <a:solidFill>
                    <a:srgbClr val="1F497D">
                      <a:lumMod val="75000"/>
                    </a:srgbClr>
                  </a:solidFill>
                </a:ln>
                <a:solidFill>
                  <a:schemeClr val="tx1"/>
                </a:solidFill>
                <a:latin typeface="Calibri" pitchFamily="34" charset="0"/>
              </a:rPr>
              <a:t>No barcode equipment</a:t>
            </a:r>
          </a:p>
        </p:txBody>
      </p:sp>
      <p:sp>
        <p:nvSpPr>
          <p:cNvPr id="121" name="Rounded Rectangle 195">
            <a:extLst>
              <a:ext uri="{FF2B5EF4-FFF2-40B4-BE49-F238E27FC236}">
                <a16:creationId xmlns:a16="http://schemas.microsoft.com/office/drawing/2014/main" id="{48CF4239-5283-4EA2-A082-AB58748B4C9A}"/>
              </a:ext>
            </a:extLst>
          </p:cNvPr>
          <p:cNvSpPr/>
          <p:nvPr/>
        </p:nvSpPr>
        <p:spPr>
          <a:xfrm>
            <a:off x="4622374" y="3246048"/>
            <a:ext cx="1267200" cy="334203"/>
          </a:xfrm>
          <a:prstGeom prst="roundRect">
            <a:avLst/>
          </a:prstGeom>
          <a:noFill/>
          <a:ln w="25400" cap="flat" cmpd="sng" algn="ctr">
            <a:noFill/>
            <a:prstDash val="solid"/>
          </a:ln>
          <a:effectLst/>
        </p:spPr>
        <p:txBody>
          <a:bodyPr anchor="ctr"/>
          <a:lstStyle/>
          <a:p>
            <a:pPr algn="ctr">
              <a:defRPr/>
            </a:pPr>
            <a:r>
              <a:rPr lang="en-US" sz="1200" kern="0" dirty="0">
                <a:ln>
                  <a:solidFill>
                    <a:srgbClr val="1F497D">
                      <a:lumMod val="75000"/>
                    </a:srgbClr>
                  </a:solidFill>
                </a:ln>
                <a:solidFill>
                  <a:srgbClr val="1F497D">
                    <a:lumMod val="75000"/>
                  </a:srgbClr>
                </a:solidFill>
                <a:latin typeface="Calibri" pitchFamily="34" charset="0"/>
              </a:rPr>
              <a:t>Difficult trace history</a:t>
            </a:r>
          </a:p>
        </p:txBody>
      </p:sp>
      <p:cxnSp>
        <p:nvCxnSpPr>
          <p:cNvPr id="122" name="Straight Connector 127">
            <a:extLst>
              <a:ext uri="{FF2B5EF4-FFF2-40B4-BE49-F238E27FC236}">
                <a16:creationId xmlns:a16="http://schemas.microsoft.com/office/drawing/2014/main" id="{CCD25331-7546-4EF3-B913-7481B1F5C020}"/>
              </a:ext>
            </a:extLst>
          </p:cNvPr>
          <p:cNvCxnSpPr>
            <a:cxnSpLocks noChangeShapeType="1"/>
          </p:cNvCxnSpPr>
          <p:nvPr/>
        </p:nvCxnSpPr>
        <p:spPr bwMode="auto">
          <a:xfrm flipH="1">
            <a:off x="4703789" y="3033323"/>
            <a:ext cx="515514" cy="14140"/>
          </a:xfrm>
          <a:prstGeom prst="line">
            <a:avLst/>
          </a:prstGeom>
          <a:noFill/>
          <a:ln w="28575" algn="ctr">
            <a:solidFill>
              <a:schemeClr val="accent2">
                <a:lumMod val="50000"/>
              </a:schemeClr>
            </a:solidFill>
            <a:round/>
            <a:headEnd type="arrow" w="med" len="med"/>
            <a:tailEnd/>
          </a:ln>
          <a:extLst>
            <a:ext uri="{909E8E84-426E-40DD-AFC4-6F175D3DCCD1}">
              <a14:hiddenFill xmlns:a14="http://schemas.microsoft.com/office/drawing/2010/main">
                <a:noFill/>
              </a14:hiddenFill>
            </a:ext>
          </a:extLst>
        </p:spPr>
      </p:cxnSp>
      <p:sp>
        <p:nvSpPr>
          <p:cNvPr id="123" name="Rounded Rectangle 195">
            <a:extLst>
              <a:ext uri="{FF2B5EF4-FFF2-40B4-BE49-F238E27FC236}">
                <a16:creationId xmlns:a16="http://schemas.microsoft.com/office/drawing/2014/main" id="{CE6AB2B8-8479-419B-BC25-EB379868EC9A}"/>
              </a:ext>
            </a:extLst>
          </p:cNvPr>
          <p:cNvSpPr/>
          <p:nvPr/>
        </p:nvSpPr>
        <p:spPr>
          <a:xfrm>
            <a:off x="3617367" y="2881229"/>
            <a:ext cx="1267200" cy="334203"/>
          </a:xfrm>
          <a:prstGeom prst="roundRect">
            <a:avLst/>
          </a:prstGeom>
          <a:noFill/>
          <a:ln w="25400" cap="flat" cmpd="sng" algn="ctr">
            <a:noFill/>
            <a:prstDash val="solid"/>
          </a:ln>
          <a:effectLst/>
        </p:spPr>
        <p:txBody>
          <a:bodyPr anchor="ctr"/>
          <a:lstStyle/>
          <a:p>
            <a:pPr algn="ctr">
              <a:defRPr/>
            </a:pPr>
            <a:r>
              <a:rPr lang="en-US" sz="1200" kern="0" dirty="0">
                <a:ln>
                  <a:solidFill>
                    <a:srgbClr val="1F497D">
                      <a:lumMod val="75000"/>
                    </a:srgbClr>
                  </a:solidFill>
                </a:ln>
                <a:solidFill>
                  <a:srgbClr val="1F497D">
                    <a:lumMod val="75000"/>
                  </a:srgbClr>
                </a:solidFill>
                <a:latin typeface="Calibri" pitchFamily="34" charset="0"/>
              </a:rPr>
              <a:t>Easy mistake</a:t>
            </a:r>
          </a:p>
        </p:txBody>
      </p:sp>
      <p:sp>
        <p:nvSpPr>
          <p:cNvPr id="125" name="Rounded Rectangle 79">
            <a:extLst>
              <a:ext uri="{FF2B5EF4-FFF2-40B4-BE49-F238E27FC236}">
                <a16:creationId xmlns:a16="http://schemas.microsoft.com/office/drawing/2014/main" id="{4EDFDF9E-8470-4B3B-BB75-2B4D58915B6F}"/>
              </a:ext>
            </a:extLst>
          </p:cNvPr>
          <p:cNvSpPr/>
          <p:nvPr/>
        </p:nvSpPr>
        <p:spPr>
          <a:xfrm>
            <a:off x="5642288" y="3787691"/>
            <a:ext cx="970747" cy="448843"/>
          </a:xfrm>
          <a:prstGeom prst="roundRect">
            <a:avLst/>
          </a:prstGeom>
          <a:noFill/>
          <a:ln w="25400" cap="flat" cmpd="sng" algn="ctr">
            <a:noFill/>
            <a:prstDash val="solid"/>
          </a:ln>
          <a:effectLst/>
        </p:spPr>
        <p:txBody>
          <a:bodyPr anchor="ctr"/>
          <a:lstStyle/>
          <a:p>
            <a:pPr algn="ctr">
              <a:defRPr/>
            </a:pPr>
            <a:r>
              <a:rPr lang="en-US" sz="1200" kern="0" dirty="0">
                <a:ln>
                  <a:solidFill>
                    <a:srgbClr val="1F497D">
                      <a:lumMod val="75000"/>
                    </a:srgbClr>
                  </a:solidFill>
                </a:ln>
                <a:solidFill>
                  <a:srgbClr val="1F497D">
                    <a:lumMod val="75000"/>
                  </a:srgbClr>
                </a:solidFill>
                <a:latin typeface="Calibri" pitchFamily="34" charset="0"/>
              </a:rPr>
              <a:t>Not clear process</a:t>
            </a:r>
          </a:p>
        </p:txBody>
      </p:sp>
      <p:cxnSp>
        <p:nvCxnSpPr>
          <p:cNvPr id="126" name="Straight Connector 127">
            <a:extLst>
              <a:ext uri="{FF2B5EF4-FFF2-40B4-BE49-F238E27FC236}">
                <a16:creationId xmlns:a16="http://schemas.microsoft.com/office/drawing/2014/main" id="{238781CA-042C-4990-B034-7D3BA15E687B}"/>
              </a:ext>
            </a:extLst>
          </p:cNvPr>
          <p:cNvCxnSpPr>
            <a:cxnSpLocks noChangeShapeType="1"/>
          </p:cNvCxnSpPr>
          <p:nvPr/>
        </p:nvCxnSpPr>
        <p:spPr bwMode="auto">
          <a:xfrm flipH="1" flipV="1">
            <a:off x="5998886" y="4188447"/>
            <a:ext cx="150293" cy="301105"/>
          </a:xfrm>
          <a:prstGeom prst="line">
            <a:avLst/>
          </a:prstGeom>
          <a:noFill/>
          <a:ln w="28575" algn="ctr">
            <a:solidFill>
              <a:schemeClr val="accent2">
                <a:lumMod val="50000"/>
              </a:schemeClr>
            </a:solidFill>
            <a:round/>
            <a:headEnd type="arrow" w="med" len="med"/>
            <a:tailEnd/>
          </a:ln>
          <a:extLst>
            <a:ext uri="{909E8E84-426E-40DD-AFC4-6F175D3DCCD1}">
              <a14:hiddenFill xmlns:a14="http://schemas.microsoft.com/office/drawing/2010/main">
                <a:noFill/>
              </a14:hiddenFill>
            </a:ext>
          </a:extLst>
        </p:spPr>
      </p:cxnSp>
      <p:cxnSp>
        <p:nvCxnSpPr>
          <p:cNvPr id="127" name="Straight Connector 126">
            <a:extLst>
              <a:ext uri="{FF2B5EF4-FFF2-40B4-BE49-F238E27FC236}">
                <a16:creationId xmlns:a16="http://schemas.microsoft.com/office/drawing/2014/main" id="{327321EE-E781-431E-BEA6-B18621F24AB7}"/>
              </a:ext>
            </a:extLst>
          </p:cNvPr>
          <p:cNvCxnSpPr>
            <a:cxnSpLocks noChangeShapeType="1"/>
          </p:cNvCxnSpPr>
          <p:nvPr/>
        </p:nvCxnSpPr>
        <p:spPr bwMode="auto">
          <a:xfrm flipH="1" flipV="1">
            <a:off x="7162650" y="5060571"/>
            <a:ext cx="119374" cy="226973"/>
          </a:xfrm>
          <a:prstGeom prst="line">
            <a:avLst/>
          </a:prstGeom>
          <a:noFill/>
          <a:ln w="28575" algn="ctr">
            <a:solidFill>
              <a:schemeClr val="accent2">
                <a:lumMod val="50000"/>
              </a:schemeClr>
            </a:solidFill>
            <a:round/>
            <a:headEnd/>
            <a:tailEnd type="arrow" w="med" len="med"/>
          </a:ln>
          <a:extLst>
            <a:ext uri="{909E8E84-426E-40DD-AFC4-6F175D3DCCD1}">
              <a14:hiddenFill xmlns:a14="http://schemas.microsoft.com/office/drawing/2010/main">
                <a:noFill/>
              </a14:hiddenFill>
            </a:ext>
          </a:extLst>
        </p:spPr>
      </p:cxnSp>
      <p:sp>
        <p:nvSpPr>
          <p:cNvPr id="128" name="Rounded Rectangle 85">
            <a:extLst>
              <a:ext uri="{FF2B5EF4-FFF2-40B4-BE49-F238E27FC236}">
                <a16:creationId xmlns:a16="http://schemas.microsoft.com/office/drawing/2014/main" id="{F5A5F25B-03EF-4DCA-BB44-83DC8F97648C}"/>
              </a:ext>
            </a:extLst>
          </p:cNvPr>
          <p:cNvSpPr/>
          <p:nvPr/>
        </p:nvSpPr>
        <p:spPr>
          <a:xfrm>
            <a:off x="7041323" y="5206807"/>
            <a:ext cx="960083" cy="438345"/>
          </a:xfrm>
          <a:prstGeom prst="roundRect">
            <a:avLst/>
          </a:prstGeom>
          <a:noFill/>
          <a:ln w="25400" cap="flat" cmpd="sng" algn="ctr">
            <a:noFill/>
            <a:prstDash val="solid"/>
          </a:ln>
          <a:effectLst/>
        </p:spPr>
        <p:txBody>
          <a:bodyPr anchor="ctr"/>
          <a:lstStyle/>
          <a:p>
            <a:pPr algn="ctr">
              <a:defRPr/>
            </a:pPr>
            <a:r>
              <a:rPr lang="en-US" sz="1200" kern="0" dirty="0">
                <a:ln>
                  <a:solidFill>
                    <a:srgbClr val="1F497D">
                      <a:lumMod val="75000"/>
                    </a:srgbClr>
                  </a:solidFill>
                </a:ln>
                <a:solidFill>
                  <a:srgbClr val="1F497D">
                    <a:lumMod val="75000"/>
                  </a:srgbClr>
                </a:solidFill>
                <a:latin typeface="Calibri" pitchFamily="34" charset="0"/>
              </a:rPr>
              <a:t>Find &amp; compare </a:t>
            </a:r>
          </a:p>
        </p:txBody>
      </p:sp>
      <p:sp>
        <p:nvSpPr>
          <p:cNvPr id="129" name="Rounded Rectangle 79">
            <a:extLst>
              <a:ext uri="{FF2B5EF4-FFF2-40B4-BE49-F238E27FC236}">
                <a16:creationId xmlns:a16="http://schemas.microsoft.com/office/drawing/2014/main" id="{2AEBAD19-7E9B-4B0D-B196-FD0AD4A4D444}"/>
              </a:ext>
            </a:extLst>
          </p:cNvPr>
          <p:cNvSpPr/>
          <p:nvPr/>
        </p:nvSpPr>
        <p:spPr>
          <a:xfrm>
            <a:off x="2516781" y="5094095"/>
            <a:ext cx="925310" cy="448843"/>
          </a:xfrm>
          <a:prstGeom prst="roundRect">
            <a:avLst/>
          </a:prstGeom>
          <a:noFill/>
          <a:ln w="25400" cap="flat" cmpd="sng" algn="ctr">
            <a:noFill/>
            <a:prstDash val="solid"/>
          </a:ln>
          <a:effectLst/>
        </p:spPr>
        <p:txBody>
          <a:bodyPr anchor="ctr"/>
          <a:lstStyle/>
          <a:p>
            <a:pPr algn="ctr">
              <a:defRPr/>
            </a:pPr>
            <a:r>
              <a:rPr lang="en-US" sz="1200" kern="0" dirty="0">
                <a:ln>
                  <a:solidFill>
                    <a:srgbClr val="1F497D">
                      <a:lumMod val="75000"/>
                    </a:srgbClr>
                  </a:solidFill>
                </a:ln>
                <a:solidFill>
                  <a:srgbClr val="1F497D">
                    <a:lumMod val="75000"/>
                  </a:srgbClr>
                </a:solidFill>
                <a:latin typeface="Calibri" pitchFamily="34" charset="0"/>
              </a:rPr>
              <a:t>Knowledge</a:t>
            </a:r>
          </a:p>
        </p:txBody>
      </p:sp>
      <p:cxnSp>
        <p:nvCxnSpPr>
          <p:cNvPr id="130" name="Straight Connector 129">
            <a:extLst>
              <a:ext uri="{FF2B5EF4-FFF2-40B4-BE49-F238E27FC236}">
                <a16:creationId xmlns:a16="http://schemas.microsoft.com/office/drawing/2014/main" id="{D2B3BDBE-5224-4AE6-915E-53B615A8EA81}"/>
              </a:ext>
            </a:extLst>
          </p:cNvPr>
          <p:cNvCxnSpPr>
            <a:cxnSpLocks noChangeShapeType="1"/>
          </p:cNvCxnSpPr>
          <p:nvPr/>
        </p:nvCxnSpPr>
        <p:spPr bwMode="auto">
          <a:xfrm flipH="1" flipV="1">
            <a:off x="2106558" y="4262579"/>
            <a:ext cx="119374" cy="226973"/>
          </a:xfrm>
          <a:prstGeom prst="line">
            <a:avLst/>
          </a:prstGeom>
          <a:noFill/>
          <a:ln w="28575" algn="ctr">
            <a:solidFill>
              <a:schemeClr val="accent2">
                <a:lumMod val="50000"/>
              </a:schemeClr>
            </a:solidFill>
            <a:round/>
            <a:headEnd/>
            <a:tailEnd type="arrow" w="med" len="med"/>
          </a:ln>
          <a:extLst>
            <a:ext uri="{909E8E84-426E-40DD-AFC4-6F175D3DCCD1}">
              <a14:hiddenFill xmlns:a14="http://schemas.microsoft.com/office/drawing/2010/main">
                <a:noFill/>
              </a14:hiddenFill>
            </a:ext>
          </a:extLst>
        </p:spPr>
      </p:cxnSp>
      <p:sp>
        <p:nvSpPr>
          <p:cNvPr id="131" name="Rounded Rectangle 80">
            <a:extLst>
              <a:ext uri="{FF2B5EF4-FFF2-40B4-BE49-F238E27FC236}">
                <a16:creationId xmlns:a16="http://schemas.microsoft.com/office/drawing/2014/main" id="{DE82CA77-A2CF-4E15-831A-6166AA3D824D}"/>
              </a:ext>
            </a:extLst>
          </p:cNvPr>
          <p:cNvSpPr/>
          <p:nvPr/>
        </p:nvSpPr>
        <p:spPr>
          <a:xfrm>
            <a:off x="1757572" y="4446929"/>
            <a:ext cx="1084873" cy="235890"/>
          </a:xfrm>
          <a:prstGeom prst="roundRect">
            <a:avLst/>
          </a:prstGeom>
          <a:noFill/>
          <a:ln w="25400" cap="flat" cmpd="sng" algn="ctr">
            <a:noFill/>
            <a:prstDash val="solid"/>
          </a:ln>
          <a:effectLst/>
        </p:spPr>
        <p:txBody>
          <a:bodyPr anchor="ctr"/>
          <a:lstStyle/>
          <a:p>
            <a:pPr algn="ctr">
              <a:defRPr/>
            </a:pPr>
            <a:r>
              <a:rPr lang="en-US" sz="1200" kern="0" dirty="0">
                <a:ln>
                  <a:solidFill>
                    <a:srgbClr val="1F497D">
                      <a:lumMod val="75000"/>
                    </a:srgbClr>
                  </a:solidFill>
                </a:ln>
                <a:solidFill>
                  <a:srgbClr val="1F497D">
                    <a:lumMod val="75000"/>
                  </a:srgbClr>
                </a:solidFill>
                <a:latin typeface="Calibri" pitchFamily="34" charset="0"/>
              </a:rPr>
              <a:t>Not comply</a:t>
            </a:r>
          </a:p>
        </p:txBody>
      </p:sp>
      <p:sp>
        <p:nvSpPr>
          <p:cNvPr id="133" name="角丸四角形 2">
            <a:extLst>
              <a:ext uri="{FF2B5EF4-FFF2-40B4-BE49-F238E27FC236}">
                <a16:creationId xmlns:a16="http://schemas.microsoft.com/office/drawing/2014/main" id="{B8B60134-08E6-48C7-9448-7335DC5AC58F}"/>
              </a:ext>
            </a:extLst>
          </p:cNvPr>
          <p:cNvSpPr/>
          <p:nvPr/>
        </p:nvSpPr>
        <p:spPr>
          <a:xfrm>
            <a:off x="6941002" y="2156625"/>
            <a:ext cx="461451" cy="41707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800" b="1" dirty="0">
                <a:latin typeface="Arial" pitchFamily="34" charset="0"/>
                <a:ea typeface="HGSSoeiKakugothicUB" panose="020B0900000000000000" pitchFamily="34" charset="-128"/>
                <a:cs typeface="Arial" pitchFamily="34" charset="0"/>
                <a:sym typeface="Wingdings"/>
              </a:rPr>
              <a:t></a:t>
            </a:r>
            <a:endParaRPr kumimoji="1" lang="ja-JP" altLang="en-US" sz="2800" b="1" dirty="0">
              <a:latin typeface="Arial" pitchFamily="34" charset="0"/>
              <a:ea typeface="HGSSoeiKakugothicUB" panose="020B0900000000000000" pitchFamily="34" charset="-128"/>
              <a:cs typeface="Arial" pitchFamily="34" charset="0"/>
            </a:endParaRPr>
          </a:p>
        </p:txBody>
      </p:sp>
      <p:cxnSp>
        <p:nvCxnSpPr>
          <p:cNvPr id="134" name="Straight Connector 127">
            <a:extLst>
              <a:ext uri="{FF2B5EF4-FFF2-40B4-BE49-F238E27FC236}">
                <a16:creationId xmlns:a16="http://schemas.microsoft.com/office/drawing/2014/main" id="{BC422E27-777D-463F-B5CB-DE0BBC404E7C}"/>
              </a:ext>
            </a:extLst>
          </p:cNvPr>
          <p:cNvCxnSpPr>
            <a:cxnSpLocks noChangeShapeType="1"/>
          </p:cNvCxnSpPr>
          <p:nvPr/>
        </p:nvCxnSpPr>
        <p:spPr bwMode="auto">
          <a:xfrm flipH="1">
            <a:off x="2145554" y="2971392"/>
            <a:ext cx="497908" cy="326643"/>
          </a:xfrm>
          <a:prstGeom prst="line">
            <a:avLst/>
          </a:prstGeom>
          <a:noFill/>
          <a:ln w="28575" algn="ctr">
            <a:solidFill>
              <a:schemeClr val="accent2">
                <a:lumMod val="50000"/>
              </a:schemeClr>
            </a:solidFill>
            <a:round/>
            <a:headEnd type="arrow" w="med" len="med"/>
            <a:tailEnd/>
          </a:ln>
          <a:extLst>
            <a:ext uri="{909E8E84-426E-40DD-AFC4-6F175D3DCCD1}">
              <a14:hiddenFill xmlns:a14="http://schemas.microsoft.com/office/drawing/2010/main">
                <a:noFill/>
              </a14:hiddenFill>
            </a:ext>
          </a:extLst>
        </p:spPr>
      </p:cxnSp>
      <p:sp>
        <p:nvSpPr>
          <p:cNvPr id="135" name="Rounded Rectangle 92">
            <a:extLst>
              <a:ext uri="{FF2B5EF4-FFF2-40B4-BE49-F238E27FC236}">
                <a16:creationId xmlns:a16="http://schemas.microsoft.com/office/drawing/2014/main" id="{C6F1494A-F5B5-4707-9879-BB62CE15B33D}"/>
              </a:ext>
            </a:extLst>
          </p:cNvPr>
          <p:cNvSpPr/>
          <p:nvPr/>
        </p:nvSpPr>
        <p:spPr>
          <a:xfrm>
            <a:off x="989078" y="2991744"/>
            <a:ext cx="939221" cy="351693"/>
          </a:xfrm>
          <a:prstGeom prst="roundRect">
            <a:avLst/>
          </a:prstGeom>
          <a:noFill/>
          <a:ln w="25400" cap="flat" cmpd="sng" algn="ctr">
            <a:noFill/>
            <a:prstDash val="solid"/>
          </a:ln>
          <a:effectLst/>
        </p:spPr>
        <p:txBody>
          <a:bodyPr anchor="ctr"/>
          <a:lstStyle/>
          <a:p>
            <a:pPr algn="ctr">
              <a:defRPr/>
            </a:pPr>
            <a:r>
              <a:rPr lang="en-US" sz="1200" kern="0" dirty="0">
                <a:ln>
                  <a:solidFill>
                    <a:srgbClr val="1F497D">
                      <a:lumMod val="75000"/>
                    </a:srgbClr>
                  </a:solidFill>
                </a:ln>
                <a:solidFill>
                  <a:srgbClr val="1F497D">
                    <a:lumMod val="75000"/>
                  </a:srgbClr>
                </a:solidFill>
                <a:latin typeface="Calibri" pitchFamily="34" charset="0"/>
              </a:rPr>
              <a:t>Poor signal</a:t>
            </a:r>
          </a:p>
        </p:txBody>
      </p:sp>
      <p:cxnSp>
        <p:nvCxnSpPr>
          <p:cNvPr id="85" name="Straight Connector 92"/>
          <p:cNvCxnSpPr>
            <a:cxnSpLocks noChangeShapeType="1"/>
          </p:cNvCxnSpPr>
          <p:nvPr/>
        </p:nvCxnSpPr>
        <p:spPr bwMode="auto">
          <a:xfrm flipH="1">
            <a:off x="2061651" y="1783862"/>
            <a:ext cx="1461028" cy="16799"/>
          </a:xfrm>
          <a:prstGeom prst="line">
            <a:avLst/>
          </a:prstGeom>
          <a:noFill/>
          <a:ln w="28575" algn="ctr">
            <a:solidFill>
              <a:schemeClr val="accent2">
                <a:lumMod val="50000"/>
              </a:schemeClr>
            </a:solidFill>
            <a:round/>
            <a:headEnd/>
            <a:tailEnd type="arrow" w="med" len="med"/>
          </a:ln>
          <a:extLst>
            <a:ext uri="{909E8E84-426E-40DD-AFC4-6F175D3DCCD1}">
              <a14:hiddenFill xmlns:a14="http://schemas.microsoft.com/office/drawing/2010/main">
                <a:noFill/>
              </a14:hiddenFill>
            </a:ext>
          </a:extLst>
        </p:spPr>
      </p:cxnSp>
      <p:sp>
        <p:nvSpPr>
          <p:cNvPr id="88" name="Rounded Rectangle 87"/>
          <p:cNvSpPr/>
          <p:nvPr/>
        </p:nvSpPr>
        <p:spPr>
          <a:xfrm>
            <a:off x="3438629" y="1661744"/>
            <a:ext cx="737039" cy="210976"/>
          </a:xfrm>
          <a:prstGeom prst="roundRect">
            <a:avLst/>
          </a:prstGeom>
          <a:noFill/>
          <a:ln w="25400" cap="flat" cmpd="sng" algn="ctr">
            <a:noFill/>
            <a:prstDash val="solid"/>
          </a:ln>
          <a:effectLst/>
        </p:spPr>
        <p:txBody>
          <a:bodyPr anchor="ctr"/>
          <a:lstStyle/>
          <a:p>
            <a:pPr algn="ctr">
              <a:defRPr/>
            </a:pPr>
            <a:r>
              <a:rPr lang="en-US" sz="1200" kern="0" dirty="0" smtClean="0">
                <a:ln>
                  <a:solidFill>
                    <a:srgbClr val="1F497D">
                      <a:lumMod val="75000"/>
                    </a:srgbClr>
                  </a:solidFill>
                </a:ln>
                <a:solidFill>
                  <a:srgbClr val="1F497D">
                    <a:lumMod val="75000"/>
                  </a:srgbClr>
                </a:solidFill>
                <a:latin typeface="Calibri" pitchFamily="34" charset="0"/>
              </a:rPr>
              <a:t>Desktop PC</a:t>
            </a:r>
            <a:endParaRPr lang="en-US" sz="1200" kern="0" dirty="0">
              <a:ln>
                <a:solidFill>
                  <a:srgbClr val="1F497D">
                    <a:lumMod val="75000"/>
                  </a:srgbClr>
                </a:solidFill>
              </a:ln>
              <a:solidFill>
                <a:srgbClr val="1F497D">
                  <a:lumMod val="75000"/>
                </a:srgbClr>
              </a:solidFill>
              <a:latin typeface="Calibri" pitchFamily="34" charset="0"/>
            </a:endParaRPr>
          </a:p>
        </p:txBody>
      </p:sp>
      <p:cxnSp>
        <p:nvCxnSpPr>
          <p:cNvPr id="90" name="Straight Connector 126"/>
          <p:cNvCxnSpPr>
            <a:cxnSpLocks noChangeShapeType="1"/>
          </p:cNvCxnSpPr>
          <p:nvPr/>
        </p:nvCxnSpPr>
        <p:spPr bwMode="auto">
          <a:xfrm flipH="1" flipV="1">
            <a:off x="2430620" y="1827426"/>
            <a:ext cx="418475" cy="483126"/>
          </a:xfrm>
          <a:prstGeom prst="line">
            <a:avLst/>
          </a:prstGeom>
          <a:noFill/>
          <a:ln w="28575" algn="ctr">
            <a:solidFill>
              <a:schemeClr val="accent2">
                <a:lumMod val="50000"/>
              </a:schemeClr>
            </a:solidFill>
            <a:round/>
            <a:headEnd/>
            <a:tailEnd type="arrow" w="med" len="med"/>
          </a:ln>
          <a:extLst>
            <a:ext uri="{909E8E84-426E-40DD-AFC4-6F175D3DCCD1}">
              <a14:hiddenFill xmlns:a14="http://schemas.microsoft.com/office/drawing/2010/main">
                <a:noFill/>
              </a14:hiddenFill>
            </a:ext>
          </a:extLst>
        </p:spPr>
      </p:cxnSp>
      <p:sp>
        <p:nvSpPr>
          <p:cNvPr id="92" name="Line 26"/>
          <p:cNvSpPr>
            <a:spLocks noChangeShapeType="1"/>
          </p:cNvSpPr>
          <p:nvPr/>
        </p:nvSpPr>
        <p:spPr bwMode="auto">
          <a:xfrm flipH="1">
            <a:off x="2623378" y="2020372"/>
            <a:ext cx="645691" cy="7441"/>
          </a:xfrm>
          <a:prstGeom prst="line">
            <a:avLst/>
          </a:prstGeom>
          <a:noFill/>
          <a:ln w="28575" algn="ctr">
            <a:solidFill>
              <a:schemeClr val="accent2">
                <a:lumMod val="50000"/>
              </a:schemeClr>
            </a:solidFill>
            <a:round/>
            <a:headEnd/>
            <a:tailEnd type="arrow" w="med" len="med"/>
          </a:ln>
          <a:extLst>
            <a:ext uri="{909E8E84-426E-40DD-AFC4-6F175D3DCCD1}">
              <a14:hiddenFill xmlns:a14="http://schemas.microsoft.com/office/drawing/2010/main">
                <a:noFill/>
              </a14:hiddenFill>
            </a:ext>
          </a:extLst>
        </p:spPr>
        <p:txBody>
          <a:bodyPr wrap="none" lIns="0" tIns="0" rIns="0" bIns="0" anchor="ctr"/>
          <a:lstStyle/>
          <a:p>
            <a:endParaRPr lang="en-US"/>
          </a:p>
        </p:txBody>
      </p:sp>
      <p:cxnSp>
        <p:nvCxnSpPr>
          <p:cNvPr id="112" name="Straight Connector 92"/>
          <p:cNvCxnSpPr>
            <a:cxnSpLocks noChangeShapeType="1"/>
          </p:cNvCxnSpPr>
          <p:nvPr/>
        </p:nvCxnSpPr>
        <p:spPr bwMode="auto">
          <a:xfrm>
            <a:off x="695572" y="2154810"/>
            <a:ext cx="1626626" cy="13523"/>
          </a:xfrm>
          <a:prstGeom prst="line">
            <a:avLst/>
          </a:prstGeom>
          <a:noFill/>
          <a:ln w="28575" algn="ctr">
            <a:solidFill>
              <a:schemeClr val="accent2">
                <a:lumMod val="50000"/>
              </a:schemeClr>
            </a:solidFill>
            <a:round/>
            <a:headEnd/>
            <a:tailEnd type="arrow" w="med" len="med"/>
          </a:ln>
          <a:extLst>
            <a:ext uri="{909E8E84-426E-40DD-AFC4-6F175D3DCCD1}">
              <a14:hiddenFill xmlns:a14="http://schemas.microsoft.com/office/drawing/2010/main">
                <a:noFill/>
              </a14:hiddenFill>
            </a:ext>
          </a:extLst>
        </p:spPr>
      </p:cxnSp>
      <p:sp>
        <p:nvSpPr>
          <p:cNvPr id="113" name="Rounded Rectangle 90"/>
          <p:cNvSpPr>
            <a:spLocks noChangeArrowheads="1"/>
          </p:cNvSpPr>
          <p:nvPr/>
        </p:nvSpPr>
        <p:spPr bwMode="auto">
          <a:xfrm>
            <a:off x="32166" y="1744987"/>
            <a:ext cx="842458" cy="571035"/>
          </a:xfrm>
          <a:prstGeom prst="roundRect">
            <a:avLst>
              <a:gd name="adj" fmla="val 16667"/>
            </a:avLst>
          </a:prstGeom>
          <a:noFill/>
          <a:ln w="25400" cap="flat" cmpd="sng" algn="ctr">
            <a:noFill/>
            <a:prstDash val="solid"/>
          </a:ln>
          <a:effectLst/>
        </p:spPr>
        <p:txBody>
          <a:bodyPr anchor="ctr"/>
          <a:lstStyle/>
          <a:p>
            <a:pPr algn="ctr"/>
            <a:r>
              <a:rPr lang="en-US" sz="1200" kern="0" dirty="0" smtClean="0">
                <a:ln>
                  <a:solidFill>
                    <a:srgbClr val="1F497D">
                      <a:lumMod val="75000"/>
                    </a:srgbClr>
                  </a:solidFill>
                </a:ln>
                <a:latin typeface="Calibri" pitchFamily="34" charset="0"/>
              </a:rPr>
              <a:t>Mobile device</a:t>
            </a:r>
            <a:endParaRPr lang="en-US" sz="1200" kern="0" dirty="0">
              <a:ln>
                <a:solidFill>
                  <a:srgbClr val="1F497D">
                    <a:lumMod val="75000"/>
                  </a:srgbClr>
                </a:solidFill>
              </a:ln>
              <a:latin typeface="Calibri" pitchFamily="34" charset="0"/>
            </a:endParaRPr>
          </a:p>
        </p:txBody>
      </p:sp>
      <p:cxnSp>
        <p:nvCxnSpPr>
          <p:cNvPr id="114" name="Straight Connector 127">
            <a:extLst>
              <a:ext uri="{FF2B5EF4-FFF2-40B4-BE49-F238E27FC236}">
                <a16:creationId xmlns:a16="http://schemas.microsoft.com/office/drawing/2014/main" id="{238781CA-042C-4990-B034-7D3BA15E687B}"/>
              </a:ext>
            </a:extLst>
          </p:cNvPr>
          <p:cNvCxnSpPr>
            <a:cxnSpLocks noChangeShapeType="1"/>
          </p:cNvCxnSpPr>
          <p:nvPr/>
        </p:nvCxnSpPr>
        <p:spPr bwMode="auto">
          <a:xfrm flipH="1" flipV="1">
            <a:off x="1808583" y="1900487"/>
            <a:ext cx="173918" cy="275838"/>
          </a:xfrm>
          <a:prstGeom prst="line">
            <a:avLst/>
          </a:prstGeom>
          <a:noFill/>
          <a:ln w="28575" algn="ctr">
            <a:solidFill>
              <a:schemeClr val="accent2">
                <a:lumMod val="50000"/>
              </a:schemeClr>
            </a:solidFill>
            <a:round/>
            <a:headEnd type="arrow" w="med" len="med"/>
            <a:tailEnd/>
          </a:ln>
          <a:extLst>
            <a:ext uri="{909E8E84-426E-40DD-AFC4-6F175D3DCCD1}">
              <a14:hiddenFill xmlns:a14="http://schemas.microsoft.com/office/drawing/2010/main">
                <a:noFill/>
              </a14:hiddenFill>
            </a:ext>
          </a:extLst>
        </p:spPr>
      </p:cxnSp>
      <p:sp>
        <p:nvSpPr>
          <p:cNvPr id="124" name="Rounded Rectangle 91"/>
          <p:cNvSpPr>
            <a:spLocks noChangeArrowheads="1"/>
          </p:cNvSpPr>
          <p:nvPr/>
        </p:nvSpPr>
        <p:spPr bwMode="auto">
          <a:xfrm>
            <a:off x="781555" y="1627975"/>
            <a:ext cx="996413" cy="359810"/>
          </a:xfrm>
          <a:prstGeom prst="roundRect">
            <a:avLst>
              <a:gd name="adj" fmla="val 16667"/>
            </a:avLst>
          </a:prstGeom>
          <a:solidFill>
            <a:srgbClr val="FFFF00"/>
          </a:solidFill>
          <a:ln w="25400" cap="flat" cmpd="sng" algn="ctr">
            <a:solidFill>
              <a:srgbClr val="FF0000"/>
            </a:solidFill>
            <a:prstDash val="solid"/>
          </a:ln>
          <a:effectLst/>
        </p:spPr>
        <p:txBody>
          <a:bodyPr anchor="ctr"/>
          <a:lstStyle/>
          <a:p>
            <a:pPr algn="ctr"/>
            <a:r>
              <a:rPr lang="en-US" sz="1200" kern="0" dirty="0">
                <a:ln>
                  <a:solidFill>
                    <a:srgbClr val="1F497D">
                      <a:lumMod val="75000"/>
                    </a:srgbClr>
                  </a:solidFill>
                </a:ln>
                <a:latin typeface="Calibri" pitchFamily="34" charset="0"/>
              </a:rPr>
              <a:t>No software</a:t>
            </a:r>
            <a:endParaRPr lang="en-US" sz="1200" kern="0" dirty="0">
              <a:ln>
                <a:solidFill>
                  <a:srgbClr val="1F497D">
                    <a:lumMod val="75000"/>
                  </a:srgbClr>
                </a:solidFill>
              </a:ln>
              <a:latin typeface="Calibri" pitchFamily="34" charset="0"/>
            </a:endParaRPr>
          </a:p>
        </p:txBody>
      </p:sp>
      <p:cxnSp>
        <p:nvCxnSpPr>
          <p:cNvPr id="132" name="Straight Connector 127">
            <a:extLst>
              <a:ext uri="{FF2B5EF4-FFF2-40B4-BE49-F238E27FC236}">
                <a16:creationId xmlns:a16="http://schemas.microsoft.com/office/drawing/2014/main" id="{CCD25331-7546-4EF3-B913-7481B1F5C020}"/>
              </a:ext>
            </a:extLst>
          </p:cNvPr>
          <p:cNvCxnSpPr>
            <a:cxnSpLocks noChangeShapeType="1"/>
          </p:cNvCxnSpPr>
          <p:nvPr/>
        </p:nvCxnSpPr>
        <p:spPr bwMode="auto">
          <a:xfrm flipH="1">
            <a:off x="1835489" y="3128926"/>
            <a:ext cx="515514" cy="14140"/>
          </a:xfrm>
          <a:prstGeom prst="line">
            <a:avLst/>
          </a:prstGeom>
          <a:noFill/>
          <a:ln w="28575" algn="ctr">
            <a:solidFill>
              <a:schemeClr val="accent2">
                <a:lumMod val="50000"/>
              </a:schemeClr>
            </a:solidFill>
            <a:round/>
            <a:headEnd type="arrow" w="med" len="med"/>
            <a:tailEnd/>
          </a:ln>
          <a:extLst>
            <a:ext uri="{909E8E84-426E-40DD-AFC4-6F175D3DCCD1}">
              <a14:hiddenFill xmlns:a14="http://schemas.microsoft.com/office/drawing/2010/main">
                <a:noFill/>
              </a14:hiddenFill>
            </a:ext>
          </a:extLst>
        </p:spPr>
      </p:cxnSp>
      <p:cxnSp>
        <p:nvCxnSpPr>
          <p:cNvPr id="136" name="Straight Connector 127">
            <a:extLst>
              <a:ext uri="{FF2B5EF4-FFF2-40B4-BE49-F238E27FC236}">
                <a16:creationId xmlns:a16="http://schemas.microsoft.com/office/drawing/2014/main" id="{BC422E27-777D-463F-B5CB-DE0BBC404E7C}"/>
              </a:ext>
            </a:extLst>
          </p:cNvPr>
          <p:cNvCxnSpPr>
            <a:cxnSpLocks noChangeShapeType="1"/>
          </p:cNvCxnSpPr>
          <p:nvPr/>
        </p:nvCxnSpPr>
        <p:spPr bwMode="auto">
          <a:xfrm flipH="1">
            <a:off x="1108038" y="2170200"/>
            <a:ext cx="607368" cy="436506"/>
          </a:xfrm>
          <a:prstGeom prst="line">
            <a:avLst/>
          </a:prstGeom>
          <a:noFill/>
          <a:ln w="28575" algn="ctr">
            <a:solidFill>
              <a:schemeClr val="accent2">
                <a:lumMod val="50000"/>
              </a:schemeClr>
            </a:solidFill>
            <a:round/>
            <a:headEnd type="arrow" w="med" len="med"/>
            <a:tailEnd/>
          </a:ln>
          <a:extLst>
            <a:ext uri="{909E8E84-426E-40DD-AFC4-6F175D3DCCD1}">
              <a14:hiddenFill xmlns:a14="http://schemas.microsoft.com/office/drawing/2010/main">
                <a:noFill/>
              </a14:hiddenFill>
            </a:ext>
          </a:extLst>
        </p:spPr>
      </p:cxnSp>
      <p:sp>
        <p:nvSpPr>
          <p:cNvPr id="137" name="Rounded Rectangle 136"/>
          <p:cNvSpPr/>
          <p:nvPr/>
        </p:nvSpPr>
        <p:spPr>
          <a:xfrm>
            <a:off x="503189" y="2481783"/>
            <a:ext cx="715973" cy="351693"/>
          </a:xfrm>
          <a:prstGeom prst="roundRect">
            <a:avLst/>
          </a:prstGeom>
          <a:noFill/>
          <a:ln w="25400" cap="flat" cmpd="sng" algn="ctr">
            <a:noFill/>
            <a:prstDash val="solid"/>
          </a:ln>
          <a:effectLst/>
        </p:spPr>
        <p:txBody>
          <a:bodyPr anchor="ctr"/>
          <a:lstStyle/>
          <a:p>
            <a:pPr algn="ctr"/>
            <a:r>
              <a:rPr lang="en-US" sz="1200" kern="0" dirty="0">
                <a:ln>
                  <a:solidFill>
                    <a:srgbClr val="1F497D">
                      <a:lumMod val="75000"/>
                    </a:srgbClr>
                  </a:solidFill>
                </a:ln>
                <a:latin typeface="Calibri" pitchFamily="34" charset="0"/>
              </a:rPr>
              <a:t>Run </a:t>
            </a:r>
            <a:r>
              <a:rPr lang="en-US" sz="1200" kern="0" dirty="0" smtClean="0">
                <a:ln>
                  <a:solidFill>
                    <a:srgbClr val="1F497D">
                      <a:lumMod val="75000"/>
                    </a:srgbClr>
                  </a:solidFill>
                </a:ln>
                <a:latin typeface="Calibri" pitchFamily="34" charset="0"/>
              </a:rPr>
              <a:t>faster</a:t>
            </a:r>
            <a:endParaRPr lang="en-US" sz="1200" kern="0" dirty="0">
              <a:ln>
                <a:solidFill>
                  <a:srgbClr val="1F497D">
                    <a:lumMod val="75000"/>
                  </a:srgbClr>
                </a:solidFill>
              </a:ln>
              <a:latin typeface="Calibri" pitchFamily="34" charset="0"/>
            </a:endParaRPr>
          </a:p>
        </p:txBody>
      </p:sp>
      <p:cxnSp>
        <p:nvCxnSpPr>
          <p:cNvPr id="138" name="Straight Connector 127">
            <a:extLst>
              <a:ext uri="{FF2B5EF4-FFF2-40B4-BE49-F238E27FC236}">
                <a16:creationId xmlns:a16="http://schemas.microsoft.com/office/drawing/2014/main" id="{CCD25331-7546-4EF3-B913-7481B1F5C020}"/>
              </a:ext>
            </a:extLst>
          </p:cNvPr>
          <p:cNvCxnSpPr>
            <a:cxnSpLocks noChangeShapeType="1"/>
          </p:cNvCxnSpPr>
          <p:nvPr/>
        </p:nvCxnSpPr>
        <p:spPr bwMode="auto">
          <a:xfrm flipH="1">
            <a:off x="935570" y="2356089"/>
            <a:ext cx="515514" cy="14140"/>
          </a:xfrm>
          <a:prstGeom prst="line">
            <a:avLst/>
          </a:prstGeom>
          <a:noFill/>
          <a:ln w="28575" algn="ctr">
            <a:solidFill>
              <a:schemeClr val="accent2">
                <a:lumMod val="50000"/>
              </a:schemeClr>
            </a:solidFill>
            <a:round/>
            <a:headEnd type="arrow" w="med" len="med"/>
            <a:tailEnd/>
          </a:ln>
          <a:extLst>
            <a:ext uri="{909E8E84-426E-40DD-AFC4-6F175D3DCCD1}">
              <a14:hiddenFill xmlns:a14="http://schemas.microsoft.com/office/drawing/2010/main">
                <a:noFill/>
              </a14:hiddenFill>
            </a:ext>
          </a:extLst>
        </p:spPr>
      </p:cxnSp>
      <p:sp>
        <p:nvSpPr>
          <p:cNvPr id="139" name="Rounded Rectangle 92">
            <a:extLst>
              <a:ext uri="{FF2B5EF4-FFF2-40B4-BE49-F238E27FC236}">
                <a16:creationId xmlns:a16="http://schemas.microsoft.com/office/drawing/2014/main" id="{C6F1494A-F5B5-4707-9879-BB62CE15B33D}"/>
              </a:ext>
            </a:extLst>
          </p:cNvPr>
          <p:cNvSpPr/>
          <p:nvPr/>
        </p:nvSpPr>
        <p:spPr>
          <a:xfrm>
            <a:off x="-51043" y="2174969"/>
            <a:ext cx="1157958" cy="351693"/>
          </a:xfrm>
          <a:prstGeom prst="roundRect">
            <a:avLst/>
          </a:prstGeom>
          <a:noFill/>
          <a:ln w="25400" cap="flat" cmpd="sng" algn="ctr">
            <a:noFill/>
            <a:prstDash val="solid"/>
          </a:ln>
          <a:effectLst/>
        </p:spPr>
        <p:txBody>
          <a:bodyPr anchor="ctr"/>
          <a:lstStyle/>
          <a:p>
            <a:pPr algn="ctr">
              <a:defRPr/>
            </a:pPr>
            <a:r>
              <a:rPr lang="en-US" sz="1200" kern="0" dirty="0" smtClean="0">
                <a:ln>
                  <a:solidFill>
                    <a:srgbClr val="1F497D">
                      <a:lumMod val="75000"/>
                    </a:srgbClr>
                  </a:solidFill>
                </a:ln>
                <a:solidFill>
                  <a:srgbClr val="1F497D">
                    <a:lumMod val="75000"/>
                  </a:srgbClr>
                </a:solidFill>
                <a:latin typeface="Calibri" pitchFamily="34" charset="0"/>
              </a:rPr>
              <a:t>Good </a:t>
            </a:r>
            <a:r>
              <a:rPr lang="en-US" sz="1200" kern="0" dirty="0" smtClean="0">
                <a:ln>
                  <a:solidFill>
                    <a:srgbClr val="1F497D">
                      <a:lumMod val="75000"/>
                    </a:srgbClr>
                  </a:solidFill>
                </a:ln>
                <a:solidFill>
                  <a:srgbClr val="1F497D">
                    <a:lumMod val="75000"/>
                  </a:srgbClr>
                </a:solidFill>
                <a:latin typeface="Calibri" pitchFamily="34" charset="0"/>
              </a:rPr>
              <a:t>signal</a:t>
            </a:r>
            <a:endParaRPr lang="en-US" sz="1200" kern="0" dirty="0">
              <a:ln>
                <a:solidFill>
                  <a:srgbClr val="1F497D">
                    <a:lumMod val="75000"/>
                  </a:srgbClr>
                </a:solidFill>
              </a:ln>
              <a:solidFill>
                <a:srgbClr val="1F497D">
                  <a:lumMod val="75000"/>
                </a:srgbClr>
              </a:solidFill>
              <a:latin typeface="Calibri" pitchFamily="34" charset="0"/>
            </a:endParaRPr>
          </a:p>
        </p:txBody>
      </p:sp>
    </p:spTree>
    <p:extLst>
      <p:ext uri="{BB962C8B-B14F-4D97-AF65-F5344CB8AC3E}">
        <p14:creationId xmlns:p14="http://schemas.microsoft.com/office/powerpoint/2010/main" val="259852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38"/>
          <p:cNvSpPr>
            <a:spLocks noChangeArrowheads="1"/>
          </p:cNvSpPr>
          <p:nvPr/>
        </p:nvSpPr>
        <p:spPr bwMode="auto">
          <a:xfrm>
            <a:off x="381001" y="0"/>
            <a:ext cx="9140825" cy="54768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ja-JP" sz="2000" b="1">
                <a:solidFill>
                  <a:schemeClr val="bg1"/>
                </a:solidFill>
                <a:ea typeface="ＭＳ Ｐゴシック" panose="020B0600070205080204" pitchFamily="34" charset="-128"/>
              </a:rPr>
              <a:t>4.Analysis Main Cause</a:t>
            </a:r>
          </a:p>
        </p:txBody>
      </p:sp>
      <p:graphicFrame>
        <p:nvGraphicFramePr>
          <p:cNvPr id="6" name="Table 5">
            <a:extLst/>
          </p:cNvPr>
          <p:cNvGraphicFramePr>
            <a:graphicFrameLocks noGrp="1"/>
          </p:cNvGraphicFramePr>
          <p:nvPr/>
        </p:nvGraphicFramePr>
        <p:xfrm>
          <a:off x="522288" y="593725"/>
          <a:ext cx="8856662" cy="6219830"/>
        </p:xfrm>
        <a:graphic>
          <a:graphicData uri="http://schemas.openxmlformats.org/drawingml/2006/table">
            <a:tbl>
              <a:tblPr>
                <a:tableStyleId>{E8B1032C-EA38-4F05-BA0D-38AFFFC7BED3}</a:tableStyleId>
              </a:tblPr>
              <a:tblGrid>
                <a:gridCol w="1238810">
                  <a:extLst>
                    <a:ext uri="{9D8B030D-6E8A-4147-A177-3AD203B41FA5}">
                      <a16:colId xmlns:a16="http://schemas.microsoft.com/office/drawing/2014/main" val="20000"/>
                    </a:ext>
                  </a:extLst>
                </a:gridCol>
                <a:gridCol w="1238810">
                  <a:extLst>
                    <a:ext uri="{9D8B030D-6E8A-4147-A177-3AD203B41FA5}">
                      <a16:colId xmlns:a16="http://schemas.microsoft.com/office/drawing/2014/main" val="20001"/>
                    </a:ext>
                  </a:extLst>
                </a:gridCol>
                <a:gridCol w="1238810">
                  <a:extLst>
                    <a:ext uri="{9D8B030D-6E8A-4147-A177-3AD203B41FA5}">
                      <a16:colId xmlns:a16="http://schemas.microsoft.com/office/drawing/2014/main" val="20002"/>
                    </a:ext>
                  </a:extLst>
                </a:gridCol>
                <a:gridCol w="673447">
                  <a:extLst>
                    <a:ext uri="{9D8B030D-6E8A-4147-A177-3AD203B41FA5}">
                      <a16:colId xmlns:a16="http://schemas.microsoft.com/office/drawing/2014/main" val="20003"/>
                    </a:ext>
                  </a:extLst>
                </a:gridCol>
                <a:gridCol w="673447">
                  <a:extLst>
                    <a:ext uri="{9D8B030D-6E8A-4147-A177-3AD203B41FA5}">
                      <a16:colId xmlns:a16="http://schemas.microsoft.com/office/drawing/2014/main" val="20004"/>
                    </a:ext>
                  </a:extLst>
                </a:gridCol>
                <a:gridCol w="673447">
                  <a:extLst>
                    <a:ext uri="{9D8B030D-6E8A-4147-A177-3AD203B41FA5}">
                      <a16:colId xmlns:a16="http://schemas.microsoft.com/office/drawing/2014/main" val="20005"/>
                    </a:ext>
                  </a:extLst>
                </a:gridCol>
                <a:gridCol w="671708">
                  <a:extLst>
                    <a:ext uri="{9D8B030D-6E8A-4147-A177-3AD203B41FA5}">
                      <a16:colId xmlns:a16="http://schemas.microsoft.com/office/drawing/2014/main" val="20006"/>
                    </a:ext>
                  </a:extLst>
                </a:gridCol>
                <a:gridCol w="1805913">
                  <a:extLst>
                    <a:ext uri="{9D8B030D-6E8A-4147-A177-3AD203B41FA5}">
                      <a16:colId xmlns:a16="http://schemas.microsoft.com/office/drawing/2014/main" val="20007"/>
                    </a:ext>
                  </a:extLst>
                </a:gridCol>
                <a:gridCol w="642270">
                  <a:extLst>
                    <a:ext uri="{9D8B030D-6E8A-4147-A177-3AD203B41FA5}">
                      <a16:colId xmlns:a16="http://schemas.microsoft.com/office/drawing/2014/main" val="20008"/>
                    </a:ext>
                  </a:extLst>
                </a:gridCol>
              </a:tblGrid>
              <a:tr h="377576">
                <a:tc>
                  <a:txBody>
                    <a:bodyPr/>
                    <a:lstStyle/>
                    <a:p>
                      <a:pPr algn="l" rtl="0" fontAlgn="ctr"/>
                      <a:r>
                        <a:rPr lang="en-US" sz="1200" u="none" strike="noStrike" dirty="0">
                          <a:solidFill>
                            <a:schemeClr val="bg1"/>
                          </a:solidFill>
                          <a:effectLst/>
                        </a:rPr>
                        <a:t> </a:t>
                      </a:r>
                      <a:endParaRPr lang="en-US" sz="1200" b="1" i="0" u="none" strike="noStrike" dirty="0">
                        <a:solidFill>
                          <a:schemeClr val="bg1"/>
                        </a:solidFill>
                        <a:effectLst/>
                        <a:latin typeface="ＭＳ Ｐゴシック"/>
                      </a:endParaRPr>
                    </a:p>
                  </a:txBody>
                  <a:tcPr marL="5226" marR="5226" marT="5226" marB="0" anchor="ctr">
                    <a:solidFill>
                      <a:srgbClr val="0000FF"/>
                    </a:solidFill>
                  </a:tcPr>
                </a:tc>
                <a:tc>
                  <a:txBody>
                    <a:bodyPr/>
                    <a:lstStyle/>
                    <a:p>
                      <a:pPr algn="ctr" rtl="0" fontAlgn="ctr"/>
                      <a:r>
                        <a:rPr lang="en-US" sz="1200" b="1" u="none" strike="noStrike" dirty="0">
                          <a:solidFill>
                            <a:schemeClr val="bg1"/>
                          </a:solidFill>
                          <a:effectLst/>
                        </a:rPr>
                        <a:t>Analyze</a:t>
                      </a:r>
                      <a:endParaRPr lang="en-US" sz="1200" b="1" i="0" u="none" strike="noStrike" dirty="0">
                        <a:solidFill>
                          <a:schemeClr val="bg1"/>
                        </a:solidFill>
                        <a:effectLst/>
                        <a:latin typeface="ＭＳ Ｐゴシック"/>
                      </a:endParaRPr>
                    </a:p>
                  </a:txBody>
                  <a:tcPr marL="5226" marR="5226" marT="5226" marB="0" anchor="ctr">
                    <a:solidFill>
                      <a:srgbClr val="0000FF"/>
                    </a:solidFill>
                  </a:tcPr>
                </a:tc>
                <a:tc>
                  <a:txBody>
                    <a:bodyPr/>
                    <a:lstStyle/>
                    <a:p>
                      <a:pPr algn="l" rtl="0" fontAlgn="ctr"/>
                      <a:r>
                        <a:rPr lang="en-US" sz="1200" u="none" strike="noStrike">
                          <a:solidFill>
                            <a:schemeClr val="bg1"/>
                          </a:solidFill>
                          <a:effectLst/>
                        </a:rPr>
                        <a:t> </a:t>
                      </a:r>
                      <a:endParaRPr lang="en-US" sz="1200" b="1" i="0" u="none" strike="noStrike">
                        <a:solidFill>
                          <a:schemeClr val="bg1"/>
                        </a:solidFill>
                        <a:effectLst/>
                        <a:latin typeface="ＭＳ Ｐゴシック"/>
                      </a:endParaRPr>
                    </a:p>
                  </a:txBody>
                  <a:tcPr marL="5226" marR="5226" marT="5226" marB="0" anchor="ctr">
                    <a:solidFill>
                      <a:srgbClr val="0000FF"/>
                    </a:solidFill>
                  </a:tcPr>
                </a:tc>
                <a:tc>
                  <a:txBody>
                    <a:bodyPr/>
                    <a:lstStyle/>
                    <a:p>
                      <a:pPr algn="ctr" rtl="0" fontAlgn="ctr"/>
                      <a:r>
                        <a:rPr lang="en-US" sz="1200" b="1" u="none" strike="noStrike" dirty="0">
                          <a:solidFill>
                            <a:schemeClr val="bg1"/>
                          </a:solidFill>
                          <a:effectLst/>
                        </a:rPr>
                        <a:t>Effect</a:t>
                      </a:r>
                      <a:endParaRPr lang="en-US" sz="1200" b="1" i="0" u="none" strike="noStrike" dirty="0">
                        <a:solidFill>
                          <a:schemeClr val="bg1"/>
                        </a:solidFill>
                        <a:effectLst/>
                        <a:latin typeface="ＭＳ Ｐゴシック"/>
                      </a:endParaRPr>
                    </a:p>
                  </a:txBody>
                  <a:tcPr marL="5226" marR="5226" marT="5226" marB="0" anchor="ctr">
                    <a:solidFill>
                      <a:srgbClr val="0000FF"/>
                    </a:solidFill>
                  </a:tcPr>
                </a:tc>
                <a:tc>
                  <a:txBody>
                    <a:bodyPr/>
                    <a:lstStyle/>
                    <a:p>
                      <a:pPr algn="ctr" rtl="0" fontAlgn="ctr"/>
                      <a:r>
                        <a:rPr lang="en-US" sz="1200" b="1" u="none" strike="noStrike" dirty="0">
                          <a:solidFill>
                            <a:schemeClr val="bg1"/>
                          </a:solidFill>
                          <a:effectLst/>
                        </a:rPr>
                        <a:t>Lead time</a:t>
                      </a:r>
                      <a:endParaRPr lang="en-US" sz="1200" b="1" i="0" u="none" strike="noStrike" dirty="0">
                        <a:solidFill>
                          <a:schemeClr val="bg1"/>
                        </a:solidFill>
                        <a:effectLst/>
                        <a:latin typeface="ＭＳ Ｐゴシック"/>
                      </a:endParaRPr>
                    </a:p>
                  </a:txBody>
                  <a:tcPr marL="5226" marR="5226" marT="5226" marB="0" anchor="ctr">
                    <a:solidFill>
                      <a:srgbClr val="0000FF"/>
                    </a:solidFill>
                  </a:tcPr>
                </a:tc>
                <a:tc>
                  <a:txBody>
                    <a:bodyPr/>
                    <a:lstStyle/>
                    <a:p>
                      <a:pPr algn="ctr" rtl="0" fontAlgn="ctr"/>
                      <a:r>
                        <a:rPr lang="en-US" sz="1200" b="1" u="none" strike="noStrike" dirty="0">
                          <a:solidFill>
                            <a:schemeClr val="bg1"/>
                          </a:solidFill>
                          <a:effectLst/>
                        </a:rPr>
                        <a:t>Archive</a:t>
                      </a:r>
                      <a:endParaRPr lang="en-US" sz="1200" b="1" i="0" u="none" strike="noStrike" dirty="0">
                        <a:solidFill>
                          <a:schemeClr val="bg1"/>
                        </a:solidFill>
                        <a:effectLst/>
                        <a:latin typeface="ＭＳ Ｐゴシック"/>
                      </a:endParaRPr>
                    </a:p>
                  </a:txBody>
                  <a:tcPr marL="5226" marR="5226" marT="5226" marB="0" anchor="ctr">
                    <a:solidFill>
                      <a:srgbClr val="0000FF"/>
                    </a:solidFill>
                  </a:tcPr>
                </a:tc>
                <a:tc>
                  <a:txBody>
                    <a:bodyPr/>
                    <a:lstStyle/>
                    <a:p>
                      <a:pPr algn="ctr" rtl="0" fontAlgn="ctr"/>
                      <a:r>
                        <a:rPr lang="en-US" sz="1200" b="1" u="none" strike="noStrike" dirty="0">
                          <a:solidFill>
                            <a:schemeClr val="bg1"/>
                          </a:solidFill>
                          <a:effectLst/>
                        </a:rPr>
                        <a:t>Rank</a:t>
                      </a:r>
                      <a:endParaRPr lang="en-US" sz="1200" b="1" i="0" u="none" strike="noStrike" dirty="0">
                        <a:solidFill>
                          <a:schemeClr val="bg1"/>
                        </a:solidFill>
                        <a:effectLst/>
                        <a:latin typeface="ＭＳ Ｐゴシック"/>
                      </a:endParaRPr>
                    </a:p>
                  </a:txBody>
                  <a:tcPr marL="5226" marR="5226" marT="5226" marB="0" anchor="ctr">
                    <a:solidFill>
                      <a:srgbClr val="0000FF"/>
                    </a:solidFill>
                  </a:tcPr>
                </a:tc>
                <a:tc>
                  <a:txBody>
                    <a:bodyPr/>
                    <a:lstStyle/>
                    <a:p>
                      <a:pPr algn="ctr" rtl="0" fontAlgn="ctr"/>
                      <a:r>
                        <a:rPr lang="en-US" sz="1200" b="1" u="none" strike="noStrike" dirty="0">
                          <a:solidFill>
                            <a:schemeClr val="bg1"/>
                          </a:solidFill>
                          <a:effectLst/>
                        </a:rPr>
                        <a:t>Action</a:t>
                      </a:r>
                      <a:endParaRPr lang="en-US" sz="1200" b="1" i="0" u="none" strike="noStrike" dirty="0">
                        <a:solidFill>
                          <a:schemeClr val="bg1"/>
                        </a:solidFill>
                        <a:effectLst/>
                        <a:latin typeface="ＭＳ Ｐゴシック"/>
                      </a:endParaRPr>
                    </a:p>
                  </a:txBody>
                  <a:tcPr marL="5226" marR="5226" marT="5226" marB="0" anchor="ctr">
                    <a:solidFill>
                      <a:srgbClr val="0000FF"/>
                    </a:solidFill>
                  </a:tcPr>
                </a:tc>
                <a:tc>
                  <a:txBody>
                    <a:bodyPr/>
                    <a:lstStyle/>
                    <a:p>
                      <a:pPr algn="ctr" rtl="0" fontAlgn="ctr"/>
                      <a:r>
                        <a:rPr lang="en-US" sz="1200" b="1" u="none" strike="noStrike" dirty="0">
                          <a:solidFill>
                            <a:schemeClr val="bg1"/>
                          </a:solidFill>
                          <a:effectLst/>
                        </a:rPr>
                        <a:t>Remark</a:t>
                      </a:r>
                      <a:endParaRPr lang="en-US" sz="1200" b="1" i="0" u="none" strike="noStrike" dirty="0">
                        <a:solidFill>
                          <a:schemeClr val="bg1"/>
                        </a:solidFill>
                        <a:effectLst/>
                        <a:latin typeface="ＭＳ Ｐゴシック"/>
                      </a:endParaRPr>
                    </a:p>
                  </a:txBody>
                  <a:tcPr marL="5226" marR="5226" marT="5226" marB="0" anchor="ctr">
                    <a:solidFill>
                      <a:srgbClr val="0000FF"/>
                    </a:solidFill>
                  </a:tcPr>
                </a:tc>
                <a:extLst>
                  <a:ext uri="{0D108BD9-81ED-4DB2-BD59-A6C34878D82A}">
                    <a16:rowId xmlns:a16="http://schemas.microsoft.com/office/drawing/2014/main" val="10000"/>
                  </a:ext>
                </a:extLst>
              </a:tr>
              <a:tr h="352949">
                <a:tc>
                  <a:txBody>
                    <a:bodyPr/>
                    <a:lstStyle/>
                    <a:p>
                      <a:pPr algn="ctr" rtl="0" fontAlgn="ctr"/>
                      <a:r>
                        <a:rPr lang="en-US" sz="1200" b="1" u="none" strike="noStrike" dirty="0">
                          <a:solidFill>
                            <a:srgbClr val="0000FF"/>
                          </a:solidFill>
                          <a:effectLst/>
                        </a:rPr>
                        <a:t>Material</a:t>
                      </a:r>
                      <a:endParaRPr lang="en-US" sz="1200" b="1" i="0" u="none" strike="noStrike" dirty="0">
                        <a:solidFill>
                          <a:srgbClr val="0000FF"/>
                        </a:solidFill>
                        <a:effectLst/>
                        <a:latin typeface="ＭＳ Ｐゴシック"/>
                      </a:endParaRPr>
                    </a:p>
                  </a:txBody>
                  <a:tcPr marL="5226" marR="5226" marT="5226" marB="0" anchor="ctr"/>
                </a:tc>
                <a:tc>
                  <a:txBody>
                    <a:bodyPr/>
                    <a:lstStyle/>
                    <a:p>
                      <a:pPr algn="l" rtl="0" fontAlgn="ctr"/>
                      <a:r>
                        <a:rPr lang="en-US" sz="1200" u="none" strike="noStrike" dirty="0">
                          <a:solidFill>
                            <a:srgbClr val="0000FF"/>
                          </a:solidFill>
                          <a:effectLst/>
                        </a:rPr>
                        <a:t>No</a:t>
                      </a:r>
                      <a:endParaRPr lang="en-US" sz="1200" b="1" i="0" u="none" strike="noStrike" dirty="0">
                        <a:solidFill>
                          <a:srgbClr val="0000FF"/>
                        </a:solidFill>
                        <a:effectLst/>
                        <a:latin typeface="ＭＳ Ｐゴシック"/>
                      </a:endParaRPr>
                    </a:p>
                  </a:txBody>
                  <a:tcPr marL="5226" marR="5226" marT="5226" marB="0" anchor="ctr"/>
                </a:tc>
                <a:tc>
                  <a:txBody>
                    <a:bodyPr/>
                    <a:lstStyle/>
                    <a:p>
                      <a:pPr algn="l" rtl="0" fontAlgn="ctr"/>
                      <a:r>
                        <a:rPr lang="en-US" sz="1200" u="none" strike="noStrike">
                          <a:solidFill>
                            <a:srgbClr val="0000FF"/>
                          </a:solidFill>
                          <a:effectLst/>
                        </a:rPr>
                        <a:t>Barcode NG</a:t>
                      </a:r>
                      <a:endParaRPr lang="en-US" sz="1200" b="1" i="0" u="none" strike="noStrike">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 </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tc>
                  <a:txBody>
                    <a:bodyPr/>
                    <a:lstStyle/>
                    <a:p>
                      <a:pPr algn="ctr"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tc>
                  <a:txBody>
                    <a:bodyPr/>
                    <a:lstStyle/>
                    <a:p>
                      <a:pPr algn="ctr" rtl="0" fontAlgn="ctr"/>
                      <a:r>
                        <a:rPr lang="en-US" sz="1200" u="none" strike="noStrike">
                          <a:solidFill>
                            <a:srgbClr val="0000FF"/>
                          </a:solidFill>
                          <a:effectLst/>
                        </a:rPr>
                        <a:t>No</a:t>
                      </a:r>
                      <a:endParaRPr lang="en-US" sz="1200" b="1" i="0" u="none" strike="noStrike">
                        <a:solidFill>
                          <a:srgbClr val="0000FF"/>
                        </a:solidFill>
                        <a:effectLst/>
                        <a:latin typeface="ＭＳ Ｐゴシック"/>
                      </a:endParaRPr>
                    </a:p>
                  </a:txBody>
                  <a:tcPr marL="5226" marR="5226" marT="5226" marB="0" anchor="ctr"/>
                </a:tc>
                <a:tc>
                  <a:txBody>
                    <a:bodyPr/>
                    <a:lstStyle/>
                    <a:p>
                      <a:pPr algn="l" rtl="0" fontAlgn="ctr"/>
                      <a:r>
                        <a:rPr lang="en-US" sz="1200" u="none" strike="noStrike" dirty="0">
                          <a:solidFill>
                            <a:srgbClr val="0000FF"/>
                          </a:solidFill>
                          <a:effectLst/>
                        </a:rPr>
                        <a:t> </a:t>
                      </a:r>
                      <a:endParaRPr lang="en-US" sz="1200" b="1" i="0" u="none" strike="noStrike" dirty="0">
                        <a:solidFill>
                          <a:srgbClr val="0000FF"/>
                        </a:solidFill>
                        <a:effectLst/>
                        <a:latin typeface="ＭＳ Ｐゴシック"/>
                      </a:endParaRPr>
                    </a:p>
                  </a:txBody>
                  <a:tcPr marL="5226" marR="5226" marT="5226" marB="0" anchor="ctr"/>
                </a:tc>
                <a:tc>
                  <a:txBody>
                    <a:bodyPr/>
                    <a:lstStyle/>
                    <a:p>
                      <a:pPr algn="l"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extLst>
                  <a:ext uri="{0D108BD9-81ED-4DB2-BD59-A6C34878D82A}">
                    <a16:rowId xmlns:a16="http://schemas.microsoft.com/office/drawing/2014/main" val="10001"/>
                  </a:ext>
                </a:extLst>
              </a:tr>
              <a:tr h="352949">
                <a:tc>
                  <a:txBody>
                    <a:bodyPr/>
                    <a:lstStyle/>
                    <a:p>
                      <a:pPr algn="ctr" rtl="0" fontAlgn="ctr"/>
                      <a:r>
                        <a:rPr lang="en-US" sz="1200" b="1" u="none" strike="noStrike" dirty="0">
                          <a:solidFill>
                            <a:srgbClr val="0000FF"/>
                          </a:solidFill>
                          <a:effectLst/>
                        </a:rPr>
                        <a:t>Man</a:t>
                      </a:r>
                      <a:endParaRPr lang="en-US" sz="1200" b="1" i="0" u="none" strike="noStrike" dirty="0">
                        <a:solidFill>
                          <a:srgbClr val="0000FF"/>
                        </a:solidFill>
                        <a:effectLst/>
                        <a:latin typeface="ＭＳ Ｐゴシック"/>
                      </a:endParaRPr>
                    </a:p>
                  </a:txBody>
                  <a:tcPr marL="5226" marR="5226" marT="5226" marB="0" anchor="ctr"/>
                </a:tc>
                <a:tc>
                  <a:txBody>
                    <a:bodyPr/>
                    <a:lstStyle/>
                    <a:p>
                      <a:pPr algn="l" rtl="0" fontAlgn="ctr"/>
                      <a:r>
                        <a:rPr lang="en-US" sz="1200" u="none" strike="noStrike" dirty="0">
                          <a:solidFill>
                            <a:srgbClr val="0000FF"/>
                          </a:solidFill>
                          <a:effectLst/>
                        </a:rPr>
                        <a:t>No</a:t>
                      </a:r>
                      <a:endParaRPr lang="en-US" sz="1200" b="1" i="0" u="none" strike="noStrike" dirty="0">
                        <a:solidFill>
                          <a:srgbClr val="0000FF"/>
                        </a:solidFill>
                        <a:effectLst/>
                        <a:latin typeface="ＭＳ Ｐゴシック"/>
                      </a:endParaRPr>
                    </a:p>
                  </a:txBody>
                  <a:tcPr marL="5226" marR="5226" marT="5226" marB="0" anchor="ctr"/>
                </a:tc>
                <a:tc>
                  <a:txBody>
                    <a:bodyPr/>
                    <a:lstStyle/>
                    <a:p>
                      <a:pPr algn="l" rtl="0" fontAlgn="ctr"/>
                      <a:r>
                        <a:rPr lang="en-US" sz="1200" u="none" strike="noStrike" dirty="0">
                          <a:solidFill>
                            <a:srgbClr val="0000FF"/>
                          </a:solidFill>
                          <a:effectLst/>
                        </a:rPr>
                        <a:t>Wrong Operation</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 </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 </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tc>
                  <a:txBody>
                    <a:bodyPr/>
                    <a:lstStyle/>
                    <a:p>
                      <a:pPr algn="ctr" rtl="0" fontAlgn="ctr"/>
                      <a:r>
                        <a:rPr lang="en-US" sz="1200" u="none" strike="noStrike">
                          <a:solidFill>
                            <a:srgbClr val="0000FF"/>
                          </a:solidFill>
                          <a:effectLst/>
                        </a:rPr>
                        <a:t>No</a:t>
                      </a:r>
                      <a:endParaRPr lang="en-US" sz="1200" b="1" i="0" u="none" strike="noStrike">
                        <a:solidFill>
                          <a:srgbClr val="0000FF"/>
                        </a:solidFill>
                        <a:effectLst/>
                        <a:latin typeface="ＭＳ Ｐゴシック"/>
                      </a:endParaRPr>
                    </a:p>
                  </a:txBody>
                  <a:tcPr marL="5226" marR="5226" marT="5226" marB="0" anchor="ctr"/>
                </a:tc>
                <a:tc>
                  <a:txBody>
                    <a:bodyPr/>
                    <a:lstStyle/>
                    <a:p>
                      <a:pPr algn="l"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tc>
                  <a:txBody>
                    <a:bodyPr/>
                    <a:lstStyle/>
                    <a:p>
                      <a:pPr algn="l"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extLst>
                  <a:ext uri="{0D108BD9-81ED-4DB2-BD59-A6C34878D82A}">
                    <a16:rowId xmlns:a16="http://schemas.microsoft.com/office/drawing/2014/main" val="10002"/>
                  </a:ext>
                </a:extLst>
              </a:tr>
              <a:tr h="352949">
                <a:tc rowSpan="8">
                  <a:txBody>
                    <a:bodyPr/>
                    <a:lstStyle/>
                    <a:p>
                      <a:pPr algn="ctr" rtl="0" fontAlgn="ctr"/>
                      <a:r>
                        <a:rPr lang="en-US" sz="1200" b="1" u="none" strike="noStrike" dirty="0">
                          <a:solidFill>
                            <a:srgbClr val="0000FF"/>
                          </a:solidFill>
                          <a:effectLst/>
                        </a:rPr>
                        <a:t>Machine</a:t>
                      </a:r>
                      <a:endParaRPr lang="en-US" sz="1200" b="1" i="0" u="none" strike="noStrike" dirty="0">
                        <a:solidFill>
                          <a:srgbClr val="0000FF"/>
                        </a:solidFill>
                        <a:effectLst/>
                        <a:latin typeface="ＭＳ Ｐゴシック"/>
                      </a:endParaRPr>
                    </a:p>
                  </a:txBody>
                  <a:tcPr marL="5226" marR="5226" marT="5226" marB="0" anchor="ctr"/>
                </a:tc>
                <a:tc>
                  <a:txBody>
                    <a:bodyPr/>
                    <a:lstStyle/>
                    <a:p>
                      <a:pPr algn="l" rtl="0" fontAlgn="ctr"/>
                      <a:r>
                        <a:rPr lang="en-US" sz="1200" u="none" strike="noStrike" dirty="0">
                          <a:solidFill>
                            <a:srgbClr val="0000FF"/>
                          </a:solidFill>
                          <a:effectLst/>
                        </a:rPr>
                        <a:t>Card Reader</a:t>
                      </a:r>
                      <a:endParaRPr lang="en-US" sz="1200" b="1" i="0" u="none" strike="noStrike" dirty="0">
                        <a:solidFill>
                          <a:srgbClr val="0000FF"/>
                        </a:solidFill>
                        <a:effectLst/>
                        <a:latin typeface="ＭＳ Ｐゴシック"/>
                      </a:endParaRPr>
                    </a:p>
                  </a:txBody>
                  <a:tcPr marL="5226" marR="5226" marT="5226" marB="0" anchor="ctr"/>
                </a:tc>
                <a:tc>
                  <a:txBody>
                    <a:bodyPr/>
                    <a:lstStyle/>
                    <a:p>
                      <a:pPr algn="l" rtl="0" fontAlgn="ctr"/>
                      <a:r>
                        <a:rPr lang="en-US" sz="1200" u="none" strike="noStrike" dirty="0">
                          <a:solidFill>
                            <a:srgbClr val="0000FF"/>
                          </a:solidFill>
                          <a:effectLst/>
                        </a:rPr>
                        <a:t> </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 </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tc>
                  <a:txBody>
                    <a:bodyPr/>
                    <a:lstStyle/>
                    <a:p>
                      <a:pPr algn="ctr" rtl="0" fontAlgn="ctr"/>
                      <a:r>
                        <a:rPr lang="en-US" sz="1200" u="none" strike="noStrike">
                          <a:solidFill>
                            <a:srgbClr val="0000FF"/>
                          </a:solidFill>
                          <a:effectLst/>
                        </a:rPr>
                        <a:t>No</a:t>
                      </a:r>
                      <a:endParaRPr lang="en-US" sz="1200" b="1" i="0" u="none" strike="noStrike">
                        <a:solidFill>
                          <a:srgbClr val="0000FF"/>
                        </a:solidFill>
                        <a:effectLst/>
                        <a:latin typeface="ＭＳ Ｐゴシック"/>
                      </a:endParaRPr>
                    </a:p>
                  </a:txBody>
                  <a:tcPr marL="5226" marR="5226" marT="5226" marB="0" anchor="ctr"/>
                </a:tc>
                <a:tc>
                  <a:txBody>
                    <a:bodyPr/>
                    <a:lstStyle/>
                    <a:p>
                      <a:pPr algn="l"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tc>
                  <a:txBody>
                    <a:bodyPr/>
                    <a:lstStyle/>
                    <a:p>
                      <a:pPr algn="l"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extLst>
                  <a:ext uri="{0D108BD9-81ED-4DB2-BD59-A6C34878D82A}">
                    <a16:rowId xmlns:a16="http://schemas.microsoft.com/office/drawing/2014/main" val="10003"/>
                  </a:ext>
                </a:extLst>
              </a:tr>
              <a:tr h="352949">
                <a:tc vMerge="1">
                  <a:txBody>
                    <a:bodyPr/>
                    <a:lstStyle/>
                    <a:p>
                      <a:endParaRPr lang="en-US"/>
                    </a:p>
                  </a:txBody>
                  <a:tcPr/>
                </a:tc>
                <a:tc rowSpan="3">
                  <a:txBody>
                    <a:bodyPr/>
                    <a:lstStyle/>
                    <a:p>
                      <a:pPr algn="l" rtl="0" fontAlgn="ctr"/>
                      <a:r>
                        <a:rPr lang="en-US" sz="1200" u="none" strike="noStrike" dirty="0">
                          <a:solidFill>
                            <a:srgbClr val="0000FF"/>
                          </a:solidFill>
                          <a:effectLst/>
                        </a:rPr>
                        <a:t>PC</a:t>
                      </a:r>
                      <a:endParaRPr lang="en-US" sz="1200" b="1" i="0" u="none" strike="noStrike" dirty="0">
                        <a:solidFill>
                          <a:srgbClr val="0000FF"/>
                        </a:solidFill>
                        <a:effectLst/>
                        <a:latin typeface="ＭＳ Ｐゴシック"/>
                      </a:endParaRPr>
                    </a:p>
                  </a:txBody>
                  <a:tcPr marL="5226" marR="5226" marT="5226" marB="0" anchor="ctr"/>
                </a:tc>
                <a:tc>
                  <a:txBody>
                    <a:bodyPr/>
                    <a:lstStyle/>
                    <a:p>
                      <a:pPr algn="l" rtl="0" fontAlgn="ctr"/>
                      <a:r>
                        <a:rPr lang="en-US" sz="1200" u="none" strike="noStrike" dirty="0">
                          <a:solidFill>
                            <a:srgbClr val="0000FF"/>
                          </a:solidFill>
                          <a:effectLst/>
                        </a:rPr>
                        <a:t>Network Card</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 </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tc>
                  <a:txBody>
                    <a:bodyPr/>
                    <a:lstStyle/>
                    <a:p>
                      <a:pPr algn="ctr" rtl="0" fontAlgn="ctr"/>
                      <a:r>
                        <a:rPr lang="en-US" sz="1200" u="none" strike="noStrike">
                          <a:solidFill>
                            <a:srgbClr val="0000FF"/>
                          </a:solidFill>
                          <a:effectLst/>
                        </a:rPr>
                        <a:t>No</a:t>
                      </a:r>
                      <a:endParaRPr lang="en-US" sz="1200" b="1" i="0" u="none" strike="noStrike">
                        <a:solidFill>
                          <a:srgbClr val="0000FF"/>
                        </a:solidFill>
                        <a:effectLst/>
                        <a:latin typeface="ＭＳ Ｐゴシック"/>
                      </a:endParaRPr>
                    </a:p>
                  </a:txBody>
                  <a:tcPr marL="5226" marR="5226" marT="5226" marB="0" anchor="ctr"/>
                </a:tc>
                <a:tc>
                  <a:txBody>
                    <a:bodyPr/>
                    <a:lstStyle/>
                    <a:p>
                      <a:pPr algn="l"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tc>
                  <a:txBody>
                    <a:bodyPr/>
                    <a:lstStyle/>
                    <a:p>
                      <a:pPr algn="l"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extLst>
                  <a:ext uri="{0D108BD9-81ED-4DB2-BD59-A6C34878D82A}">
                    <a16:rowId xmlns:a16="http://schemas.microsoft.com/office/drawing/2014/main" val="10004"/>
                  </a:ext>
                </a:extLst>
              </a:tr>
              <a:tr h="352949">
                <a:tc vMerge="1">
                  <a:txBody>
                    <a:bodyPr/>
                    <a:lstStyle/>
                    <a:p>
                      <a:endParaRPr lang="en-US"/>
                    </a:p>
                  </a:txBody>
                  <a:tcPr/>
                </a:tc>
                <a:tc vMerge="1">
                  <a:txBody>
                    <a:bodyPr/>
                    <a:lstStyle/>
                    <a:p>
                      <a:endParaRPr lang="en-US"/>
                    </a:p>
                  </a:txBody>
                  <a:tcPr/>
                </a:tc>
                <a:tc>
                  <a:txBody>
                    <a:bodyPr/>
                    <a:lstStyle/>
                    <a:p>
                      <a:pPr algn="l" rtl="0" fontAlgn="ctr"/>
                      <a:r>
                        <a:rPr lang="en-US" sz="1200" u="none" strike="noStrike">
                          <a:solidFill>
                            <a:srgbClr val="0000FF"/>
                          </a:solidFill>
                          <a:effectLst/>
                        </a:rPr>
                        <a:t>CPU</a:t>
                      </a:r>
                      <a:endParaRPr lang="en-US" sz="1200" b="1" i="0" u="none" strike="noStrike">
                        <a:solidFill>
                          <a:srgbClr val="0000FF"/>
                        </a:solidFill>
                        <a:effectLst/>
                        <a:latin typeface="ＭＳ Ｐゴシック"/>
                      </a:endParaRPr>
                    </a:p>
                  </a:txBody>
                  <a:tcPr marL="5226" marR="5226" marT="5226" marB="0" anchor="ctr"/>
                </a:tc>
                <a:tc>
                  <a:txBody>
                    <a:bodyPr/>
                    <a:lstStyle/>
                    <a:p>
                      <a:pPr algn="ctr"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 </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 </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a:solidFill>
                            <a:srgbClr val="0000FF"/>
                          </a:solidFill>
                          <a:effectLst/>
                        </a:rPr>
                        <a:t>No</a:t>
                      </a:r>
                      <a:endParaRPr lang="en-US" sz="1200" b="1" i="0" u="none" strike="noStrike">
                        <a:solidFill>
                          <a:srgbClr val="0000FF"/>
                        </a:solidFill>
                        <a:effectLst/>
                        <a:latin typeface="ＭＳ Ｐゴシック"/>
                      </a:endParaRPr>
                    </a:p>
                  </a:txBody>
                  <a:tcPr marL="5226" marR="5226" marT="5226" marB="0" anchor="ctr"/>
                </a:tc>
                <a:tc>
                  <a:txBody>
                    <a:bodyPr/>
                    <a:lstStyle/>
                    <a:p>
                      <a:pPr algn="l"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tc>
                  <a:txBody>
                    <a:bodyPr/>
                    <a:lstStyle/>
                    <a:p>
                      <a:pPr algn="l"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extLst>
                  <a:ext uri="{0D108BD9-81ED-4DB2-BD59-A6C34878D82A}">
                    <a16:rowId xmlns:a16="http://schemas.microsoft.com/office/drawing/2014/main" val="10005"/>
                  </a:ext>
                </a:extLst>
              </a:tr>
              <a:tr h="352949">
                <a:tc vMerge="1">
                  <a:txBody>
                    <a:bodyPr/>
                    <a:lstStyle/>
                    <a:p>
                      <a:endParaRPr lang="en-US"/>
                    </a:p>
                  </a:txBody>
                  <a:tcPr/>
                </a:tc>
                <a:tc vMerge="1">
                  <a:txBody>
                    <a:bodyPr/>
                    <a:lstStyle/>
                    <a:p>
                      <a:endParaRPr lang="en-US"/>
                    </a:p>
                  </a:txBody>
                  <a:tcPr/>
                </a:tc>
                <a:tc>
                  <a:txBody>
                    <a:bodyPr/>
                    <a:lstStyle/>
                    <a:p>
                      <a:pPr algn="l" rtl="0" fontAlgn="ctr"/>
                      <a:r>
                        <a:rPr lang="en-US" sz="1200" u="none" strike="noStrike">
                          <a:solidFill>
                            <a:srgbClr val="0000FF"/>
                          </a:solidFill>
                          <a:effectLst/>
                        </a:rPr>
                        <a:t>RAM</a:t>
                      </a:r>
                      <a:endParaRPr lang="en-US" sz="1200" b="1" i="0" u="none" strike="noStrike">
                        <a:solidFill>
                          <a:srgbClr val="0000FF"/>
                        </a:solidFill>
                        <a:effectLst/>
                        <a:latin typeface="ＭＳ Ｐゴシック"/>
                      </a:endParaRPr>
                    </a:p>
                  </a:txBody>
                  <a:tcPr marL="5226" marR="5226" marT="5226" marB="0" anchor="ctr"/>
                </a:tc>
                <a:tc>
                  <a:txBody>
                    <a:bodyPr/>
                    <a:lstStyle/>
                    <a:p>
                      <a:pPr algn="ctr"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 </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 </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a:solidFill>
                            <a:srgbClr val="0000FF"/>
                          </a:solidFill>
                          <a:effectLst/>
                        </a:rPr>
                        <a:t>No</a:t>
                      </a:r>
                      <a:endParaRPr lang="en-US" sz="1200" b="1" i="0" u="none" strike="noStrike">
                        <a:solidFill>
                          <a:srgbClr val="0000FF"/>
                        </a:solidFill>
                        <a:effectLst/>
                        <a:latin typeface="ＭＳ Ｐゴシック"/>
                      </a:endParaRPr>
                    </a:p>
                  </a:txBody>
                  <a:tcPr marL="5226" marR="5226" marT="5226" marB="0" anchor="ctr"/>
                </a:tc>
                <a:tc>
                  <a:txBody>
                    <a:bodyPr/>
                    <a:lstStyle/>
                    <a:p>
                      <a:pPr algn="l"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tc>
                  <a:txBody>
                    <a:bodyPr/>
                    <a:lstStyle/>
                    <a:p>
                      <a:pPr algn="l"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extLst>
                  <a:ext uri="{0D108BD9-81ED-4DB2-BD59-A6C34878D82A}">
                    <a16:rowId xmlns:a16="http://schemas.microsoft.com/office/drawing/2014/main" val="10006"/>
                  </a:ext>
                </a:extLst>
              </a:tr>
              <a:tr h="352949">
                <a:tc vMerge="1">
                  <a:txBody>
                    <a:bodyPr/>
                    <a:lstStyle/>
                    <a:p>
                      <a:endParaRPr lang="en-US"/>
                    </a:p>
                  </a:txBody>
                  <a:tcPr/>
                </a:tc>
                <a:tc rowSpan="2">
                  <a:txBody>
                    <a:bodyPr/>
                    <a:lstStyle/>
                    <a:p>
                      <a:pPr algn="l" rtl="0" fontAlgn="ctr"/>
                      <a:r>
                        <a:rPr lang="en-US" sz="1200" u="none" strike="noStrike" dirty="0">
                          <a:solidFill>
                            <a:srgbClr val="0000FF"/>
                          </a:solidFill>
                          <a:effectLst/>
                        </a:rPr>
                        <a:t>Server</a:t>
                      </a:r>
                      <a:endParaRPr lang="en-US" sz="1200" b="1" i="0" u="none" strike="noStrike" dirty="0">
                        <a:solidFill>
                          <a:srgbClr val="0000FF"/>
                        </a:solidFill>
                        <a:effectLst/>
                        <a:latin typeface="ＭＳ Ｐゴシック"/>
                      </a:endParaRPr>
                    </a:p>
                  </a:txBody>
                  <a:tcPr marL="5226" marR="5226" marT="5226" marB="0" anchor="ctr"/>
                </a:tc>
                <a:tc>
                  <a:txBody>
                    <a:bodyPr/>
                    <a:lstStyle/>
                    <a:p>
                      <a:pPr algn="l" rtl="0" fontAlgn="ctr"/>
                      <a:r>
                        <a:rPr lang="en-US" sz="1200" u="none" strike="noStrike" dirty="0">
                          <a:solidFill>
                            <a:srgbClr val="0000FF"/>
                          </a:solidFill>
                          <a:effectLst/>
                        </a:rPr>
                        <a:t>Network Card</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 </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 </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a:solidFill>
                            <a:srgbClr val="0000FF"/>
                          </a:solidFill>
                          <a:effectLst/>
                        </a:rPr>
                        <a:t>No</a:t>
                      </a:r>
                      <a:endParaRPr lang="en-US" sz="1200" b="1" i="0" u="none" strike="noStrike">
                        <a:solidFill>
                          <a:srgbClr val="0000FF"/>
                        </a:solidFill>
                        <a:effectLst/>
                        <a:latin typeface="ＭＳ Ｐゴシック"/>
                      </a:endParaRPr>
                    </a:p>
                  </a:txBody>
                  <a:tcPr marL="5226" marR="5226" marT="5226" marB="0" anchor="ctr"/>
                </a:tc>
                <a:tc>
                  <a:txBody>
                    <a:bodyPr/>
                    <a:lstStyle/>
                    <a:p>
                      <a:pPr algn="l"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tc>
                  <a:txBody>
                    <a:bodyPr/>
                    <a:lstStyle/>
                    <a:p>
                      <a:pPr algn="l"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extLst>
                  <a:ext uri="{0D108BD9-81ED-4DB2-BD59-A6C34878D82A}">
                    <a16:rowId xmlns:a16="http://schemas.microsoft.com/office/drawing/2014/main" val="10007"/>
                  </a:ext>
                </a:extLst>
              </a:tr>
              <a:tr h="377576">
                <a:tc vMerge="1">
                  <a:txBody>
                    <a:bodyPr/>
                    <a:lstStyle/>
                    <a:p>
                      <a:endParaRPr lang="en-US"/>
                    </a:p>
                  </a:txBody>
                  <a:tcPr/>
                </a:tc>
                <a:tc vMerge="1">
                  <a:txBody>
                    <a:bodyPr/>
                    <a:lstStyle/>
                    <a:p>
                      <a:endParaRPr lang="en-US"/>
                    </a:p>
                  </a:txBody>
                  <a:tcPr/>
                </a:tc>
                <a:tc>
                  <a:txBody>
                    <a:bodyPr/>
                    <a:lstStyle/>
                    <a:p>
                      <a:pPr algn="l" rtl="0" fontAlgn="ctr"/>
                      <a:r>
                        <a:rPr lang="en-US" sz="1400" u="none" strike="noStrike" dirty="0">
                          <a:solidFill>
                            <a:srgbClr val="0000FF"/>
                          </a:solidFill>
                          <a:effectLst/>
                        </a:rPr>
                        <a:t>CPU, RAM</a:t>
                      </a:r>
                      <a:endParaRPr lang="en-US" sz="14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400" b="1" u="none" strike="noStrike" dirty="0">
                          <a:solidFill>
                            <a:srgbClr val="0000FF"/>
                          </a:solidFill>
                          <a:effectLst/>
                        </a:rPr>
                        <a:t>5</a:t>
                      </a:r>
                      <a:endParaRPr lang="en-US" sz="14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400" b="1" u="none" strike="noStrike" dirty="0">
                          <a:solidFill>
                            <a:srgbClr val="0000FF"/>
                          </a:solidFill>
                          <a:effectLst/>
                        </a:rPr>
                        <a:t>5</a:t>
                      </a:r>
                      <a:endParaRPr lang="en-US" sz="14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400" b="1" u="none" strike="noStrike" dirty="0">
                          <a:solidFill>
                            <a:srgbClr val="0000FF"/>
                          </a:solidFill>
                          <a:effectLst/>
                        </a:rPr>
                        <a:t>25</a:t>
                      </a:r>
                      <a:endParaRPr lang="en-US" sz="14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400" b="1" u="none" strike="noStrike">
                          <a:solidFill>
                            <a:srgbClr val="0000FF"/>
                          </a:solidFill>
                          <a:effectLst/>
                        </a:rPr>
                        <a:t>A</a:t>
                      </a:r>
                      <a:endParaRPr lang="en-US" sz="1400" b="1" i="0" u="none" strike="noStrike">
                        <a:solidFill>
                          <a:srgbClr val="0000FF"/>
                        </a:solidFill>
                        <a:effectLst/>
                        <a:latin typeface="ＭＳ Ｐゴシック"/>
                      </a:endParaRPr>
                    </a:p>
                  </a:txBody>
                  <a:tcPr marL="5226" marR="5226" marT="5226" marB="0" anchor="ctr"/>
                </a:tc>
                <a:tc>
                  <a:txBody>
                    <a:bodyPr/>
                    <a:lstStyle/>
                    <a:p>
                      <a:pPr algn="l" rtl="0" fontAlgn="ctr"/>
                      <a:r>
                        <a:rPr lang="en-US" sz="1400" u="none" strike="noStrike">
                          <a:solidFill>
                            <a:srgbClr val="0000FF"/>
                          </a:solidFill>
                          <a:effectLst/>
                        </a:rPr>
                        <a:t>Increase RAM, CPU </a:t>
                      </a:r>
                      <a:endParaRPr lang="en-US" sz="1400" b="1" i="0" u="none" strike="noStrike">
                        <a:solidFill>
                          <a:srgbClr val="0000FF"/>
                        </a:solidFill>
                        <a:effectLst/>
                        <a:latin typeface="ＭＳ Ｐゴシック"/>
                      </a:endParaRPr>
                    </a:p>
                  </a:txBody>
                  <a:tcPr marL="5226" marR="5226" marT="5226" marB="0" anchor="ctr"/>
                </a:tc>
                <a:tc>
                  <a:txBody>
                    <a:bodyPr/>
                    <a:lstStyle/>
                    <a:p>
                      <a:pPr algn="l" rtl="0" fontAlgn="ctr"/>
                      <a:r>
                        <a:rPr lang="en-US" sz="1200" u="none" strike="noStrike" dirty="0">
                          <a:solidFill>
                            <a:srgbClr val="0000FF"/>
                          </a:solidFill>
                          <a:effectLst/>
                        </a:rPr>
                        <a:t>Action 1</a:t>
                      </a:r>
                      <a:endParaRPr lang="en-US" sz="1200" b="1" i="0" u="none" strike="noStrike" dirty="0">
                        <a:solidFill>
                          <a:srgbClr val="0000FF"/>
                        </a:solidFill>
                        <a:effectLst/>
                        <a:latin typeface="ＭＳ Ｐゴシック"/>
                      </a:endParaRPr>
                    </a:p>
                  </a:txBody>
                  <a:tcPr marL="5226" marR="5226" marT="5226" marB="0" anchor="ctr"/>
                </a:tc>
                <a:extLst>
                  <a:ext uri="{0D108BD9-81ED-4DB2-BD59-A6C34878D82A}">
                    <a16:rowId xmlns:a16="http://schemas.microsoft.com/office/drawing/2014/main" val="10008"/>
                  </a:ext>
                </a:extLst>
              </a:tr>
              <a:tr h="431946">
                <a:tc vMerge="1">
                  <a:txBody>
                    <a:bodyPr/>
                    <a:lstStyle/>
                    <a:p>
                      <a:endParaRPr lang="en-US"/>
                    </a:p>
                  </a:txBody>
                  <a:tcPr/>
                </a:tc>
                <a:tc>
                  <a:txBody>
                    <a:bodyPr/>
                    <a:lstStyle/>
                    <a:p>
                      <a:pPr algn="l" rtl="0" fontAlgn="ctr"/>
                      <a:r>
                        <a:rPr lang="en-US" sz="1200" u="none" strike="noStrike">
                          <a:solidFill>
                            <a:srgbClr val="0000FF"/>
                          </a:solidFill>
                          <a:effectLst/>
                        </a:rPr>
                        <a:t>Access Point</a:t>
                      </a:r>
                      <a:endParaRPr lang="en-US" sz="1200" b="1" i="0" u="none" strike="noStrike">
                        <a:solidFill>
                          <a:srgbClr val="0000FF"/>
                        </a:solidFill>
                        <a:effectLst/>
                        <a:latin typeface="ＭＳ Ｐゴシック"/>
                      </a:endParaRPr>
                    </a:p>
                  </a:txBody>
                  <a:tcPr marL="5226" marR="5226" marT="5226" marB="0" anchor="ctr"/>
                </a:tc>
                <a:tc>
                  <a:txBody>
                    <a:bodyPr/>
                    <a:lstStyle/>
                    <a:p>
                      <a:pPr algn="l" rtl="0" fontAlgn="ctr"/>
                      <a:r>
                        <a:rPr lang="en-US" sz="1400" u="none" strike="noStrike" dirty="0">
                          <a:solidFill>
                            <a:srgbClr val="0000FF"/>
                          </a:solidFill>
                          <a:effectLst/>
                        </a:rPr>
                        <a:t>Performance</a:t>
                      </a:r>
                      <a:endParaRPr lang="en-US" sz="14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400" b="1" u="none" strike="noStrike" dirty="0">
                          <a:solidFill>
                            <a:srgbClr val="0000FF"/>
                          </a:solidFill>
                          <a:effectLst/>
                        </a:rPr>
                        <a:t>5</a:t>
                      </a:r>
                      <a:endParaRPr lang="en-US" sz="14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400" b="1" u="none" strike="noStrike" dirty="0">
                          <a:solidFill>
                            <a:srgbClr val="0000FF"/>
                          </a:solidFill>
                          <a:effectLst/>
                        </a:rPr>
                        <a:t>4</a:t>
                      </a:r>
                      <a:endParaRPr lang="en-US" sz="14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400" b="1" u="none" strike="noStrike" dirty="0">
                          <a:solidFill>
                            <a:srgbClr val="0000FF"/>
                          </a:solidFill>
                          <a:effectLst/>
                        </a:rPr>
                        <a:t>20</a:t>
                      </a:r>
                      <a:endParaRPr lang="en-US" sz="14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400" b="1" u="none" strike="noStrike" dirty="0">
                          <a:solidFill>
                            <a:srgbClr val="0000FF"/>
                          </a:solidFill>
                          <a:effectLst/>
                        </a:rPr>
                        <a:t>A</a:t>
                      </a:r>
                      <a:endParaRPr lang="en-US" sz="1400" b="1" i="0" u="none" strike="noStrike" dirty="0">
                        <a:solidFill>
                          <a:srgbClr val="0000FF"/>
                        </a:solidFill>
                        <a:effectLst/>
                        <a:latin typeface="ＭＳ Ｐゴシック"/>
                      </a:endParaRPr>
                    </a:p>
                  </a:txBody>
                  <a:tcPr marL="5226" marR="5226" marT="5226" marB="0" anchor="ctr"/>
                </a:tc>
                <a:tc>
                  <a:txBody>
                    <a:bodyPr/>
                    <a:lstStyle/>
                    <a:p>
                      <a:pPr algn="l" rtl="0" fontAlgn="ctr"/>
                      <a:r>
                        <a:rPr lang="en-US" sz="1400" u="none" strike="noStrike" dirty="0">
                          <a:solidFill>
                            <a:srgbClr val="0000FF"/>
                          </a:solidFill>
                          <a:effectLst/>
                        </a:rPr>
                        <a:t>Add more Access point</a:t>
                      </a:r>
                      <a:endParaRPr lang="en-US" sz="1400" b="1" i="0" u="none" strike="noStrike" dirty="0">
                        <a:solidFill>
                          <a:srgbClr val="0000FF"/>
                        </a:solidFill>
                        <a:effectLst/>
                        <a:latin typeface="ＭＳ Ｐゴシック"/>
                      </a:endParaRPr>
                    </a:p>
                  </a:txBody>
                  <a:tcPr marL="5226" marR="5226" marT="5226" marB="0" anchor="ctr"/>
                </a:tc>
                <a:tc>
                  <a:txBody>
                    <a:bodyPr/>
                    <a:lstStyle/>
                    <a:p>
                      <a:pPr algn="l" rtl="0" fontAlgn="ctr"/>
                      <a:r>
                        <a:rPr lang="en-US" sz="1200" u="none" strike="noStrike">
                          <a:solidFill>
                            <a:srgbClr val="0000FF"/>
                          </a:solidFill>
                          <a:effectLst/>
                        </a:rPr>
                        <a:t>Action 2</a:t>
                      </a:r>
                      <a:endParaRPr lang="en-US" sz="1200" b="1" i="0" u="none" strike="noStrike">
                        <a:solidFill>
                          <a:srgbClr val="0000FF"/>
                        </a:solidFill>
                        <a:effectLst/>
                        <a:latin typeface="ＭＳ Ｐゴシック"/>
                      </a:endParaRPr>
                    </a:p>
                  </a:txBody>
                  <a:tcPr marL="5226" marR="5226" marT="5226" marB="0" anchor="ctr"/>
                </a:tc>
                <a:extLst>
                  <a:ext uri="{0D108BD9-81ED-4DB2-BD59-A6C34878D82A}">
                    <a16:rowId xmlns:a16="http://schemas.microsoft.com/office/drawing/2014/main" val="10009"/>
                  </a:ext>
                </a:extLst>
              </a:tr>
              <a:tr h="352949">
                <a:tc vMerge="1">
                  <a:txBody>
                    <a:bodyPr/>
                    <a:lstStyle/>
                    <a:p>
                      <a:endParaRPr lang="en-US"/>
                    </a:p>
                  </a:txBody>
                  <a:tcPr/>
                </a:tc>
                <a:tc>
                  <a:txBody>
                    <a:bodyPr/>
                    <a:lstStyle/>
                    <a:p>
                      <a:pPr algn="l" rtl="0" fontAlgn="ctr"/>
                      <a:r>
                        <a:rPr lang="en-US" sz="1200" u="none" strike="noStrike">
                          <a:solidFill>
                            <a:srgbClr val="0000FF"/>
                          </a:solidFill>
                          <a:effectLst/>
                        </a:rPr>
                        <a:t>Switch, Router</a:t>
                      </a:r>
                      <a:endParaRPr lang="en-US" sz="1200" b="1" i="0" u="none" strike="noStrike">
                        <a:solidFill>
                          <a:srgbClr val="0000FF"/>
                        </a:solidFill>
                        <a:effectLst/>
                        <a:latin typeface="ＭＳ Ｐゴシック"/>
                      </a:endParaRPr>
                    </a:p>
                  </a:txBody>
                  <a:tcPr marL="5226" marR="5226" marT="5226" marB="0" anchor="ctr"/>
                </a:tc>
                <a:tc>
                  <a:txBody>
                    <a:bodyPr/>
                    <a:lstStyle/>
                    <a:p>
                      <a:pPr algn="l" rtl="0" fontAlgn="ctr"/>
                      <a:r>
                        <a:rPr lang="en-US" sz="1200" u="none" strike="noStrike" dirty="0">
                          <a:solidFill>
                            <a:srgbClr val="0000FF"/>
                          </a:solidFill>
                          <a:effectLst/>
                        </a:rPr>
                        <a:t>Performance</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 </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0</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No</a:t>
                      </a:r>
                      <a:endParaRPr lang="en-US" sz="1200" b="1" i="0" u="none" strike="noStrike" dirty="0">
                        <a:solidFill>
                          <a:srgbClr val="0000FF"/>
                        </a:solidFill>
                        <a:effectLst/>
                        <a:latin typeface="ＭＳ Ｐゴシック"/>
                      </a:endParaRPr>
                    </a:p>
                  </a:txBody>
                  <a:tcPr marL="5226" marR="5226" marT="5226" marB="0" anchor="ctr"/>
                </a:tc>
                <a:tc>
                  <a:txBody>
                    <a:bodyPr/>
                    <a:lstStyle/>
                    <a:p>
                      <a:pPr algn="l"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tc>
                  <a:txBody>
                    <a:bodyPr/>
                    <a:lstStyle/>
                    <a:p>
                      <a:pPr algn="l"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extLst>
                  <a:ext uri="{0D108BD9-81ED-4DB2-BD59-A6C34878D82A}">
                    <a16:rowId xmlns:a16="http://schemas.microsoft.com/office/drawing/2014/main" val="10010"/>
                  </a:ext>
                </a:extLst>
              </a:tr>
              <a:tr h="352949">
                <a:tc rowSpan="5">
                  <a:txBody>
                    <a:bodyPr/>
                    <a:lstStyle/>
                    <a:p>
                      <a:pPr algn="ctr" rtl="0" fontAlgn="ctr"/>
                      <a:r>
                        <a:rPr lang="en-US" sz="1200" b="1" u="none" strike="noStrike" dirty="0">
                          <a:solidFill>
                            <a:srgbClr val="0000FF"/>
                          </a:solidFill>
                          <a:effectLst/>
                        </a:rPr>
                        <a:t>Method</a:t>
                      </a:r>
                      <a:endParaRPr lang="en-US" sz="1200" b="1" i="0" u="none" strike="noStrike" dirty="0">
                        <a:solidFill>
                          <a:srgbClr val="0000FF"/>
                        </a:solidFill>
                        <a:effectLst/>
                        <a:latin typeface="ＭＳ Ｐゴシック"/>
                      </a:endParaRPr>
                    </a:p>
                  </a:txBody>
                  <a:tcPr marL="5226" marR="5226" marT="5226" marB="0" anchor="ctr"/>
                </a:tc>
                <a:tc rowSpan="2">
                  <a:txBody>
                    <a:bodyPr/>
                    <a:lstStyle/>
                    <a:p>
                      <a:pPr algn="l" rtl="0" fontAlgn="ctr"/>
                      <a:r>
                        <a:rPr lang="en-US" sz="1200" u="none" strike="noStrike">
                          <a:solidFill>
                            <a:srgbClr val="0000FF"/>
                          </a:solidFill>
                          <a:effectLst/>
                        </a:rPr>
                        <a:t>Software</a:t>
                      </a:r>
                      <a:endParaRPr lang="en-US" sz="1200" b="1" i="0" u="none" strike="noStrike">
                        <a:solidFill>
                          <a:srgbClr val="0000FF"/>
                        </a:solidFill>
                        <a:effectLst/>
                        <a:latin typeface="ＭＳ Ｐゴシック"/>
                      </a:endParaRPr>
                    </a:p>
                  </a:txBody>
                  <a:tcPr marL="5226" marR="5226" marT="5226" marB="0" anchor="ctr"/>
                </a:tc>
                <a:tc>
                  <a:txBody>
                    <a:bodyPr/>
                    <a:lstStyle/>
                    <a:p>
                      <a:pPr algn="l" rtl="0" fontAlgn="ctr"/>
                      <a:r>
                        <a:rPr lang="en-US" sz="1200" u="none" strike="noStrike">
                          <a:solidFill>
                            <a:srgbClr val="0000FF"/>
                          </a:solidFill>
                          <a:effectLst/>
                        </a:rPr>
                        <a:t>Program</a:t>
                      </a:r>
                      <a:endParaRPr lang="en-US" sz="1200" b="1" i="0" u="none" strike="noStrike">
                        <a:solidFill>
                          <a:srgbClr val="0000FF"/>
                        </a:solidFill>
                        <a:effectLst/>
                        <a:latin typeface="ＭＳ Ｐゴシック"/>
                      </a:endParaRPr>
                    </a:p>
                  </a:txBody>
                  <a:tcPr marL="5226" marR="5226" marT="5226" marB="0" anchor="ctr"/>
                </a:tc>
                <a:tc>
                  <a:txBody>
                    <a:bodyPr/>
                    <a:lstStyle/>
                    <a:p>
                      <a:pPr algn="ctr"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tc>
                  <a:txBody>
                    <a:bodyPr/>
                    <a:lstStyle/>
                    <a:p>
                      <a:pPr algn="ctr"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0</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No</a:t>
                      </a:r>
                      <a:endParaRPr lang="en-US" sz="1200" b="1" i="0" u="none" strike="noStrike" dirty="0">
                        <a:solidFill>
                          <a:srgbClr val="0000FF"/>
                        </a:solidFill>
                        <a:effectLst/>
                        <a:latin typeface="ＭＳ Ｐゴシック"/>
                      </a:endParaRPr>
                    </a:p>
                  </a:txBody>
                  <a:tcPr marL="5226" marR="5226" marT="5226" marB="0" anchor="ctr"/>
                </a:tc>
                <a:tc>
                  <a:txBody>
                    <a:bodyPr/>
                    <a:lstStyle/>
                    <a:p>
                      <a:pPr algn="l"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tc>
                  <a:txBody>
                    <a:bodyPr/>
                    <a:lstStyle/>
                    <a:p>
                      <a:pPr algn="l" rtl="0" fontAlgn="ctr"/>
                      <a:r>
                        <a:rPr lang="en-US" sz="1200" u="none" strike="noStrike">
                          <a:solidFill>
                            <a:srgbClr val="0000FF"/>
                          </a:solidFill>
                          <a:effectLst/>
                        </a:rPr>
                        <a:t> </a:t>
                      </a:r>
                      <a:endParaRPr lang="en-US" sz="1200" b="1" i="0" u="none" strike="noStrike">
                        <a:solidFill>
                          <a:srgbClr val="0000FF"/>
                        </a:solidFill>
                        <a:effectLst/>
                        <a:latin typeface="ＭＳ Ｐゴシック"/>
                      </a:endParaRPr>
                    </a:p>
                  </a:txBody>
                  <a:tcPr marL="5226" marR="5226" marT="5226" marB="0" anchor="ctr"/>
                </a:tc>
                <a:extLst>
                  <a:ext uri="{0D108BD9-81ED-4DB2-BD59-A6C34878D82A}">
                    <a16:rowId xmlns:a16="http://schemas.microsoft.com/office/drawing/2014/main" val="10011"/>
                  </a:ext>
                </a:extLst>
              </a:tr>
              <a:tr h="352949">
                <a:tc vMerge="1">
                  <a:txBody>
                    <a:bodyPr/>
                    <a:lstStyle/>
                    <a:p>
                      <a:endParaRPr lang="en-US"/>
                    </a:p>
                  </a:txBody>
                  <a:tcPr/>
                </a:tc>
                <a:tc vMerge="1">
                  <a:txBody>
                    <a:bodyPr/>
                    <a:lstStyle/>
                    <a:p>
                      <a:endParaRPr lang="en-US"/>
                    </a:p>
                  </a:txBody>
                  <a:tcPr/>
                </a:tc>
                <a:tc>
                  <a:txBody>
                    <a:bodyPr/>
                    <a:lstStyle/>
                    <a:p>
                      <a:pPr algn="l" rtl="0" fontAlgn="ctr"/>
                      <a:r>
                        <a:rPr lang="en-US" sz="1200" u="none" strike="noStrike" dirty="0">
                          <a:solidFill>
                            <a:srgbClr val="0000FF"/>
                          </a:solidFill>
                          <a:effectLst/>
                        </a:rPr>
                        <a:t>Database</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b="1" u="none" strike="noStrike" dirty="0">
                          <a:solidFill>
                            <a:srgbClr val="0000FF"/>
                          </a:solidFill>
                          <a:effectLst/>
                        </a:rPr>
                        <a:t>4</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b="1" u="none" strike="noStrike" dirty="0">
                          <a:solidFill>
                            <a:srgbClr val="0000FF"/>
                          </a:solidFill>
                          <a:effectLst/>
                        </a:rPr>
                        <a:t>4</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b="1" u="none" strike="noStrike" dirty="0">
                          <a:solidFill>
                            <a:srgbClr val="0000FF"/>
                          </a:solidFill>
                          <a:effectLst/>
                        </a:rPr>
                        <a:t>16</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b="1" u="none" strike="noStrike" dirty="0">
                          <a:solidFill>
                            <a:srgbClr val="0000FF"/>
                          </a:solidFill>
                          <a:effectLst/>
                        </a:rPr>
                        <a:t>B</a:t>
                      </a:r>
                      <a:endParaRPr lang="en-US" sz="1200" b="1" i="0" u="none" strike="noStrike" dirty="0">
                        <a:solidFill>
                          <a:srgbClr val="0000FF"/>
                        </a:solidFill>
                        <a:effectLst/>
                        <a:latin typeface="ＭＳ Ｐゴシック"/>
                      </a:endParaRPr>
                    </a:p>
                  </a:txBody>
                  <a:tcPr marL="5226" marR="5226" marT="5226" marB="0" anchor="ctr"/>
                </a:tc>
                <a:tc>
                  <a:txBody>
                    <a:bodyPr/>
                    <a:lstStyle/>
                    <a:p>
                      <a:pPr algn="l" rtl="0" fontAlgn="ctr"/>
                      <a:r>
                        <a:rPr lang="en-US" sz="1200" u="none" strike="noStrike">
                          <a:solidFill>
                            <a:srgbClr val="0000FF"/>
                          </a:solidFill>
                          <a:effectLst/>
                        </a:rPr>
                        <a:t>Archive Database</a:t>
                      </a:r>
                      <a:endParaRPr lang="en-US" sz="1200" b="1" i="0" u="none" strike="noStrike">
                        <a:solidFill>
                          <a:srgbClr val="0000FF"/>
                        </a:solidFill>
                        <a:effectLst/>
                        <a:latin typeface="ＭＳ Ｐゴシック"/>
                      </a:endParaRPr>
                    </a:p>
                  </a:txBody>
                  <a:tcPr marL="5226" marR="5226" marT="5226" marB="0" anchor="ctr"/>
                </a:tc>
                <a:tc>
                  <a:txBody>
                    <a:bodyPr/>
                    <a:lstStyle/>
                    <a:p>
                      <a:pPr algn="l" rtl="0" fontAlgn="ctr"/>
                      <a:r>
                        <a:rPr lang="en-US" sz="1200" u="none" strike="noStrike">
                          <a:solidFill>
                            <a:srgbClr val="0000FF"/>
                          </a:solidFill>
                          <a:effectLst/>
                        </a:rPr>
                        <a:t>Action 3</a:t>
                      </a:r>
                      <a:endParaRPr lang="en-US" sz="1200" b="1" i="0" u="none" strike="noStrike">
                        <a:solidFill>
                          <a:srgbClr val="0000FF"/>
                        </a:solidFill>
                        <a:effectLst/>
                        <a:latin typeface="ＭＳ Ｐゴシック"/>
                      </a:endParaRPr>
                    </a:p>
                  </a:txBody>
                  <a:tcPr marL="5226" marR="5226" marT="5226" marB="0" anchor="ctr"/>
                </a:tc>
                <a:extLst>
                  <a:ext uri="{0D108BD9-81ED-4DB2-BD59-A6C34878D82A}">
                    <a16:rowId xmlns:a16="http://schemas.microsoft.com/office/drawing/2014/main" val="10012"/>
                  </a:ext>
                </a:extLst>
              </a:tr>
              <a:tr h="377576">
                <a:tc vMerge="1">
                  <a:txBody>
                    <a:bodyPr/>
                    <a:lstStyle/>
                    <a:p>
                      <a:endParaRPr lang="en-US"/>
                    </a:p>
                  </a:txBody>
                  <a:tcPr/>
                </a:tc>
                <a:tc rowSpan="3">
                  <a:txBody>
                    <a:bodyPr/>
                    <a:lstStyle/>
                    <a:p>
                      <a:pPr algn="l" rtl="0" fontAlgn="ctr"/>
                      <a:r>
                        <a:rPr lang="en-US" sz="1200" u="none" strike="noStrike">
                          <a:solidFill>
                            <a:srgbClr val="0000FF"/>
                          </a:solidFill>
                          <a:effectLst/>
                        </a:rPr>
                        <a:t>Network Setting</a:t>
                      </a:r>
                      <a:endParaRPr lang="en-US" sz="1200" b="1" i="0" u="none" strike="noStrike">
                        <a:solidFill>
                          <a:srgbClr val="0000FF"/>
                        </a:solidFill>
                        <a:effectLst/>
                        <a:latin typeface="ＭＳ Ｐゴシック"/>
                      </a:endParaRPr>
                    </a:p>
                  </a:txBody>
                  <a:tcPr marL="5226" marR="5226" marT="5226" marB="0" anchor="ctr"/>
                </a:tc>
                <a:tc>
                  <a:txBody>
                    <a:bodyPr/>
                    <a:lstStyle/>
                    <a:p>
                      <a:pPr algn="l" rtl="0" fontAlgn="ctr"/>
                      <a:r>
                        <a:rPr lang="en-US" sz="1200" u="none" strike="noStrike" dirty="0" err="1">
                          <a:solidFill>
                            <a:srgbClr val="0000FF"/>
                          </a:solidFill>
                          <a:effectLst/>
                        </a:rPr>
                        <a:t>Wifi</a:t>
                      </a:r>
                      <a:r>
                        <a:rPr lang="en-US" sz="1200" u="none" strike="noStrike" dirty="0">
                          <a:solidFill>
                            <a:srgbClr val="0000FF"/>
                          </a:solidFill>
                          <a:effectLst/>
                        </a:rPr>
                        <a:t> Matter</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b="1" u="none" strike="noStrike" dirty="0">
                          <a:solidFill>
                            <a:srgbClr val="0000FF"/>
                          </a:solidFill>
                          <a:effectLst/>
                        </a:rPr>
                        <a:t>4</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b="1" u="none" strike="noStrike" dirty="0">
                          <a:solidFill>
                            <a:srgbClr val="0000FF"/>
                          </a:solidFill>
                          <a:effectLst/>
                        </a:rPr>
                        <a:t>4</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b="1" u="none" strike="noStrike" dirty="0">
                          <a:solidFill>
                            <a:srgbClr val="0000FF"/>
                          </a:solidFill>
                          <a:effectLst/>
                        </a:rPr>
                        <a:t>16</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b="1" u="none" strike="noStrike" dirty="0">
                          <a:solidFill>
                            <a:srgbClr val="0000FF"/>
                          </a:solidFill>
                          <a:effectLst/>
                        </a:rPr>
                        <a:t>B</a:t>
                      </a:r>
                      <a:endParaRPr lang="en-US" sz="1200" b="1" i="0" u="none" strike="noStrike" dirty="0">
                        <a:solidFill>
                          <a:srgbClr val="0000FF"/>
                        </a:solidFill>
                        <a:effectLst/>
                        <a:latin typeface="ＭＳ Ｐゴシック"/>
                      </a:endParaRPr>
                    </a:p>
                  </a:txBody>
                  <a:tcPr marL="5226" marR="5226" marT="5226" marB="0" anchor="ctr"/>
                </a:tc>
                <a:tc>
                  <a:txBody>
                    <a:bodyPr/>
                    <a:lstStyle/>
                    <a:p>
                      <a:pPr algn="l" rtl="0" fontAlgn="ctr"/>
                      <a:r>
                        <a:rPr lang="en-US" sz="1200" u="none" strike="noStrike" dirty="0">
                          <a:solidFill>
                            <a:srgbClr val="0000FF"/>
                          </a:solidFill>
                          <a:effectLst/>
                        </a:rPr>
                        <a:t>Change to LAN cable</a:t>
                      </a:r>
                      <a:endParaRPr lang="en-US" sz="1200" b="1" i="0" u="none" strike="noStrike" dirty="0">
                        <a:solidFill>
                          <a:srgbClr val="0000FF"/>
                        </a:solidFill>
                        <a:effectLst/>
                        <a:latin typeface="ＭＳ Ｐゴシック"/>
                      </a:endParaRPr>
                    </a:p>
                  </a:txBody>
                  <a:tcPr marL="5226" marR="5226" marT="5226" marB="0" anchor="ctr"/>
                </a:tc>
                <a:tc>
                  <a:txBody>
                    <a:bodyPr/>
                    <a:lstStyle/>
                    <a:p>
                      <a:pPr algn="l" rtl="0" fontAlgn="ctr"/>
                      <a:r>
                        <a:rPr lang="en-US" sz="1200" u="none" strike="noStrike" dirty="0">
                          <a:solidFill>
                            <a:srgbClr val="0000FF"/>
                          </a:solidFill>
                          <a:effectLst/>
                        </a:rPr>
                        <a:t>Action 4</a:t>
                      </a:r>
                      <a:endParaRPr lang="en-US" sz="1200" b="1" i="0" u="none" strike="noStrike" dirty="0">
                        <a:solidFill>
                          <a:srgbClr val="0000FF"/>
                        </a:solidFill>
                        <a:effectLst/>
                        <a:latin typeface="ＭＳ Ｐゴシック"/>
                      </a:endParaRPr>
                    </a:p>
                  </a:txBody>
                  <a:tcPr marL="5226" marR="5226" marT="5226" marB="0" anchor="ctr"/>
                </a:tc>
                <a:extLst>
                  <a:ext uri="{0D108BD9-81ED-4DB2-BD59-A6C34878D82A}">
                    <a16:rowId xmlns:a16="http://schemas.microsoft.com/office/drawing/2014/main" val="10013"/>
                  </a:ext>
                </a:extLst>
              </a:tr>
              <a:tr h="377576">
                <a:tc vMerge="1">
                  <a:txBody>
                    <a:bodyPr/>
                    <a:lstStyle/>
                    <a:p>
                      <a:endParaRPr lang="en-US"/>
                    </a:p>
                  </a:txBody>
                  <a:tcPr/>
                </a:tc>
                <a:tc vMerge="1">
                  <a:txBody>
                    <a:bodyPr/>
                    <a:lstStyle/>
                    <a:p>
                      <a:endParaRPr lang="en-US"/>
                    </a:p>
                  </a:txBody>
                  <a:tcPr/>
                </a:tc>
                <a:tc>
                  <a:txBody>
                    <a:bodyPr/>
                    <a:lstStyle/>
                    <a:p>
                      <a:pPr algn="l" rtl="0" fontAlgn="ctr"/>
                      <a:r>
                        <a:rPr lang="en-US" sz="1200" u="none" strike="noStrike" dirty="0">
                          <a:solidFill>
                            <a:srgbClr val="0000FF"/>
                          </a:solidFill>
                          <a:effectLst/>
                        </a:rPr>
                        <a:t>Configuration of Router</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3</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a:solidFill>
                            <a:srgbClr val="0000FF"/>
                          </a:solidFill>
                          <a:effectLst/>
                        </a:rPr>
                        <a:t>3</a:t>
                      </a:r>
                      <a:endParaRPr lang="en-US" sz="1200" b="1" i="0" u="none" strike="noStrike">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9</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C</a:t>
                      </a:r>
                      <a:endParaRPr lang="en-US" sz="1200" b="1" i="0" u="none" strike="noStrike" dirty="0">
                        <a:solidFill>
                          <a:srgbClr val="0000FF"/>
                        </a:solidFill>
                        <a:effectLst/>
                        <a:latin typeface="ＭＳ Ｐゴシック"/>
                      </a:endParaRPr>
                    </a:p>
                  </a:txBody>
                  <a:tcPr marL="5226" marR="5226" marT="5226" marB="0" anchor="ctr"/>
                </a:tc>
                <a:tc>
                  <a:txBody>
                    <a:bodyPr/>
                    <a:lstStyle/>
                    <a:p>
                      <a:pPr algn="l" rtl="0" fontAlgn="ctr"/>
                      <a:r>
                        <a:rPr lang="en-US" sz="1200" u="none" strike="noStrike" dirty="0">
                          <a:solidFill>
                            <a:srgbClr val="0000FF"/>
                          </a:solidFill>
                          <a:effectLst/>
                        </a:rPr>
                        <a:t>Refine Configuration</a:t>
                      </a:r>
                      <a:endParaRPr lang="en-US" sz="1200" b="1" i="0" u="none" strike="noStrike" dirty="0">
                        <a:solidFill>
                          <a:srgbClr val="0000FF"/>
                        </a:solidFill>
                        <a:effectLst/>
                        <a:latin typeface="ＭＳ Ｐゴシック"/>
                      </a:endParaRPr>
                    </a:p>
                  </a:txBody>
                  <a:tcPr marL="5226" marR="5226" marT="5226" marB="0" anchor="ctr"/>
                </a:tc>
                <a:tc>
                  <a:txBody>
                    <a:bodyPr/>
                    <a:lstStyle/>
                    <a:p>
                      <a:pPr algn="l" rtl="0" fontAlgn="ctr"/>
                      <a:r>
                        <a:rPr lang="en-US" sz="1200" u="none" strike="noStrike" dirty="0">
                          <a:solidFill>
                            <a:srgbClr val="0000FF"/>
                          </a:solidFill>
                          <a:effectLst/>
                        </a:rPr>
                        <a:t>Action 5</a:t>
                      </a:r>
                      <a:endParaRPr lang="en-US" sz="1200" b="1" i="0" u="none" strike="noStrike" dirty="0">
                        <a:solidFill>
                          <a:srgbClr val="0000FF"/>
                        </a:solidFill>
                        <a:effectLst/>
                        <a:latin typeface="ＭＳ Ｐゴシック"/>
                      </a:endParaRPr>
                    </a:p>
                  </a:txBody>
                  <a:tcPr marL="5226" marR="5226" marT="5226" marB="0" anchor="ctr"/>
                </a:tc>
                <a:extLst>
                  <a:ext uri="{0D108BD9-81ED-4DB2-BD59-A6C34878D82A}">
                    <a16:rowId xmlns:a16="http://schemas.microsoft.com/office/drawing/2014/main" val="10014"/>
                  </a:ext>
                </a:extLst>
              </a:tr>
              <a:tr h="748090">
                <a:tc vMerge="1">
                  <a:txBody>
                    <a:bodyPr/>
                    <a:lstStyle/>
                    <a:p>
                      <a:endParaRPr lang="en-US"/>
                    </a:p>
                  </a:txBody>
                  <a:tcPr/>
                </a:tc>
                <a:tc vMerge="1">
                  <a:txBody>
                    <a:bodyPr/>
                    <a:lstStyle/>
                    <a:p>
                      <a:endParaRPr lang="en-US"/>
                    </a:p>
                  </a:txBody>
                  <a:tcPr/>
                </a:tc>
                <a:tc>
                  <a:txBody>
                    <a:bodyPr/>
                    <a:lstStyle/>
                    <a:p>
                      <a:pPr algn="l" rtl="0" fontAlgn="ctr"/>
                      <a:r>
                        <a:rPr lang="en-US" sz="1200" u="none" strike="noStrike">
                          <a:solidFill>
                            <a:srgbClr val="0000FF"/>
                          </a:solidFill>
                          <a:effectLst/>
                        </a:rPr>
                        <a:t>Network Design</a:t>
                      </a:r>
                      <a:endParaRPr lang="en-US" sz="1200" b="1" i="0" u="none" strike="noStrike">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3</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2</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6</a:t>
                      </a:r>
                      <a:endParaRPr lang="en-US" sz="1200" b="1" i="0" u="none" strike="noStrike" dirty="0">
                        <a:solidFill>
                          <a:srgbClr val="0000FF"/>
                        </a:solidFill>
                        <a:effectLst/>
                        <a:latin typeface="ＭＳ Ｐゴシック"/>
                      </a:endParaRPr>
                    </a:p>
                  </a:txBody>
                  <a:tcPr marL="5226" marR="5226" marT="5226" marB="0" anchor="ctr"/>
                </a:tc>
                <a:tc>
                  <a:txBody>
                    <a:bodyPr/>
                    <a:lstStyle/>
                    <a:p>
                      <a:pPr algn="ctr" rtl="0" fontAlgn="ctr"/>
                      <a:r>
                        <a:rPr lang="en-US" sz="1200" u="none" strike="noStrike" dirty="0">
                          <a:solidFill>
                            <a:srgbClr val="0000FF"/>
                          </a:solidFill>
                          <a:effectLst/>
                        </a:rPr>
                        <a:t>C</a:t>
                      </a:r>
                      <a:endParaRPr lang="en-US" sz="1200" b="1" i="0" u="none" strike="noStrike" dirty="0">
                        <a:solidFill>
                          <a:srgbClr val="0000FF"/>
                        </a:solidFill>
                        <a:effectLst/>
                        <a:latin typeface="ＭＳ Ｐゴシック"/>
                      </a:endParaRPr>
                    </a:p>
                  </a:txBody>
                  <a:tcPr marL="5226" marR="5226" marT="5226" marB="0" anchor="ctr"/>
                </a:tc>
                <a:tc>
                  <a:txBody>
                    <a:bodyPr/>
                    <a:lstStyle/>
                    <a:p>
                      <a:pPr algn="l" rtl="0" fontAlgn="ctr"/>
                      <a:r>
                        <a:rPr lang="en-US" sz="1200" u="none" strike="noStrike" dirty="0">
                          <a:solidFill>
                            <a:srgbClr val="0000FF"/>
                          </a:solidFill>
                          <a:effectLst/>
                        </a:rPr>
                        <a:t>Move Database server from Office to Production size</a:t>
                      </a:r>
                      <a:endParaRPr lang="en-US" sz="1200" b="1" i="0" u="none" strike="noStrike" dirty="0">
                        <a:solidFill>
                          <a:srgbClr val="0000FF"/>
                        </a:solidFill>
                        <a:effectLst/>
                        <a:latin typeface="ＭＳ Ｐゴシック"/>
                      </a:endParaRPr>
                    </a:p>
                  </a:txBody>
                  <a:tcPr marL="5226" marR="5226" marT="5226" marB="0" anchor="ctr"/>
                </a:tc>
                <a:tc>
                  <a:txBody>
                    <a:bodyPr/>
                    <a:lstStyle/>
                    <a:p>
                      <a:pPr algn="l" rtl="0" fontAlgn="ctr"/>
                      <a:r>
                        <a:rPr lang="en-US" sz="1200" u="none" strike="noStrike" dirty="0">
                          <a:solidFill>
                            <a:srgbClr val="0000FF"/>
                          </a:solidFill>
                          <a:effectLst/>
                        </a:rPr>
                        <a:t>Action 6</a:t>
                      </a:r>
                      <a:endParaRPr lang="en-US" sz="1200" b="1" i="0" u="none" strike="noStrike" dirty="0">
                        <a:solidFill>
                          <a:srgbClr val="0000FF"/>
                        </a:solidFill>
                        <a:effectLst/>
                        <a:latin typeface="ＭＳ Ｐゴシック"/>
                      </a:endParaRPr>
                    </a:p>
                  </a:txBody>
                  <a:tcPr marL="5226" marR="5226" marT="5226" marB="0" anchor="ctr"/>
                </a:tc>
                <a:extLst>
                  <a:ext uri="{0D108BD9-81ED-4DB2-BD59-A6C34878D82A}">
                    <a16:rowId xmlns:a16="http://schemas.microsoft.com/office/drawing/2014/main" val="10015"/>
                  </a:ext>
                </a:extLst>
              </a:tr>
            </a:tbl>
          </a:graphicData>
        </a:graphic>
      </p:graphicFrame>
      <p:sp>
        <p:nvSpPr>
          <p:cNvPr id="3" name="Rectangle 2">
            <a:extLst/>
          </p:cNvPr>
          <p:cNvSpPr/>
          <p:nvPr/>
        </p:nvSpPr>
        <p:spPr>
          <a:xfrm>
            <a:off x="388785" y="531096"/>
            <a:ext cx="1294258" cy="553998"/>
          </a:xfrm>
          <a:prstGeom prst="rect">
            <a:avLst/>
          </a:prstGeom>
          <a:noFill/>
        </p:spPr>
        <p:txBody>
          <a:bodyPr>
            <a:spAutoFit/>
          </a:bodyPr>
          <a:lstStyle/>
          <a:p>
            <a:pPr algn="ctr">
              <a:defRPr/>
            </a:pPr>
            <a:r>
              <a:rPr lang="en-US" sz="3000" b="1" dirty="0">
                <a:ln w="9525">
                  <a:solidFill>
                    <a:schemeClr val="bg1"/>
                  </a:solidFill>
                  <a:prstDash val="solid"/>
                </a:ln>
                <a:effectLst>
                  <a:outerShdw blurRad="12700" dist="38100" dir="2700000" algn="tl" rotWithShape="0">
                    <a:schemeClr val="bg1">
                      <a:lumMod val="50000"/>
                    </a:schemeClr>
                  </a:outerShdw>
                </a:effectLst>
              </a:rPr>
              <a:t>4M</a:t>
            </a:r>
            <a:endParaRPr lang="en-US" sz="3000" b="1" dirty="0">
              <a:ln w="22225">
                <a:solidFill>
                  <a:schemeClr val="accent2"/>
                </a:solidFill>
                <a:prstDash val="solid"/>
              </a:ln>
              <a:solidFill>
                <a:schemeClr val="accent2">
                  <a:lumMod val="40000"/>
                  <a:lumOff val="60000"/>
                </a:schemeClr>
              </a:solidFill>
            </a:endParaRPr>
          </a:p>
        </p:txBody>
      </p:sp>
      <p:grpSp>
        <p:nvGrpSpPr>
          <p:cNvPr id="2" name="Group 1"/>
          <p:cNvGrpSpPr>
            <a:grpSpLocks/>
          </p:cNvGrpSpPr>
          <p:nvPr/>
        </p:nvGrpSpPr>
        <p:grpSpPr bwMode="auto">
          <a:xfrm>
            <a:off x="8697913" y="3241679"/>
            <a:ext cx="1158478" cy="3386135"/>
            <a:chOff x="8316913" y="3241678"/>
            <a:chExt cx="1158478" cy="3386135"/>
          </a:xfrm>
        </p:grpSpPr>
        <p:sp>
          <p:nvSpPr>
            <p:cNvPr id="7" name="Oval 6">
              <a:extLst/>
            </p:cNvPr>
            <p:cNvSpPr/>
            <p:nvPr/>
          </p:nvSpPr>
          <p:spPr>
            <a:xfrm>
              <a:off x="8964613" y="3241678"/>
              <a:ext cx="461962" cy="4619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0000"/>
                  </a:solidFill>
                </a:rPr>
                <a:t>1</a:t>
              </a:r>
            </a:p>
          </p:txBody>
        </p:sp>
        <p:sp>
          <p:nvSpPr>
            <p:cNvPr id="8" name="Oval 7">
              <a:extLst/>
            </p:cNvPr>
            <p:cNvSpPr/>
            <p:nvPr/>
          </p:nvSpPr>
          <p:spPr>
            <a:xfrm>
              <a:off x="8997950" y="3795713"/>
              <a:ext cx="461963" cy="4619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srgbClr val="FF0000"/>
                  </a:solidFill>
                </a:rPr>
                <a:t>2</a:t>
              </a:r>
              <a:endParaRPr lang="en-US" dirty="0">
                <a:solidFill>
                  <a:srgbClr val="FF0000"/>
                </a:solidFill>
              </a:endParaRPr>
            </a:p>
          </p:txBody>
        </p:sp>
        <p:sp>
          <p:nvSpPr>
            <p:cNvPr id="9" name="Oval 8">
              <a:extLst/>
            </p:cNvPr>
            <p:cNvSpPr/>
            <p:nvPr/>
          </p:nvSpPr>
          <p:spPr>
            <a:xfrm>
              <a:off x="8981282" y="4811712"/>
              <a:ext cx="461962" cy="4619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srgbClr val="FF0000"/>
                  </a:solidFill>
                </a:rPr>
                <a:t>3</a:t>
              </a:r>
              <a:endParaRPr lang="en-US" dirty="0">
                <a:solidFill>
                  <a:srgbClr val="FF0000"/>
                </a:solidFill>
              </a:endParaRPr>
            </a:p>
          </p:txBody>
        </p:sp>
        <p:sp>
          <p:nvSpPr>
            <p:cNvPr id="10" name="Oval 9">
              <a:extLst/>
            </p:cNvPr>
            <p:cNvSpPr/>
            <p:nvPr/>
          </p:nvSpPr>
          <p:spPr>
            <a:xfrm>
              <a:off x="9013429" y="5257799"/>
              <a:ext cx="461962" cy="4619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srgbClr val="FF0000"/>
                  </a:solidFill>
                </a:rPr>
                <a:t>4</a:t>
              </a:r>
              <a:endParaRPr lang="en-US" dirty="0">
                <a:solidFill>
                  <a:srgbClr val="FF0000"/>
                </a:solidFill>
              </a:endParaRPr>
            </a:p>
          </p:txBody>
        </p:sp>
        <p:sp>
          <p:nvSpPr>
            <p:cNvPr id="11" name="Oval 10">
              <a:extLst/>
            </p:cNvPr>
            <p:cNvSpPr/>
            <p:nvPr/>
          </p:nvSpPr>
          <p:spPr>
            <a:xfrm>
              <a:off x="8316913" y="5657850"/>
              <a:ext cx="461962" cy="4619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srgbClr val="FF0000"/>
                  </a:solidFill>
                </a:rPr>
                <a:t>5</a:t>
              </a:r>
              <a:endParaRPr lang="en-US" dirty="0">
                <a:solidFill>
                  <a:srgbClr val="FF0000"/>
                </a:solidFill>
              </a:endParaRPr>
            </a:p>
          </p:txBody>
        </p:sp>
        <p:sp>
          <p:nvSpPr>
            <p:cNvPr id="12" name="Oval 11">
              <a:extLst/>
            </p:cNvPr>
            <p:cNvSpPr/>
            <p:nvPr/>
          </p:nvSpPr>
          <p:spPr>
            <a:xfrm>
              <a:off x="8574088" y="6165850"/>
              <a:ext cx="461962" cy="4619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srgbClr val="FF0000"/>
                  </a:solidFill>
                </a:rPr>
                <a:t>6</a:t>
              </a:r>
              <a:endParaRPr lang="en-US" dirty="0">
                <a:solidFill>
                  <a:srgbClr val="FF0000"/>
                </a:solidFill>
              </a:endParaRPr>
            </a:p>
          </p:txBody>
        </p:sp>
      </p:grpSp>
    </p:spTree>
    <p:extLst>
      <p:ext uri="{BB962C8B-B14F-4D97-AF65-F5344CB8AC3E}">
        <p14:creationId xmlns:p14="http://schemas.microsoft.com/office/powerpoint/2010/main" val="4041432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2940</TotalTime>
  <Words>2997</Words>
  <Application>Microsoft Office PowerPoint</Application>
  <PresentationFormat>A4 Paper (210x297 mm)</PresentationFormat>
  <Paragraphs>819</Paragraphs>
  <Slides>21</Slides>
  <Notes>20</Notes>
  <HiddenSlides>0</HiddenSlides>
  <MMClips>0</MMClips>
  <ScaleCrop>false</ScaleCrop>
  <HeadingPairs>
    <vt:vector size="8" baseType="variant">
      <vt:variant>
        <vt:lpstr>Fonts Used</vt:lpstr>
      </vt:variant>
      <vt:variant>
        <vt:i4>23</vt:i4>
      </vt:variant>
      <vt:variant>
        <vt:lpstr>Theme</vt:lpstr>
      </vt:variant>
      <vt:variant>
        <vt:i4>1</vt:i4>
      </vt:variant>
      <vt:variant>
        <vt:lpstr>Embedded OLE Servers</vt:lpstr>
      </vt:variant>
      <vt:variant>
        <vt:i4>2</vt:i4>
      </vt:variant>
      <vt:variant>
        <vt:lpstr>Slide Titles</vt:lpstr>
      </vt:variant>
      <vt:variant>
        <vt:i4>21</vt:i4>
      </vt:variant>
    </vt:vector>
  </HeadingPairs>
  <TitlesOfParts>
    <vt:vector size="47" baseType="lpstr">
      <vt:lpstr>Microsoft YaHei</vt:lpstr>
      <vt:lpstr>ＭＳ Ｐゴシック</vt:lpstr>
      <vt:lpstr>ＭＳ Ｐゴシック</vt:lpstr>
      <vt:lpstr>MS UI Gothic</vt:lpstr>
      <vt:lpstr>.VnArial</vt:lpstr>
      <vt:lpstr>.VnBodoniH</vt:lpstr>
      <vt:lpstr>Aparajita</vt:lpstr>
      <vt:lpstr>Arial</vt:lpstr>
      <vt:lpstr>Arial </vt:lpstr>
      <vt:lpstr>Arial Black</vt:lpstr>
      <vt:lpstr>Arial Unicode MS</vt:lpstr>
      <vt:lpstr>Batang</vt:lpstr>
      <vt:lpstr>Berlin Sans FB Demi</vt:lpstr>
      <vt:lpstr>Calibri</vt:lpstr>
      <vt:lpstr>Cambria</vt:lpstr>
      <vt:lpstr>Harlow Solid Italic</vt:lpstr>
      <vt:lpstr>HGP創英角ｺﾞｼｯｸUB</vt:lpstr>
      <vt:lpstr>HGSSoeiKakugothicUB</vt:lpstr>
      <vt:lpstr>Impact</vt:lpstr>
      <vt:lpstr>Meiryo UI</vt:lpstr>
      <vt:lpstr>Tahoma</vt:lpstr>
      <vt:lpstr>Times New Roman</vt:lpstr>
      <vt:lpstr>Wingdings</vt:lpstr>
      <vt:lpstr>Office ​​テーマ</vt:lpstr>
      <vt:lpstr>ｸﾘｯﾌﾟ</vt:lpstr>
      <vt:lpstr>ｸﾘｯﾌﾟｱｰﾄ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ALCMS</dc:title>
  <dc:creator>pcv-2008407</dc:creator>
  <cp:lastModifiedBy>ACER</cp:lastModifiedBy>
  <cp:revision>194</cp:revision>
  <cp:lastPrinted>2013-11-13T07:34:23Z</cp:lastPrinted>
  <dcterms:created xsi:type="dcterms:W3CDTF">2013-09-24T10:28:58Z</dcterms:created>
  <dcterms:modified xsi:type="dcterms:W3CDTF">2024-02-26T20:14:22Z</dcterms:modified>
</cp:coreProperties>
</file>